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32"/>
  </p:notesMasterIdLst>
  <p:handoutMasterIdLst>
    <p:handoutMasterId r:id="rId33"/>
  </p:handoutMasterIdLst>
  <p:sldIdLst>
    <p:sldId id="257" r:id="rId4"/>
    <p:sldId id="284" r:id="rId5"/>
    <p:sldId id="283" r:id="rId6"/>
    <p:sldId id="286" r:id="rId7"/>
    <p:sldId id="261" r:id="rId8"/>
    <p:sldId id="262" r:id="rId9"/>
    <p:sldId id="263" r:id="rId10"/>
    <p:sldId id="264" r:id="rId11"/>
    <p:sldId id="265" r:id="rId12"/>
    <p:sldId id="266" r:id="rId13"/>
    <p:sldId id="287" r:id="rId14"/>
    <p:sldId id="288" r:id="rId15"/>
    <p:sldId id="269" r:id="rId16"/>
    <p:sldId id="270" r:id="rId17"/>
    <p:sldId id="271" r:id="rId18"/>
    <p:sldId id="272" r:id="rId19"/>
    <p:sldId id="273" r:id="rId20"/>
    <p:sldId id="274" r:id="rId21"/>
    <p:sldId id="275" r:id="rId22"/>
    <p:sldId id="276" r:id="rId23"/>
    <p:sldId id="277" r:id="rId24"/>
    <p:sldId id="278" r:id="rId25"/>
    <p:sldId id="290" r:id="rId26"/>
    <p:sldId id="280" r:id="rId27"/>
    <p:sldId id="281" r:id="rId28"/>
    <p:sldId id="289" r:id="rId29"/>
    <p:sldId id="282" r:id="rId30"/>
    <p:sldId id="27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FFC1"/>
    <a:srgbClr val="B3FF9B"/>
    <a:srgbClr val="DDE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63" autoAdjust="0"/>
    <p:restoredTop sz="87971" autoAdjust="0"/>
  </p:normalViewPr>
  <p:slideViewPr>
    <p:cSldViewPr>
      <p:cViewPr varScale="1">
        <p:scale>
          <a:sx n="115" d="100"/>
          <a:sy n="115" d="100"/>
        </p:scale>
        <p:origin x="-14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DC7B6-63CD-4CF9-A126-98129C1B7DA6}" type="datetimeFigureOut">
              <a:rPr lang="en-CA" smtClean="0"/>
              <a:t>19/07/2016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CA" smtClean="0"/>
              <a:t>Learning Strategies, Student Academic Success Services, Queen's University</a:t>
            </a:r>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F86DA7-4080-4F77-A2A3-AEA6D5D890DA}" type="slidenum">
              <a:rPr lang="en-CA" smtClean="0"/>
              <a:t>‹#›</a:t>
            </a:fld>
            <a:endParaRPr lang="en-CA"/>
          </a:p>
        </p:txBody>
      </p:sp>
    </p:spTree>
    <p:extLst>
      <p:ext uri="{BB962C8B-B14F-4D97-AF65-F5344CB8AC3E}">
        <p14:creationId xmlns:p14="http://schemas.microsoft.com/office/powerpoint/2010/main" val="11311845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F7D746-2E5B-4825-A053-014C3A172890}" type="datetimeFigureOut">
              <a:rPr lang="en-US" smtClean="0"/>
              <a:t>7/19/2016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CA" smtClean="0"/>
              <a:t>Learning Strategies, Student Academic Success Services, Queen's University</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89623D-C6A5-4C94-BB80-CE92FC978799}" type="slidenum">
              <a:rPr lang="en-US" smtClean="0"/>
              <a:t>‹#›</a:t>
            </a:fld>
            <a:endParaRPr lang="en-US"/>
          </a:p>
        </p:txBody>
      </p:sp>
    </p:spTree>
    <p:extLst>
      <p:ext uri="{BB962C8B-B14F-4D97-AF65-F5344CB8AC3E}">
        <p14:creationId xmlns:p14="http://schemas.microsoft.com/office/powerpoint/2010/main" val="65756408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9623D-C6A5-4C94-BB80-CE92FC978799}" type="slidenum">
              <a:rPr lang="en-US" smtClean="0"/>
              <a:t>1</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3623778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00B3706-D781-490E-912A-DAD4340E292B}" type="slidenum">
              <a:rPr lang="en-US" smtClean="0"/>
              <a:t>10</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2116330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00B3706-D781-490E-912A-DAD4340E292B}" type="slidenum">
              <a:rPr lang="en-US" smtClean="0"/>
              <a:t>11</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2674893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00B3706-D781-490E-912A-DAD4340E292B}" type="slidenum">
              <a:rPr lang="en-US" smtClean="0"/>
              <a:t>12</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2087421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13</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1232285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14</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3745209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15</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1300678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16</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1732796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17</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2634462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18</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1881406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19</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311439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089623D-C6A5-4C94-BB80-CE92FC978799}" type="slidenum">
              <a:rPr lang="en-US" smtClean="0"/>
              <a:t>2</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741707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20</a:t>
            </a:fld>
            <a:endParaRPr lang="en-US" dirty="0"/>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724691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21</a:t>
            </a:fld>
            <a:endParaRPr lang="en-US" dirty="0"/>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1416419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22</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3055579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24</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3951385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25</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2495461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26</a:t>
            </a:fld>
            <a:endParaRPr lang="en-US"/>
          </a:p>
        </p:txBody>
      </p:sp>
    </p:spTree>
    <p:extLst>
      <p:ext uri="{BB962C8B-B14F-4D97-AF65-F5344CB8AC3E}">
        <p14:creationId xmlns:p14="http://schemas.microsoft.com/office/powerpoint/2010/main" val="608444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27</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1453451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28</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19263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3</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2574252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BF67A9-689B-4D48-9904-E1E4984946C8}" type="slidenum">
              <a:rPr lang="en-US" smtClean="0"/>
              <a:t>4</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131094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BF67A9-689B-4D48-9904-E1E4984946C8}" type="slidenum">
              <a:rPr lang="en-US" smtClean="0"/>
              <a:t>5</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206155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00B3706-D781-490E-912A-DAD4340E292B}" type="slidenum">
              <a:rPr lang="en-US" smtClean="0"/>
              <a:t>6</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1545996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7</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58461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3706-D781-490E-912A-DAD4340E292B}" type="slidenum">
              <a:rPr lang="en-US" smtClean="0"/>
              <a:t>8</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3139130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BF67A9-689B-4D48-9904-E1E4984946C8}" type="slidenum">
              <a:rPr lang="en-US" smtClean="0"/>
              <a:t>9</a:t>
            </a:fld>
            <a:endParaRPr lang="en-US"/>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US"/>
          </a:p>
        </p:txBody>
      </p:sp>
    </p:spTree>
    <p:extLst>
      <p:ext uri="{BB962C8B-B14F-4D97-AF65-F5344CB8AC3E}">
        <p14:creationId xmlns:p14="http://schemas.microsoft.com/office/powerpoint/2010/main" val="165977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927225"/>
          </a:xfrm>
        </p:spPr>
        <p:txBody>
          <a:bodyPr anchor="b">
            <a:noAutofit/>
          </a:bodyPr>
          <a:lstStyle>
            <a:lvl1pPr>
              <a:defRPr sz="5400" b="1" cap="all" baseline="0">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8D49BBA-C145-4168-AF94-CEFD0DA9B557}" type="datetime1">
              <a:rPr lang="en-US" smtClean="0"/>
              <a:t>7/19/2016</a:t>
            </a:fld>
            <a:endParaRPr lang="en-US"/>
          </a:p>
        </p:txBody>
      </p:sp>
      <p:sp>
        <p:nvSpPr>
          <p:cNvPr id="5" name="Footer Placeholder 4"/>
          <p:cNvSpPr>
            <a:spLocks noGrp="1"/>
          </p:cNvSpPr>
          <p:nvPr>
            <p:ph type="ftr" sz="quarter" idx="11"/>
          </p:nvPr>
        </p:nvSpPr>
        <p:spPr/>
        <p:txBody>
          <a:bodyPr/>
          <a:lstStyle/>
          <a:p>
            <a:r>
              <a:rPr lang="en-US" smtClean="0"/>
              <a:t>Learning Strategies, Student Academic Success Services, Queen's University</a:t>
            </a:r>
            <a:endParaRPr lang="en-US"/>
          </a:p>
        </p:txBody>
      </p:sp>
      <p:sp>
        <p:nvSpPr>
          <p:cNvPr id="6" name="Slide Number Placeholder 5"/>
          <p:cNvSpPr>
            <a:spLocks noGrp="1"/>
          </p:cNvSpPr>
          <p:nvPr>
            <p:ph type="sldNum" sz="quarter" idx="12"/>
          </p:nvPr>
        </p:nvSpPr>
        <p:spPr/>
        <p:txBody>
          <a:bodyPr/>
          <a:lstStyle/>
          <a:p>
            <a:fld id="{46229DA5-D85E-4F97-9A47-61C55A6C02C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5873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8CCF0-AC66-4444-977E-8AB195A89B27}" type="datetime1">
              <a:rPr lang="en-US" smtClean="0"/>
              <a:t>7/19/2016</a:t>
            </a:fld>
            <a:endParaRPr lang="en-US"/>
          </a:p>
        </p:txBody>
      </p:sp>
      <p:sp>
        <p:nvSpPr>
          <p:cNvPr id="5" name="Footer Placeholder 4"/>
          <p:cNvSpPr>
            <a:spLocks noGrp="1"/>
          </p:cNvSpPr>
          <p:nvPr>
            <p:ph type="ftr" sz="quarter" idx="11"/>
          </p:nvPr>
        </p:nvSpPr>
        <p:spPr/>
        <p:txBody>
          <a:bodyPr/>
          <a:lstStyle/>
          <a:p>
            <a:r>
              <a:rPr lang="en-US" smtClean="0"/>
              <a:t>Learning Strategies, Student Academic Success Services, Queen's University</a:t>
            </a:r>
            <a:endParaRPr lang="en-US"/>
          </a:p>
        </p:txBody>
      </p:sp>
      <p:sp>
        <p:nvSpPr>
          <p:cNvPr id="6" name="Slide Number Placeholder 5"/>
          <p:cNvSpPr>
            <a:spLocks noGrp="1"/>
          </p:cNvSpPr>
          <p:nvPr>
            <p:ph type="sldNum" sz="quarter" idx="12"/>
          </p:nvPr>
        </p:nvSpPr>
        <p:spPr/>
        <p:txBody>
          <a:bodyPr/>
          <a:lstStyle/>
          <a:p>
            <a:fld id="{46229DA5-D85E-4F97-9A47-61C55A6C02C6}" type="slidenum">
              <a:rPr lang="en-US" smtClean="0"/>
              <a:t>‹#›</a:t>
            </a:fld>
            <a:endParaRPr lang="en-US"/>
          </a:p>
        </p:txBody>
      </p:sp>
    </p:spTree>
    <p:extLst>
      <p:ext uri="{BB962C8B-B14F-4D97-AF65-F5344CB8AC3E}">
        <p14:creationId xmlns:p14="http://schemas.microsoft.com/office/powerpoint/2010/main" val="26165487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55F879-F737-4E1B-B4A5-35DAED18C40B}" type="datetime1">
              <a:rPr lang="en-US" smtClean="0"/>
              <a:t>7/19/2016</a:t>
            </a:fld>
            <a:endParaRPr lang="en-US"/>
          </a:p>
        </p:txBody>
      </p:sp>
      <p:sp>
        <p:nvSpPr>
          <p:cNvPr id="5" name="Footer Placeholder 4"/>
          <p:cNvSpPr>
            <a:spLocks noGrp="1"/>
          </p:cNvSpPr>
          <p:nvPr>
            <p:ph type="ftr" sz="quarter" idx="11"/>
          </p:nvPr>
        </p:nvSpPr>
        <p:spPr/>
        <p:txBody>
          <a:bodyPr/>
          <a:lstStyle/>
          <a:p>
            <a:r>
              <a:rPr lang="en-US" smtClean="0"/>
              <a:t>Learning Strategies, Student Academic Success Services, Queen's University</a:t>
            </a:r>
            <a:endParaRPr lang="en-US"/>
          </a:p>
        </p:txBody>
      </p:sp>
      <p:sp>
        <p:nvSpPr>
          <p:cNvPr id="6" name="Slide Number Placeholder 5"/>
          <p:cNvSpPr>
            <a:spLocks noGrp="1"/>
          </p:cNvSpPr>
          <p:nvPr>
            <p:ph type="sldNum" sz="quarter" idx="12"/>
          </p:nvPr>
        </p:nvSpPr>
        <p:spPr/>
        <p:txBody>
          <a:bodyPr/>
          <a:lstStyle/>
          <a:p>
            <a:fld id="{46229DA5-D85E-4F97-9A47-61C55A6C02C6}" type="slidenum">
              <a:rPr lang="en-US" smtClean="0"/>
              <a:t>‹#›</a:t>
            </a:fld>
            <a:endParaRPr lang="en-US"/>
          </a:p>
        </p:txBody>
      </p:sp>
    </p:spTree>
    <p:extLst>
      <p:ext uri="{BB962C8B-B14F-4D97-AF65-F5344CB8AC3E}">
        <p14:creationId xmlns:p14="http://schemas.microsoft.com/office/powerpoint/2010/main" val="2252924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161265-47B4-4903-AF77-0E8CFB215B14}" type="datetime1">
              <a:rPr lang="en-US" smtClean="0"/>
              <a:t>7/19/2016</a:t>
            </a:fld>
            <a:endParaRPr lang="en-CA"/>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6" name="Slide Number Placeholder 5"/>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53930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8AFCAB-1E48-4D7E-93F7-7FEB64084F0D}" type="datetime1">
              <a:rPr lang="en-US" smtClean="0"/>
              <a:t>7/19/2016</a:t>
            </a:fld>
            <a:endParaRPr lang="en-CA"/>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6" name="Slide Number Placeholder 5"/>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266143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678B5-2DD7-4829-AD10-A5B7864C8E15}" type="datetime1">
              <a:rPr lang="en-US" smtClean="0"/>
              <a:t>7/19/2016</a:t>
            </a:fld>
            <a:endParaRPr lang="en-CA"/>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6" name="Slide Number Placeholder 5"/>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1339711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E449E7F-1EA9-4F40-82DD-818490DBF736}" type="datetime1">
              <a:rPr lang="en-US" smtClean="0"/>
              <a:t>7/19/2016</a:t>
            </a:fld>
            <a:endParaRPr lang="en-CA"/>
          </a:p>
        </p:txBody>
      </p:sp>
      <p:sp>
        <p:nvSpPr>
          <p:cNvPr id="6" name="Footer Placeholder 5"/>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7" name="Slide Number Placeholder 6"/>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3625119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DEFC863-8EF8-4731-A4F7-07A3D4E4A190}" type="datetime1">
              <a:rPr lang="en-US" smtClean="0"/>
              <a:t>7/19/2016</a:t>
            </a:fld>
            <a:endParaRPr lang="en-CA"/>
          </a:p>
        </p:txBody>
      </p:sp>
      <p:sp>
        <p:nvSpPr>
          <p:cNvPr id="8" name="Footer Placeholder 7"/>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9" name="Slide Number Placeholder 8"/>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1794046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0CF1A0D-5FC8-40EB-A51E-9F2E1C0427F5}" type="datetime1">
              <a:rPr lang="en-US" smtClean="0"/>
              <a:t>7/19/2016</a:t>
            </a:fld>
            <a:endParaRPr lang="en-CA"/>
          </a:p>
        </p:txBody>
      </p:sp>
      <p:sp>
        <p:nvSpPr>
          <p:cNvPr id="4" name="Footer Placeholder 3"/>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5" name="Slide Number Placeholder 4"/>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39097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4D2AC-68AA-4D33-AC22-E71C523AF4BF}" type="datetime1">
              <a:rPr lang="en-US" smtClean="0"/>
              <a:t>7/19/2016</a:t>
            </a:fld>
            <a:endParaRPr lang="en-CA"/>
          </a:p>
        </p:txBody>
      </p:sp>
      <p:sp>
        <p:nvSpPr>
          <p:cNvPr id="3" name="Footer Placeholder 2"/>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4" name="Slide Number Placeholder 3"/>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4248121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21D412-A242-4CEF-B209-19A6FACAB461}" type="datetime1">
              <a:rPr lang="en-US" smtClean="0"/>
              <a:t>7/19/2016</a:t>
            </a:fld>
            <a:endParaRPr lang="en-CA"/>
          </a:p>
        </p:txBody>
      </p:sp>
      <p:sp>
        <p:nvSpPr>
          <p:cNvPr id="6" name="Footer Placeholder 5"/>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7" name="Slide Number Placeholder 6"/>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129684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77289"/>
            <a:ext cx="8229600" cy="9906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B3C0671-C037-43FD-81D4-94C96B0F2D9F}" type="datetime1">
              <a:rPr lang="en-US" smtClean="0"/>
              <a:t>7/19/2016</a:t>
            </a:fld>
            <a:endParaRPr lang="en-US"/>
          </a:p>
        </p:txBody>
      </p:sp>
      <p:sp>
        <p:nvSpPr>
          <p:cNvPr id="5" name="Footer Placeholder 4"/>
          <p:cNvSpPr>
            <a:spLocks noGrp="1"/>
          </p:cNvSpPr>
          <p:nvPr>
            <p:ph type="ftr" sz="quarter" idx="11"/>
          </p:nvPr>
        </p:nvSpPr>
        <p:spPr>
          <a:xfrm>
            <a:off x="2514600" y="6528816"/>
            <a:ext cx="4114800" cy="329184"/>
          </a:xfrm>
        </p:spPr>
        <p:txBody>
          <a:bodyPr/>
          <a:lstStyle>
            <a:lvl1pPr>
              <a:defRPr>
                <a:solidFill>
                  <a:schemeClr val="tx1">
                    <a:lumMod val="50000"/>
                    <a:lumOff val="50000"/>
                  </a:schemeClr>
                </a:solidFill>
              </a:defRPr>
            </a:lvl1pPr>
          </a:lstStyle>
          <a:p>
            <a:r>
              <a:rPr lang="en-US" smtClean="0"/>
              <a:t>Learning Strategies, Student Academic Success Services, Queen's University</a:t>
            </a:r>
            <a:endParaRPr lang="en-US" dirty="0"/>
          </a:p>
        </p:txBody>
      </p:sp>
    </p:spTree>
    <p:extLst>
      <p:ext uri="{BB962C8B-B14F-4D97-AF65-F5344CB8AC3E}">
        <p14:creationId xmlns:p14="http://schemas.microsoft.com/office/powerpoint/2010/main" val="18304578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25734-A679-4ED6-96FA-9D1644D4B9D5}" type="datetime1">
              <a:rPr lang="en-US" smtClean="0"/>
              <a:t>7/19/2016</a:t>
            </a:fld>
            <a:endParaRPr lang="en-CA"/>
          </a:p>
        </p:txBody>
      </p:sp>
      <p:sp>
        <p:nvSpPr>
          <p:cNvPr id="6" name="Footer Placeholder 5"/>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7" name="Slide Number Placeholder 6"/>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2344922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D3CE4CD-492F-4458-B2C3-4F71805DFEB8}" type="datetime1">
              <a:rPr lang="en-US" smtClean="0"/>
              <a:t>7/19/2016</a:t>
            </a:fld>
            <a:endParaRPr lang="en-CA"/>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6" name="Slide Number Placeholder 5"/>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2656888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B23A214-78CA-4F01-AF95-ABF84FC85322}" type="datetime1">
              <a:rPr lang="en-US" smtClean="0"/>
              <a:t>7/19/2016</a:t>
            </a:fld>
            <a:endParaRPr lang="en-CA"/>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6" name="Slide Number Placeholder 5"/>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2203132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9EE17-2C3A-4C53-B230-EB4FB6E4C81A}" type="datetime1">
              <a:rPr lang="en-US" smtClean="0"/>
              <a:t>7/19/2016</a:t>
            </a:fld>
            <a:endParaRPr lang="en-CA"/>
          </a:p>
        </p:txBody>
      </p:sp>
      <p:sp>
        <p:nvSpPr>
          <p:cNvPr id="4" name="Footer Placeholder 3"/>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5" name="Slide Number Placeholder 4"/>
          <p:cNvSpPr>
            <a:spLocks noGrp="1"/>
          </p:cNvSpPr>
          <p:nvPr>
            <p:ph type="sldNum" sz="quarter" idx="12"/>
          </p:nvPr>
        </p:nvSpPr>
        <p:spPr/>
        <p:txBody>
          <a:bodyPr/>
          <a:lstStyle/>
          <a:p>
            <a:fld id="{B178B262-F735-4155-A0C5-5BDFC49AA616}" type="slidenum">
              <a:rPr lang="en-CA" smtClean="0"/>
              <a:t>‹#›</a:t>
            </a:fld>
            <a:endParaRPr lang="en-CA"/>
          </a:p>
        </p:txBody>
      </p:sp>
    </p:spTree>
    <p:extLst>
      <p:ext uri="{BB962C8B-B14F-4D97-AF65-F5344CB8AC3E}">
        <p14:creationId xmlns:p14="http://schemas.microsoft.com/office/powerpoint/2010/main" val="36948870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3D82464-2375-40E3-8B7D-1C82D41CC5FD}" type="datetime1">
              <a:rPr lang="en-US" smtClean="0"/>
              <a:t>7/19/2016</a:t>
            </a:fld>
            <a:endParaRPr lang="en-CA"/>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6" name="Slide Number Placeholder 5"/>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3839694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FDEEB16-E6BC-49C6-97C3-F7F8D99F7F17}" type="datetime1">
              <a:rPr lang="en-US" smtClean="0"/>
              <a:t>7/19/2016</a:t>
            </a:fld>
            <a:endParaRPr lang="en-CA"/>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6" name="Slide Number Placeholder 5"/>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813339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2B005C-2F92-4B9C-B9EE-D7A43FDA158B}" type="datetime1">
              <a:rPr lang="en-US" smtClean="0"/>
              <a:t>7/19/2016</a:t>
            </a:fld>
            <a:endParaRPr lang="en-CA"/>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6" name="Slide Number Placeholder 5"/>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4064751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8202D98-648C-442A-AF52-0999D269B7F4}" type="datetime1">
              <a:rPr lang="en-US" smtClean="0"/>
              <a:t>7/19/2016</a:t>
            </a:fld>
            <a:endParaRPr lang="en-CA"/>
          </a:p>
        </p:txBody>
      </p:sp>
      <p:sp>
        <p:nvSpPr>
          <p:cNvPr id="6" name="Footer Placeholder 5"/>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7" name="Slide Number Placeholder 6"/>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3346766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CE6009A-3E28-481B-9BEA-D0D92E463369}" type="datetime1">
              <a:rPr lang="en-US" smtClean="0"/>
              <a:t>7/19/2016</a:t>
            </a:fld>
            <a:endParaRPr lang="en-CA"/>
          </a:p>
        </p:txBody>
      </p:sp>
      <p:sp>
        <p:nvSpPr>
          <p:cNvPr id="8" name="Footer Placeholder 7"/>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9" name="Slide Number Placeholder 8"/>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2418174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14C38B2-CD61-4808-B1E5-4C6ABC6B53E8}" type="datetime1">
              <a:rPr lang="en-US" smtClean="0"/>
              <a:t>7/19/2016</a:t>
            </a:fld>
            <a:endParaRPr lang="en-CA"/>
          </a:p>
        </p:txBody>
      </p:sp>
      <p:sp>
        <p:nvSpPr>
          <p:cNvPr id="4" name="Footer Placeholder 3"/>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5" name="Slide Number Placeholder 4"/>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209783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7D2EF7-C54D-40DB-A341-FC252DA8FB51}" type="datetime1">
              <a:rPr lang="en-US" smtClean="0"/>
              <a:t>7/19/2016</a:t>
            </a:fld>
            <a:endParaRPr lang="en-US"/>
          </a:p>
        </p:txBody>
      </p:sp>
      <p:sp>
        <p:nvSpPr>
          <p:cNvPr id="5" name="Footer Placeholder 4"/>
          <p:cNvSpPr>
            <a:spLocks noGrp="1"/>
          </p:cNvSpPr>
          <p:nvPr>
            <p:ph type="ftr" sz="quarter" idx="11"/>
          </p:nvPr>
        </p:nvSpPr>
        <p:spPr/>
        <p:txBody>
          <a:bodyPr/>
          <a:lstStyle/>
          <a:p>
            <a:r>
              <a:rPr lang="en-US" smtClean="0"/>
              <a:t>Learning Strategies, Student Academic Success Services, Queen's University</a:t>
            </a:r>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5160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43B6E-D395-4F8B-B445-98DCD8AFBED3}" type="datetime1">
              <a:rPr lang="en-US" smtClean="0"/>
              <a:t>7/19/2016</a:t>
            </a:fld>
            <a:endParaRPr lang="en-CA"/>
          </a:p>
        </p:txBody>
      </p:sp>
      <p:sp>
        <p:nvSpPr>
          <p:cNvPr id="3" name="Footer Placeholder 2"/>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4" name="Slide Number Placeholder 3"/>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2017234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820C7-3C0A-4BDC-89E8-6CE84AE84ECB}" type="datetime1">
              <a:rPr lang="en-US" smtClean="0"/>
              <a:t>7/19/2016</a:t>
            </a:fld>
            <a:endParaRPr lang="en-CA"/>
          </a:p>
        </p:txBody>
      </p:sp>
      <p:sp>
        <p:nvSpPr>
          <p:cNvPr id="6" name="Footer Placeholder 5"/>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7" name="Slide Number Placeholder 6"/>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781809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9DE79-009D-4704-8B47-7313A8B7B654}" type="datetime1">
              <a:rPr lang="en-US" smtClean="0"/>
              <a:t>7/19/2016</a:t>
            </a:fld>
            <a:endParaRPr lang="en-CA"/>
          </a:p>
        </p:txBody>
      </p:sp>
      <p:sp>
        <p:nvSpPr>
          <p:cNvPr id="6" name="Footer Placeholder 5"/>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7" name="Slide Number Placeholder 6"/>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1346158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5D281A4-7C34-4547-B7D8-7F4452A43676}" type="datetime1">
              <a:rPr lang="en-US" smtClean="0"/>
              <a:t>7/19/2016</a:t>
            </a:fld>
            <a:endParaRPr lang="en-CA"/>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6" name="Slide Number Placeholder 5"/>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3856085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F251A7F-7402-4700-ADF0-D5E6203EE344}" type="datetime1">
              <a:rPr lang="en-US" smtClean="0"/>
              <a:t>7/19/2016</a:t>
            </a:fld>
            <a:endParaRPr lang="en-CA"/>
          </a:p>
        </p:txBody>
      </p:sp>
      <p:sp>
        <p:nvSpPr>
          <p:cNvPr id="5" name="Footer Placeholder 4"/>
          <p:cNvSpPr>
            <a:spLocks noGrp="1"/>
          </p:cNvSpPr>
          <p:nvPr>
            <p:ph type="ftr" sz="quarter" idx="11"/>
          </p:nvPr>
        </p:nvSpPr>
        <p:spPr/>
        <p:txBody>
          <a:bodyPr/>
          <a:lstStyle/>
          <a:p>
            <a:r>
              <a:rPr lang="en-CA" smtClean="0"/>
              <a:t>Learning Strategies, Student Academic Success Services, Queen's University</a:t>
            </a:r>
            <a:endParaRPr lang="en-CA"/>
          </a:p>
        </p:txBody>
      </p:sp>
      <p:sp>
        <p:nvSpPr>
          <p:cNvPr id="6" name="Slide Number Placeholder 5"/>
          <p:cNvSpPr>
            <a:spLocks noGrp="1"/>
          </p:cNvSpPr>
          <p:nvPr>
            <p:ph type="sldNum" sz="quarter" idx="12"/>
          </p:nvPr>
        </p:nvSpPr>
        <p:spPr/>
        <p:txBody>
          <a:bodyPr/>
          <a:lstStyle/>
          <a:p>
            <a:fld id="{C0F7468B-8924-4E27-9322-2B20474255C5}" type="slidenum">
              <a:rPr lang="en-CA" smtClean="0"/>
              <a:t>‹#›</a:t>
            </a:fld>
            <a:endParaRPr lang="en-CA"/>
          </a:p>
        </p:txBody>
      </p:sp>
    </p:spTree>
    <p:extLst>
      <p:ext uri="{BB962C8B-B14F-4D97-AF65-F5344CB8AC3E}">
        <p14:creationId xmlns:p14="http://schemas.microsoft.com/office/powerpoint/2010/main" val="3004244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E7F583-4666-4BEE-8280-8E82A2166840}" type="datetime1">
              <a:rPr lang="en-US" smtClean="0"/>
              <a:t>7/19/2016</a:t>
            </a:fld>
            <a:endParaRPr lang="en-US"/>
          </a:p>
        </p:txBody>
      </p:sp>
      <p:sp>
        <p:nvSpPr>
          <p:cNvPr id="6" name="Footer Placeholder 5"/>
          <p:cNvSpPr>
            <a:spLocks noGrp="1"/>
          </p:cNvSpPr>
          <p:nvPr>
            <p:ph type="ftr" sz="quarter" idx="11"/>
          </p:nvPr>
        </p:nvSpPr>
        <p:spPr/>
        <p:txBody>
          <a:bodyPr/>
          <a:lstStyle/>
          <a:p>
            <a:r>
              <a:rPr lang="en-US" smtClean="0"/>
              <a:t>Learning Strategies, Student Academic Success Services, Queen's University</a:t>
            </a:r>
            <a:endParaRPr lang="en-US"/>
          </a:p>
        </p:txBody>
      </p:sp>
    </p:spTree>
    <p:extLst>
      <p:ext uri="{BB962C8B-B14F-4D97-AF65-F5344CB8AC3E}">
        <p14:creationId xmlns:p14="http://schemas.microsoft.com/office/powerpoint/2010/main" val="12019834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7DE397-0B05-4436-A8E3-4F39FBE6AF86}" type="datetime1">
              <a:rPr lang="en-US" smtClean="0"/>
              <a:t>7/19/2016</a:t>
            </a:fld>
            <a:endParaRPr lang="en-US"/>
          </a:p>
        </p:txBody>
      </p:sp>
      <p:sp>
        <p:nvSpPr>
          <p:cNvPr id="8" name="Footer Placeholder 7"/>
          <p:cNvSpPr>
            <a:spLocks noGrp="1"/>
          </p:cNvSpPr>
          <p:nvPr>
            <p:ph type="ftr" sz="quarter" idx="11"/>
          </p:nvPr>
        </p:nvSpPr>
        <p:spPr/>
        <p:txBody>
          <a:bodyPr/>
          <a:lstStyle/>
          <a:p>
            <a:r>
              <a:rPr lang="en-US" smtClean="0"/>
              <a:t>Learning Strategies, Student Academic Success Services, Queen's University</a:t>
            </a:r>
            <a:endParaRPr lang="en-US"/>
          </a:p>
        </p:txBody>
      </p:sp>
      <p:cxnSp>
        <p:nvCxnSpPr>
          <p:cNvPr id="11" name="Straight Connector 10"/>
          <p:cNvCxnSpPr/>
          <p:nvPr/>
        </p:nvCxnSpPr>
        <p:spPr>
          <a:xfrm rot="5400000">
            <a:off x="2217817" y="4045823"/>
            <a:ext cx="4709160" cy="79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0360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6A7960-F0DF-445A-B56B-EDCD4D6CF78B}" type="datetime1">
              <a:rPr lang="en-US" smtClean="0"/>
              <a:t>7/19/2016</a:t>
            </a:fld>
            <a:endParaRPr lang="en-US"/>
          </a:p>
        </p:txBody>
      </p:sp>
      <p:sp>
        <p:nvSpPr>
          <p:cNvPr id="4" name="Footer Placeholder 3"/>
          <p:cNvSpPr>
            <a:spLocks noGrp="1"/>
          </p:cNvSpPr>
          <p:nvPr>
            <p:ph type="ftr" sz="quarter" idx="11"/>
          </p:nvPr>
        </p:nvSpPr>
        <p:spPr/>
        <p:txBody>
          <a:bodyPr/>
          <a:lstStyle/>
          <a:p>
            <a:r>
              <a:rPr lang="en-US" smtClean="0"/>
              <a:t>Learning Strategies, Student Academic Success Services, Queen's University</a:t>
            </a:r>
            <a:endParaRPr lang="en-US"/>
          </a:p>
        </p:txBody>
      </p:sp>
    </p:spTree>
    <p:extLst>
      <p:ext uri="{BB962C8B-B14F-4D97-AF65-F5344CB8AC3E}">
        <p14:creationId xmlns:p14="http://schemas.microsoft.com/office/powerpoint/2010/main" val="3634261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AFDC8-D264-4625-A111-2E4D111D11F4}" type="datetime1">
              <a:rPr lang="en-US" smtClean="0"/>
              <a:t>7/19/2016</a:t>
            </a:fld>
            <a:endParaRPr lang="en-US"/>
          </a:p>
        </p:txBody>
      </p:sp>
      <p:sp>
        <p:nvSpPr>
          <p:cNvPr id="3" name="Footer Placeholder 2"/>
          <p:cNvSpPr>
            <a:spLocks noGrp="1"/>
          </p:cNvSpPr>
          <p:nvPr>
            <p:ph type="ftr" sz="quarter" idx="11"/>
          </p:nvPr>
        </p:nvSpPr>
        <p:spPr/>
        <p:txBody>
          <a:bodyPr/>
          <a:lstStyle/>
          <a:p>
            <a:r>
              <a:rPr lang="en-US" smtClean="0"/>
              <a:t>Learning Strategies, Student Academic Success Services, Queen's University</a:t>
            </a:r>
            <a:endParaRPr lang="en-US"/>
          </a:p>
        </p:txBody>
      </p:sp>
      <p:sp>
        <p:nvSpPr>
          <p:cNvPr id="4" name="Slide Number Placeholder 3"/>
          <p:cNvSpPr>
            <a:spLocks noGrp="1"/>
          </p:cNvSpPr>
          <p:nvPr>
            <p:ph type="sldNum" sz="quarter" idx="12"/>
          </p:nvPr>
        </p:nvSpPr>
        <p:spPr/>
        <p:txBody>
          <a:bodyPr/>
          <a:lstStyle/>
          <a:p>
            <a:fld id="{46229DA5-D85E-4F97-9A47-61C55A6C02C6}" type="slidenum">
              <a:rPr lang="en-US" smtClean="0"/>
              <a:t>‹#›</a:t>
            </a:fld>
            <a:endParaRPr lang="en-US"/>
          </a:p>
        </p:txBody>
      </p:sp>
    </p:spTree>
    <p:extLst>
      <p:ext uri="{BB962C8B-B14F-4D97-AF65-F5344CB8AC3E}">
        <p14:creationId xmlns:p14="http://schemas.microsoft.com/office/powerpoint/2010/main" val="40655585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3"/>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A39E9-135C-4429-AB23-ED9BB95E2BB4}" type="datetime1">
              <a:rPr lang="en-US" smtClean="0"/>
              <a:t>7/19/2016</a:t>
            </a:fld>
            <a:endParaRPr lang="en-US"/>
          </a:p>
        </p:txBody>
      </p:sp>
      <p:sp>
        <p:nvSpPr>
          <p:cNvPr id="6" name="Footer Placeholder 5"/>
          <p:cNvSpPr>
            <a:spLocks noGrp="1"/>
          </p:cNvSpPr>
          <p:nvPr>
            <p:ph type="ftr" sz="quarter" idx="11"/>
          </p:nvPr>
        </p:nvSpPr>
        <p:spPr/>
        <p:txBody>
          <a:bodyPr/>
          <a:lstStyle/>
          <a:p>
            <a:r>
              <a:rPr lang="en-US" smtClean="0"/>
              <a:t>Learning Strategies, Student Academic Success Services, Queen's University</a:t>
            </a:r>
            <a:endParaRPr lang="en-US"/>
          </a:p>
        </p:txBody>
      </p:sp>
      <p:sp>
        <p:nvSpPr>
          <p:cNvPr id="7" name="Slide Number Placeholder 6"/>
          <p:cNvSpPr>
            <a:spLocks noGrp="1"/>
          </p:cNvSpPr>
          <p:nvPr>
            <p:ph type="sldNum" sz="quarter" idx="12"/>
          </p:nvPr>
        </p:nvSpPr>
        <p:spPr/>
        <p:txBody>
          <a:bodyPr/>
          <a:lstStyle/>
          <a:p>
            <a:fld id="{46229DA5-D85E-4F97-9A47-61C55A6C02C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097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2"/>
            <a:ext cx="5904391"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EB3CC-CE94-4E66-A96F-EF9C11911B93}" type="datetime1">
              <a:rPr lang="en-US" smtClean="0"/>
              <a:t>7/19/2016</a:t>
            </a:fld>
            <a:endParaRPr lang="en-US"/>
          </a:p>
        </p:txBody>
      </p:sp>
      <p:sp>
        <p:nvSpPr>
          <p:cNvPr id="6" name="Footer Placeholder 5"/>
          <p:cNvSpPr>
            <a:spLocks noGrp="1"/>
          </p:cNvSpPr>
          <p:nvPr>
            <p:ph type="ftr" sz="quarter" idx="11"/>
          </p:nvPr>
        </p:nvSpPr>
        <p:spPr/>
        <p:txBody>
          <a:bodyPr/>
          <a:lstStyle/>
          <a:p>
            <a:r>
              <a:rPr lang="en-US" smtClean="0"/>
              <a:t>Learning Strategies, Student Academic Success Services, Queen's University</a:t>
            </a:r>
            <a:endParaRPr lang="en-US"/>
          </a:p>
        </p:txBody>
      </p:sp>
      <p:sp>
        <p:nvSpPr>
          <p:cNvPr id="7" name="Slide Number Placeholder 6"/>
          <p:cNvSpPr>
            <a:spLocks noGrp="1"/>
          </p:cNvSpPr>
          <p:nvPr>
            <p:ph type="sldNum" sz="quarter" idx="12"/>
          </p:nvPr>
        </p:nvSpPr>
        <p:spPr/>
        <p:txBody>
          <a:bodyPr/>
          <a:lstStyle/>
          <a:p>
            <a:fld id="{46229DA5-D85E-4F97-9A47-61C55A6C02C6}" type="slidenum">
              <a:rPr lang="en-US" smtClean="0"/>
              <a:t>‹#›</a:t>
            </a:fld>
            <a:endParaRPr lang="en-US"/>
          </a:p>
        </p:txBody>
      </p:sp>
    </p:spTree>
    <p:extLst>
      <p:ext uri="{BB962C8B-B14F-4D97-AF65-F5344CB8AC3E}">
        <p14:creationId xmlns:p14="http://schemas.microsoft.com/office/powerpoint/2010/main" val="11036291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90825CB-950C-4C55-A441-32679232F6C2}" type="datetime1">
              <a:rPr lang="en-US" smtClean="0"/>
              <a:t>7/19/2016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Learning Strategies, Student Academic Success Services, Queen's University</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6229DA5-D85E-4F97-9A47-61C55A6C02C6}" type="slidenum">
              <a:rPr lang="en-US" smtClean="0"/>
              <a:t>‹#›</a:t>
            </a:fld>
            <a:endParaRPr lang="en-US"/>
          </a:p>
        </p:txBody>
      </p:sp>
    </p:spTree>
    <p:extLst>
      <p:ext uri="{BB962C8B-B14F-4D97-AF65-F5344CB8AC3E}">
        <p14:creationId xmlns:p14="http://schemas.microsoft.com/office/powerpoint/2010/main" val="1823163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3DE6C-DB78-4DA3-8270-8CF810B4FF28}" type="datetime1">
              <a:rPr lang="en-US" smtClean="0"/>
              <a:t>7/19/2016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Learning Strategies, Student Academic Success Services, Queen's University</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8B262-F735-4155-A0C5-5BDFC49AA616}" type="slidenum">
              <a:rPr lang="en-CA" smtClean="0"/>
              <a:t>‹#›</a:t>
            </a:fld>
            <a:endParaRPr lang="en-CA"/>
          </a:p>
        </p:txBody>
      </p:sp>
    </p:spTree>
    <p:extLst>
      <p:ext uri="{BB962C8B-B14F-4D97-AF65-F5344CB8AC3E}">
        <p14:creationId xmlns:p14="http://schemas.microsoft.com/office/powerpoint/2010/main" val="8215062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307FB-0938-4F9A-84A8-617A3FFD7D8C}" type="datetime1">
              <a:rPr lang="en-US" smtClean="0"/>
              <a:t>7/19/2016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Learning Strategies, Student Academic Success Services, Queen's University</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7468B-8924-4E27-9322-2B20474255C5}" type="slidenum">
              <a:rPr lang="en-CA" smtClean="0"/>
              <a:t>‹#›</a:t>
            </a:fld>
            <a:endParaRPr lang="en-CA"/>
          </a:p>
        </p:txBody>
      </p:sp>
    </p:spTree>
    <p:extLst>
      <p:ext uri="{BB962C8B-B14F-4D97-AF65-F5344CB8AC3E}">
        <p14:creationId xmlns:p14="http://schemas.microsoft.com/office/powerpoint/2010/main" val="2590365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ass.queensu.c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33500"/>
            <a:ext cx="8229600" cy="4191000"/>
          </a:xfrm>
        </p:spPr>
        <p:txBody>
          <a:bodyPr>
            <a:normAutofit/>
          </a:bodyPr>
          <a:lstStyle/>
          <a:p>
            <a:pPr algn="ctr"/>
            <a:r>
              <a:rPr lang="en-US" sz="5400" dirty="0"/>
              <a:t>As I see the tremendous impact of small things,</a:t>
            </a:r>
            <a:br>
              <a:rPr lang="en-US" sz="5400" dirty="0"/>
            </a:br>
            <a:r>
              <a:rPr lang="en-US" sz="5400" dirty="0"/>
              <a:t>I realize there </a:t>
            </a:r>
            <a:r>
              <a:rPr lang="en-US" sz="5400" b="1" dirty="0"/>
              <a:t>are</a:t>
            </a:r>
            <a:r>
              <a:rPr lang="en-US" sz="5400" dirty="0"/>
              <a:t> no small things.</a:t>
            </a:r>
            <a:endParaRPr lang="en-CA" sz="5400" dirty="0"/>
          </a:p>
        </p:txBody>
      </p:sp>
      <p:sp>
        <p:nvSpPr>
          <p:cNvPr id="5" name="Footer Placeholder 4"/>
          <p:cNvSpPr>
            <a:spLocks noGrp="1"/>
          </p:cNvSpPr>
          <p:nvPr>
            <p:ph type="ftr" sz="quarter" idx="11"/>
          </p:nvPr>
        </p:nvSpPr>
        <p:spPr>
          <a:xfrm>
            <a:off x="2514600" y="6281928"/>
            <a:ext cx="4114800" cy="457200"/>
          </a:xfrm>
        </p:spPr>
        <p:txBody>
          <a:bodyPr/>
          <a:lstStyle/>
          <a:p>
            <a:r>
              <a:rPr lang="en-US" dirty="0" smtClean="0">
                <a:solidFill>
                  <a:schemeClr val="tx1"/>
                </a:solidFill>
              </a:rPr>
              <a:t>Learning Strategies, Student Academic Success Services, Queen's University</a:t>
            </a:r>
            <a:endParaRPr lang="en-US" dirty="0">
              <a:solidFill>
                <a:schemeClr val="tx1"/>
              </a:solidFill>
            </a:endParaRPr>
          </a:p>
        </p:txBody>
      </p:sp>
      <p:sp>
        <p:nvSpPr>
          <p:cNvPr id="4" name="Slide Number Placeholder 3"/>
          <p:cNvSpPr>
            <a:spLocks noGrp="1"/>
          </p:cNvSpPr>
          <p:nvPr>
            <p:ph type="sldNum" sz="quarter" idx="4294967295"/>
          </p:nvPr>
        </p:nvSpPr>
        <p:spPr>
          <a:xfrm>
            <a:off x="7620000" y="18288"/>
            <a:ext cx="1066800" cy="329184"/>
          </a:xfrm>
        </p:spPr>
        <p:txBody>
          <a:bodyPr/>
          <a:lstStyle/>
          <a:p>
            <a:fld id="{9E8D9E5D-19ED-4A8A-8690-AC05B649DB0B}" type="slidenum">
              <a:rPr lang="en-US" smtClean="0"/>
              <a:t>1</a:t>
            </a:fld>
            <a:endParaRPr lang="en-US" dirty="0"/>
          </a:p>
        </p:txBody>
      </p:sp>
    </p:spTree>
    <p:extLst>
      <p:ext uri="{BB962C8B-B14F-4D97-AF65-F5344CB8AC3E}">
        <p14:creationId xmlns:p14="http://schemas.microsoft.com/office/powerpoint/2010/main" val="3943442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Observation &amp; Discussion of Role-play</a:t>
            </a:r>
            <a:endParaRPr lang="en-US" dirty="0"/>
          </a:p>
        </p:txBody>
      </p:sp>
      <p:sp>
        <p:nvSpPr>
          <p:cNvPr id="3" name="Content Placeholder 2"/>
          <p:cNvSpPr>
            <a:spLocks noGrp="1"/>
          </p:cNvSpPr>
          <p:nvPr>
            <p:ph idx="1"/>
          </p:nvPr>
        </p:nvSpPr>
        <p:spPr>
          <a:xfrm>
            <a:off x="457200" y="1367890"/>
            <a:ext cx="8229600" cy="4758274"/>
          </a:xfrm>
        </p:spPr>
        <p:txBody>
          <a:bodyPr>
            <a:normAutofit/>
          </a:bodyPr>
          <a:lstStyle/>
          <a:p>
            <a:pPr marL="0" indent="0">
              <a:buNone/>
            </a:pPr>
            <a:r>
              <a:rPr lang="en-US" sz="2800" dirty="0" smtClean="0"/>
              <a:t>Watch for these things:</a:t>
            </a:r>
          </a:p>
          <a:p>
            <a:r>
              <a:rPr lang="en-US" sz="2800" dirty="0" smtClean="0"/>
              <a:t>Building rapport, encouragement, and hope</a:t>
            </a:r>
          </a:p>
          <a:p>
            <a:r>
              <a:rPr lang="en-US" sz="2800" dirty="0"/>
              <a:t>E</a:t>
            </a:r>
            <a:r>
              <a:rPr lang="en-US" sz="2800" dirty="0" smtClean="0"/>
              <a:t>ncouraging perspective</a:t>
            </a:r>
            <a:r>
              <a:rPr lang="en-US" sz="2800" dirty="0"/>
              <a:t> </a:t>
            </a:r>
            <a:r>
              <a:rPr lang="en-US" sz="2800" dirty="0" smtClean="0"/>
              <a:t>and identifying strengths</a:t>
            </a:r>
            <a:endParaRPr lang="en-US" sz="2800" dirty="0"/>
          </a:p>
          <a:p>
            <a:r>
              <a:rPr lang="en-US" sz="2800" dirty="0"/>
              <a:t>L</a:t>
            </a:r>
            <a:r>
              <a:rPr lang="en-US" sz="2800" dirty="0" smtClean="0"/>
              <a:t>anguage related to goal setting, obstacles</a:t>
            </a:r>
          </a:p>
          <a:p>
            <a:r>
              <a:rPr lang="en-US" sz="2800" dirty="0" smtClean="0"/>
              <a:t>Introduction </a:t>
            </a:r>
            <a:r>
              <a:rPr lang="en-US" sz="2800" dirty="0"/>
              <a:t>to </a:t>
            </a:r>
            <a:r>
              <a:rPr lang="en-US" sz="2800" dirty="0" smtClean="0"/>
              <a:t>using Student Wellness Assessment</a:t>
            </a:r>
          </a:p>
          <a:p>
            <a:endParaRPr lang="en-US" sz="2800" dirty="0"/>
          </a:p>
          <a:p>
            <a:pPr marL="0" indent="0" algn="ctr">
              <a:buNone/>
            </a:pPr>
            <a:r>
              <a:rPr lang="en-US" sz="2800" dirty="0" smtClean="0"/>
              <a:t>Refer to Student Wellness Assessment handout</a:t>
            </a:r>
            <a:endParaRPr lang="en-US" sz="2800" dirty="0"/>
          </a:p>
        </p:txBody>
      </p:sp>
      <p:sp>
        <p:nvSpPr>
          <p:cNvPr id="5" name="Footer Placeholder 4"/>
          <p:cNvSpPr>
            <a:spLocks noGrp="1"/>
          </p:cNvSpPr>
          <p:nvPr>
            <p:ph type="ftr" sz="quarter" idx="11"/>
          </p:nvPr>
        </p:nvSpPr>
        <p:spPr/>
        <p:txBody>
          <a:bodyPr/>
          <a:lstStyle/>
          <a:p>
            <a:r>
              <a:rPr lang="en-US" dirty="0" smtClean="0">
                <a:solidFill>
                  <a:schemeClr val="tx1"/>
                </a:solidFill>
              </a:rPr>
              <a:t>Learning Strategies, Student Academic Success Services, Queen's University</a:t>
            </a:r>
            <a:endParaRPr lang="en-US" dirty="0">
              <a:solidFill>
                <a:schemeClr val="tx1"/>
              </a:solidFill>
            </a:endParaRPr>
          </a:p>
        </p:txBody>
      </p:sp>
      <p:sp>
        <p:nvSpPr>
          <p:cNvPr id="4" name="Slide Number Placeholder 3"/>
          <p:cNvSpPr>
            <a:spLocks noGrp="1"/>
          </p:cNvSpPr>
          <p:nvPr>
            <p:ph type="sldNum" sz="quarter" idx="4294967295"/>
          </p:nvPr>
        </p:nvSpPr>
        <p:spPr>
          <a:xfrm>
            <a:off x="7620000" y="18288"/>
            <a:ext cx="1066800" cy="329184"/>
          </a:xfrm>
        </p:spPr>
        <p:txBody>
          <a:bodyPr/>
          <a:lstStyle/>
          <a:p>
            <a:fld id="{9E8D9E5D-19ED-4A8A-8690-AC05B649DB0B}" type="slidenum">
              <a:rPr lang="en-US" smtClean="0"/>
              <a:t>10</a:t>
            </a:fld>
            <a:endParaRPr lang="en-US" dirty="0"/>
          </a:p>
        </p:txBody>
      </p:sp>
    </p:spTree>
    <p:extLst>
      <p:ext uri="{BB962C8B-B14F-4D97-AF65-F5344CB8AC3E}">
        <p14:creationId xmlns:p14="http://schemas.microsoft.com/office/powerpoint/2010/main" val="2091756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on using Student Wellness Assessment</a:t>
            </a:r>
          </a:p>
        </p:txBody>
      </p:sp>
      <p:sp>
        <p:nvSpPr>
          <p:cNvPr id="3" name="Content Placeholder 2"/>
          <p:cNvSpPr>
            <a:spLocks noGrp="1"/>
          </p:cNvSpPr>
          <p:nvPr>
            <p:ph idx="1"/>
          </p:nvPr>
        </p:nvSpPr>
        <p:spPr>
          <a:xfrm>
            <a:off x="457200" y="1367890"/>
            <a:ext cx="8229600" cy="4758274"/>
          </a:xfrm>
        </p:spPr>
        <p:txBody>
          <a:bodyPr>
            <a:normAutofit lnSpcReduction="10000"/>
          </a:bodyPr>
          <a:lstStyle/>
          <a:p>
            <a:r>
              <a:rPr lang="en-US" sz="2800" dirty="0"/>
              <a:t>First, reinforce the specific strong </a:t>
            </a:r>
            <a:r>
              <a:rPr lang="en-US" sz="2800" u="sng" dirty="0"/>
              <a:t>items</a:t>
            </a:r>
            <a:r>
              <a:rPr lang="en-US" sz="2800" dirty="0"/>
              <a:t> (4, 5’s)</a:t>
            </a:r>
          </a:p>
          <a:p>
            <a:endParaRPr lang="en-US" sz="2800" dirty="0"/>
          </a:p>
          <a:p>
            <a:r>
              <a:rPr lang="en-US" sz="2800" dirty="0"/>
              <a:t>Second, identify </a:t>
            </a:r>
            <a:r>
              <a:rPr lang="en-US" sz="2800" u="sng" dirty="0"/>
              <a:t>topics</a:t>
            </a:r>
            <a:r>
              <a:rPr lang="en-US" sz="2800" dirty="0"/>
              <a:t> of weak areas (1, 2’s)</a:t>
            </a:r>
          </a:p>
          <a:p>
            <a:endParaRPr lang="en-US" sz="2800" dirty="0"/>
          </a:p>
          <a:p>
            <a:r>
              <a:rPr lang="en-US" sz="2800" dirty="0"/>
              <a:t>Ask about their response to the exercise: Self-critical? Discouraged when they completed it? Fairly accurate?</a:t>
            </a:r>
          </a:p>
          <a:p>
            <a:endParaRPr lang="en-US" sz="2800" dirty="0"/>
          </a:p>
          <a:p>
            <a:r>
              <a:rPr lang="en-US" sz="2800" dirty="0"/>
              <a:t>Finish with hope: </a:t>
            </a:r>
            <a:r>
              <a:rPr lang="en-US" sz="2800" b="1" dirty="0"/>
              <a:t>“We can work on this together” </a:t>
            </a:r>
            <a:r>
              <a:rPr lang="en-US" sz="2800" dirty="0"/>
              <a:t>or</a:t>
            </a:r>
            <a:r>
              <a:rPr lang="en-US" sz="2800" b="1" dirty="0"/>
              <a:t> “You’ve got good skills in </a:t>
            </a:r>
            <a:r>
              <a:rPr lang="en-US" sz="2800" b="1" dirty="0" smtClean="0"/>
              <a:t>X. </a:t>
            </a:r>
            <a:r>
              <a:rPr lang="en-US" sz="2800" b="1" dirty="0"/>
              <a:t>I admire your determination to tackle </a:t>
            </a:r>
            <a:r>
              <a:rPr lang="en-US" sz="2800" b="1" dirty="0" smtClean="0"/>
              <a:t>Y.</a:t>
            </a:r>
            <a:r>
              <a:rPr lang="en-US" sz="2800" b="1" dirty="0"/>
              <a:t>”</a:t>
            </a:r>
          </a:p>
        </p:txBody>
      </p:sp>
      <p:sp>
        <p:nvSpPr>
          <p:cNvPr id="5" name="Footer Placeholder 4"/>
          <p:cNvSpPr>
            <a:spLocks noGrp="1"/>
          </p:cNvSpPr>
          <p:nvPr>
            <p:ph type="ftr" sz="quarter" idx="11"/>
          </p:nvPr>
        </p:nvSpPr>
        <p:spPr/>
        <p:txBody>
          <a:bodyPr/>
          <a:lstStyle/>
          <a:p>
            <a:r>
              <a:rPr lang="en-US" dirty="0" smtClean="0">
                <a:solidFill>
                  <a:schemeClr val="tx1"/>
                </a:solidFill>
              </a:rPr>
              <a:t>Learning Strategies, Student Academic Success Services, Queen's University</a:t>
            </a:r>
            <a:endParaRPr lang="en-US" dirty="0">
              <a:solidFill>
                <a:schemeClr val="tx1"/>
              </a:solidFill>
            </a:endParaRPr>
          </a:p>
        </p:txBody>
      </p:sp>
      <p:sp>
        <p:nvSpPr>
          <p:cNvPr id="4" name="Slide Number Placeholder 3"/>
          <p:cNvSpPr>
            <a:spLocks noGrp="1"/>
          </p:cNvSpPr>
          <p:nvPr>
            <p:ph type="sldNum" sz="quarter" idx="4294967295"/>
          </p:nvPr>
        </p:nvSpPr>
        <p:spPr>
          <a:xfrm>
            <a:off x="7620000" y="18288"/>
            <a:ext cx="1066800" cy="329184"/>
          </a:xfrm>
        </p:spPr>
        <p:txBody>
          <a:bodyPr/>
          <a:lstStyle/>
          <a:p>
            <a:fld id="{9E8D9E5D-19ED-4A8A-8690-AC05B649DB0B}" type="slidenum">
              <a:rPr lang="en-US" smtClean="0"/>
              <a:t>11</a:t>
            </a:fld>
            <a:endParaRPr lang="en-US" dirty="0"/>
          </a:p>
        </p:txBody>
      </p:sp>
    </p:spTree>
    <p:extLst>
      <p:ext uri="{BB962C8B-B14F-4D97-AF65-F5344CB8AC3E}">
        <p14:creationId xmlns:p14="http://schemas.microsoft.com/office/powerpoint/2010/main" val="124281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Autofit/>
          </a:bodyPr>
          <a:lstStyle/>
          <a:p>
            <a:pPr algn="ctr"/>
            <a:r>
              <a:rPr lang="en-US" dirty="0"/>
              <a:t>Step 3: Helping Students Develop a</a:t>
            </a:r>
            <a:br>
              <a:rPr lang="en-US" dirty="0"/>
            </a:br>
            <a:r>
              <a:rPr lang="en-US" dirty="0"/>
              <a:t>Creator Perspective</a:t>
            </a:r>
          </a:p>
        </p:txBody>
      </p:sp>
      <p:pic>
        <p:nvPicPr>
          <p:cNvPr id="7" name="Picture 2" descr="An audio looper, used to illustrate internal dialogue.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1672" y="2103120"/>
            <a:ext cx="7700656" cy="38404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7620000" y="18288"/>
            <a:ext cx="1066800" cy="329184"/>
          </a:xfrm>
        </p:spPr>
        <p:txBody>
          <a:bodyPr/>
          <a:lstStyle/>
          <a:p>
            <a:fld id="{9E8D9E5D-19ED-4A8A-8690-AC05B649DB0B}" type="slidenum">
              <a:rPr lang="en-US" smtClean="0"/>
              <a:t>12</a:t>
            </a:fld>
            <a:endParaRPr lang="en-US" dirty="0"/>
          </a:p>
        </p:txBody>
      </p:sp>
      <p:sp>
        <p:nvSpPr>
          <p:cNvPr id="8" name="Footer Placeholder 4"/>
          <p:cNvSpPr>
            <a:spLocks noGrp="1"/>
          </p:cNvSpPr>
          <p:nvPr>
            <p:ph type="ftr" sz="quarter" idx="11"/>
          </p:nvPr>
        </p:nvSpPr>
        <p:spPr>
          <a:xfrm>
            <a:off x="266700" y="6400800"/>
            <a:ext cx="8610600" cy="457200"/>
          </a:xfrm>
        </p:spPr>
        <p:txBody>
          <a:bodyPr/>
          <a:lstStyle/>
          <a:p>
            <a:r>
              <a:rPr lang="en-CA" dirty="0">
                <a:solidFill>
                  <a:schemeClr val="tx1"/>
                </a:solidFill>
              </a:rPr>
              <a:t>Learning Strategies, Student Academic Success Services, Queen's </a:t>
            </a:r>
            <a:r>
              <a:rPr lang="en-CA" dirty="0" smtClean="0">
                <a:solidFill>
                  <a:schemeClr val="tx1"/>
                </a:solidFill>
              </a:rPr>
              <a:t>University. Adapted from:</a:t>
            </a:r>
            <a:r>
              <a:rPr lang="en-CA" dirty="0">
                <a:solidFill>
                  <a:schemeClr val="tx1"/>
                </a:solidFill>
              </a:rPr>
              <a:t/>
            </a:r>
            <a:br>
              <a:rPr lang="en-CA" dirty="0">
                <a:solidFill>
                  <a:schemeClr val="tx1"/>
                </a:solidFill>
              </a:rPr>
            </a:br>
            <a:r>
              <a:rPr lang="en-CA" dirty="0">
                <a:solidFill>
                  <a:schemeClr val="tx1"/>
                </a:solidFill>
              </a:rPr>
              <a:t>Downing, S. (2014). </a:t>
            </a:r>
            <a:r>
              <a:rPr lang="en-CA" i="1" dirty="0">
                <a:solidFill>
                  <a:schemeClr val="tx1"/>
                </a:solidFill>
              </a:rPr>
              <a:t>On course: Strategies for creating success in college and in life</a:t>
            </a:r>
            <a:r>
              <a:rPr lang="en-CA" dirty="0">
                <a:solidFill>
                  <a:schemeClr val="tx1"/>
                </a:solidFill>
              </a:rPr>
              <a:t> (7</a:t>
            </a:r>
            <a:r>
              <a:rPr lang="en-CA" baseline="30000" dirty="0">
                <a:solidFill>
                  <a:schemeClr val="tx1"/>
                </a:solidFill>
              </a:rPr>
              <a:t>th</a:t>
            </a:r>
            <a:r>
              <a:rPr lang="en-CA" dirty="0">
                <a:solidFill>
                  <a:schemeClr val="tx1"/>
                </a:solidFill>
              </a:rPr>
              <a:t> ed.), Boston: Wadsworth Cengage Learning</a:t>
            </a:r>
            <a:r>
              <a:rPr lang="en-CA" dirty="0"/>
              <a:t>.</a:t>
            </a:r>
            <a:endParaRPr lang="en-US" dirty="0">
              <a:solidFill>
                <a:schemeClr val="tx1"/>
              </a:solidFill>
            </a:endParaRPr>
          </a:p>
        </p:txBody>
      </p:sp>
    </p:spTree>
    <p:extLst>
      <p:ext uri="{BB962C8B-B14F-4D97-AF65-F5344CB8AC3E}">
        <p14:creationId xmlns:p14="http://schemas.microsoft.com/office/powerpoint/2010/main" val="1933437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Inner Dialogue</a:t>
            </a:r>
            <a:endParaRPr lang="en-US" dirty="0"/>
          </a:p>
        </p:txBody>
      </p:sp>
      <p:pic>
        <p:nvPicPr>
          <p:cNvPr id="11" name="Picture 10" descr="A sad fa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09800"/>
            <a:ext cx="1121465" cy="1121465"/>
          </a:xfrm>
          <a:prstGeom prst="rect">
            <a:avLst/>
          </a:prstGeom>
        </p:spPr>
      </p:pic>
      <p:sp>
        <p:nvSpPr>
          <p:cNvPr id="13" name="Freeform 12"/>
          <p:cNvSpPr/>
          <p:nvPr/>
        </p:nvSpPr>
        <p:spPr>
          <a:xfrm>
            <a:off x="1571386" y="2340558"/>
            <a:ext cx="1808913" cy="806434"/>
          </a:xfrm>
          <a:custGeom>
            <a:avLst/>
            <a:gdLst>
              <a:gd name="connsiteX0" fmla="*/ 0 w 1808913"/>
              <a:gd name="connsiteY0" fmla="*/ 0 h 806434"/>
              <a:gd name="connsiteX1" fmla="*/ 1808913 w 1808913"/>
              <a:gd name="connsiteY1" fmla="*/ 0 h 806434"/>
              <a:gd name="connsiteX2" fmla="*/ 1808913 w 1808913"/>
              <a:gd name="connsiteY2" fmla="*/ 806434 h 806434"/>
              <a:gd name="connsiteX3" fmla="*/ 0 w 1808913"/>
              <a:gd name="connsiteY3" fmla="*/ 806434 h 806434"/>
              <a:gd name="connsiteX4" fmla="*/ 0 w 1808913"/>
              <a:gd name="connsiteY4" fmla="*/ 0 h 806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913" h="806434">
                <a:moveTo>
                  <a:pt x="0" y="0"/>
                </a:moveTo>
                <a:lnTo>
                  <a:pt x="1808913" y="0"/>
                </a:lnTo>
                <a:lnTo>
                  <a:pt x="1808913" y="806434"/>
                </a:lnTo>
                <a:lnTo>
                  <a:pt x="0" y="806434"/>
                </a:lnTo>
                <a:lnTo>
                  <a:pt x="0" y="0"/>
                </a:lnTo>
                <a:close/>
              </a:path>
            </a:pathLst>
          </a:custGeom>
          <a:ln w="63500">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CA" sz="2700" b="1" kern="1200" dirty="0" smtClean="0">
                <a:solidFill>
                  <a:schemeClr val="tx1"/>
                </a:solidFill>
              </a:rPr>
              <a:t>Victim Language</a:t>
            </a:r>
            <a:endParaRPr lang="en-CA" sz="2700" b="1" kern="1200" dirty="0">
              <a:solidFill>
                <a:schemeClr val="tx1"/>
              </a:solidFill>
            </a:endParaRPr>
          </a:p>
        </p:txBody>
      </p:sp>
      <p:sp>
        <p:nvSpPr>
          <p:cNvPr id="14" name="Freeform 13"/>
          <p:cNvSpPr/>
          <p:nvPr/>
        </p:nvSpPr>
        <p:spPr>
          <a:xfrm>
            <a:off x="732379" y="3969967"/>
            <a:ext cx="1612868" cy="973890"/>
          </a:xfrm>
          <a:custGeom>
            <a:avLst/>
            <a:gdLst>
              <a:gd name="connsiteX0" fmla="*/ 0 w 1612868"/>
              <a:gd name="connsiteY0" fmla="*/ 0 h 973890"/>
              <a:gd name="connsiteX1" fmla="*/ 1612868 w 1612868"/>
              <a:gd name="connsiteY1" fmla="*/ 0 h 973890"/>
              <a:gd name="connsiteX2" fmla="*/ 1612868 w 1612868"/>
              <a:gd name="connsiteY2" fmla="*/ 973890 h 973890"/>
              <a:gd name="connsiteX3" fmla="*/ 0 w 1612868"/>
              <a:gd name="connsiteY3" fmla="*/ 973890 h 973890"/>
              <a:gd name="connsiteX4" fmla="*/ 0 w 1612868"/>
              <a:gd name="connsiteY4" fmla="*/ 0 h 97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868" h="973890">
                <a:moveTo>
                  <a:pt x="0" y="0"/>
                </a:moveTo>
                <a:lnTo>
                  <a:pt x="1612868" y="0"/>
                </a:lnTo>
                <a:lnTo>
                  <a:pt x="1612868" y="973890"/>
                </a:lnTo>
                <a:lnTo>
                  <a:pt x="0" y="973890"/>
                </a:lnTo>
                <a:lnTo>
                  <a:pt x="0" y="0"/>
                </a:lnTo>
                <a:close/>
              </a:path>
            </a:pathLst>
          </a:custGeom>
          <a:ln w="50800">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CA" sz="2700" b="1" kern="1200" dirty="0" smtClean="0">
                <a:solidFill>
                  <a:schemeClr val="tx1"/>
                </a:solidFill>
              </a:rPr>
              <a:t>Inner</a:t>
            </a:r>
            <a:br>
              <a:rPr lang="en-CA" sz="2700" b="1" kern="1200" dirty="0" smtClean="0">
                <a:solidFill>
                  <a:schemeClr val="tx1"/>
                </a:solidFill>
              </a:rPr>
            </a:br>
            <a:r>
              <a:rPr lang="en-CA" sz="2700" b="1" kern="1200" dirty="0" smtClean="0">
                <a:solidFill>
                  <a:schemeClr val="tx1"/>
                </a:solidFill>
              </a:rPr>
              <a:t>Critic</a:t>
            </a:r>
            <a:endParaRPr lang="en-CA" sz="2700" b="1" kern="1200" dirty="0">
              <a:solidFill>
                <a:schemeClr val="tx1"/>
              </a:solidFill>
            </a:endParaRPr>
          </a:p>
        </p:txBody>
      </p:sp>
      <p:sp>
        <p:nvSpPr>
          <p:cNvPr id="15" name="Freeform 14" descr="Victim language consists of two categories: 1) Inner Critic and 2) Inner Defender. " title="Victim Language Diagram "/>
          <p:cNvSpPr/>
          <p:nvPr/>
        </p:nvSpPr>
        <p:spPr>
          <a:xfrm>
            <a:off x="2683951" y="3969967"/>
            <a:ext cx="1612868" cy="969995"/>
          </a:xfrm>
          <a:custGeom>
            <a:avLst/>
            <a:gdLst>
              <a:gd name="connsiteX0" fmla="*/ 0 w 1612868"/>
              <a:gd name="connsiteY0" fmla="*/ 0 h 969995"/>
              <a:gd name="connsiteX1" fmla="*/ 1612868 w 1612868"/>
              <a:gd name="connsiteY1" fmla="*/ 0 h 969995"/>
              <a:gd name="connsiteX2" fmla="*/ 1612868 w 1612868"/>
              <a:gd name="connsiteY2" fmla="*/ 969995 h 969995"/>
              <a:gd name="connsiteX3" fmla="*/ 0 w 1612868"/>
              <a:gd name="connsiteY3" fmla="*/ 969995 h 969995"/>
              <a:gd name="connsiteX4" fmla="*/ 0 w 1612868"/>
              <a:gd name="connsiteY4" fmla="*/ 0 h 969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868" h="969995">
                <a:moveTo>
                  <a:pt x="0" y="0"/>
                </a:moveTo>
                <a:lnTo>
                  <a:pt x="1612868" y="0"/>
                </a:lnTo>
                <a:lnTo>
                  <a:pt x="1612868" y="969995"/>
                </a:lnTo>
                <a:lnTo>
                  <a:pt x="0" y="969995"/>
                </a:lnTo>
                <a:lnTo>
                  <a:pt x="0" y="0"/>
                </a:lnTo>
                <a:close/>
              </a:path>
            </a:pathLst>
          </a:custGeom>
          <a:ln w="50800">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CA" sz="2700" b="1" kern="1200" dirty="0" smtClean="0">
                <a:solidFill>
                  <a:schemeClr val="tx1"/>
                </a:solidFill>
              </a:rPr>
              <a:t>Inner Defender</a:t>
            </a:r>
            <a:endParaRPr lang="en-CA" sz="2700" b="1" kern="1200" dirty="0">
              <a:solidFill>
                <a:schemeClr val="tx1"/>
              </a:solidFill>
            </a:endParaRPr>
          </a:p>
        </p:txBody>
      </p:sp>
      <p:pic>
        <p:nvPicPr>
          <p:cNvPr id="10" name="Picture 9" descr="A light bulb.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3855" y="1905000"/>
            <a:ext cx="1160145" cy="1600200"/>
          </a:xfrm>
          <a:prstGeom prst="rect">
            <a:avLst/>
          </a:prstGeom>
        </p:spPr>
      </p:pic>
      <p:sp>
        <p:nvSpPr>
          <p:cNvPr id="20" name="Freeform 19" descr="Creator language consists of two categories: 1) Inner Coach and 2) Inner Creator. " title="Creator Language Diagram "/>
          <p:cNvSpPr/>
          <p:nvPr/>
        </p:nvSpPr>
        <p:spPr>
          <a:xfrm>
            <a:off x="5960506" y="2363949"/>
            <a:ext cx="1808913" cy="806434"/>
          </a:xfrm>
          <a:custGeom>
            <a:avLst/>
            <a:gdLst>
              <a:gd name="connsiteX0" fmla="*/ 0 w 1808913"/>
              <a:gd name="connsiteY0" fmla="*/ 0 h 806434"/>
              <a:gd name="connsiteX1" fmla="*/ 1808913 w 1808913"/>
              <a:gd name="connsiteY1" fmla="*/ 0 h 806434"/>
              <a:gd name="connsiteX2" fmla="*/ 1808913 w 1808913"/>
              <a:gd name="connsiteY2" fmla="*/ 806434 h 806434"/>
              <a:gd name="connsiteX3" fmla="*/ 0 w 1808913"/>
              <a:gd name="connsiteY3" fmla="*/ 806434 h 806434"/>
              <a:gd name="connsiteX4" fmla="*/ 0 w 1808913"/>
              <a:gd name="connsiteY4" fmla="*/ 0 h 806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913" h="806434">
                <a:moveTo>
                  <a:pt x="0" y="0"/>
                </a:moveTo>
                <a:lnTo>
                  <a:pt x="1808913" y="0"/>
                </a:lnTo>
                <a:lnTo>
                  <a:pt x="1808913" y="806434"/>
                </a:lnTo>
                <a:lnTo>
                  <a:pt x="0" y="806434"/>
                </a:lnTo>
                <a:lnTo>
                  <a:pt x="0" y="0"/>
                </a:lnTo>
                <a:close/>
              </a:path>
            </a:pathLst>
          </a:custGeom>
          <a:ln w="63500">
            <a:solidFill>
              <a:srgbClr val="00B05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CA" sz="2700" b="1" kern="1200" dirty="0" smtClean="0">
                <a:solidFill>
                  <a:schemeClr val="tx1"/>
                </a:solidFill>
              </a:rPr>
              <a:t>Creator Language</a:t>
            </a:r>
            <a:endParaRPr lang="en-CA" sz="2700" b="1" kern="1200" dirty="0">
              <a:solidFill>
                <a:schemeClr val="tx1"/>
              </a:solidFill>
            </a:endParaRPr>
          </a:p>
        </p:txBody>
      </p:sp>
      <p:sp>
        <p:nvSpPr>
          <p:cNvPr id="21" name="Freeform 20"/>
          <p:cNvSpPr/>
          <p:nvPr/>
        </p:nvSpPr>
        <p:spPr>
          <a:xfrm>
            <a:off x="5121499" y="3993358"/>
            <a:ext cx="1612868" cy="973890"/>
          </a:xfrm>
          <a:custGeom>
            <a:avLst/>
            <a:gdLst>
              <a:gd name="connsiteX0" fmla="*/ 0 w 1612868"/>
              <a:gd name="connsiteY0" fmla="*/ 0 h 973890"/>
              <a:gd name="connsiteX1" fmla="*/ 1612868 w 1612868"/>
              <a:gd name="connsiteY1" fmla="*/ 0 h 973890"/>
              <a:gd name="connsiteX2" fmla="*/ 1612868 w 1612868"/>
              <a:gd name="connsiteY2" fmla="*/ 973890 h 973890"/>
              <a:gd name="connsiteX3" fmla="*/ 0 w 1612868"/>
              <a:gd name="connsiteY3" fmla="*/ 973890 h 973890"/>
              <a:gd name="connsiteX4" fmla="*/ 0 w 1612868"/>
              <a:gd name="connsiteY4" fmla="*/ 0 h 97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868" h="973890">
                <a:moveTo>
                  <a:pt x="0" y="0"/>
                </a:moveTo>
                <a:lnTo>
                  <a:pt x="1612868" y="0"/>
                </a:lnTo>
                <a:lnTo>
                  <a:pt x="1612868" y="973890"/>
                </a:lnTo>
                <a:lnTo>
                  <a:pt x="0" y="973890"/>
                </a:lnTo>
                <a:lnTo>
                  <a:pt x="0" y="0"/>
                </a:lnTo>
                <a:close/>
              </a:path>
            </a:pathLst>
          </a:custGeom>
          <a:ln w="50800">
            <a:solidFill>
              <a:srgbClr val="00B05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CA" sz="2700" b="1" kern="1200" dirty="0" smtClean="0">
                <a:solidFill>
                  <a:schemeClr val="tx1"/>
                </a:solidFill>
              </a:rPr>
              <a:t>Inner</a:t>
            </a:r>
            <a:br>
              <a:rPr lang="en-CA" sz="2700" b="1" kern="1200" dirty="0" smtClean="0">
                <a:solidFill>
                  <a:schemeClr val="tx1"/>
                </a:solidFill>
              </a:rPr>
            </a:br>
            <a:r>
              <a:rPr lang="en-CA" sz="2700" b="1" kern="1200" dirty="0" smtClean="0">
                <a:solidFill>
                  <a:schemeClr val="tx1"/>
                </a:solidFill>
              </a:rPr>
              <a:t>Coach</a:t>
            </a:r>
            <a:endParaRPr lang="en-CA" sz="2700" b="1" kern="1200" dirty="0">
              <a:solidFill>
                <a:schemeClr val="tx1"/>
              </a:solidFill>
            </a:endParaRPr>
          </a:p>
        </p:txBody>
      </p:sp>
      <p:sp>
        <p:nvSpPr>
          <p:cNvPr id="22" name="Freeform 21"/>
          <p:cNvSpPr/>
          <p:nvPr/>
        </p:nvSpPr>
        <p:spPr>
          <a:xfrm>
            <a:off x="7073071" y="3993358"/>
            <a:ext cx="1612868" cy="969995"/>
          </a:xfrm>
          <a:custGeom>
            <a:avLst/>
            <a:gdLst>
              <a:gd name="connsiteX0" fmla="*/ 0 w 1612868"/>
              <a:gd name="connsiteY0" fmla="*/ 0 h 969995"/>
              <a:gd name="connsiteX1" fmla="*/ 1612868 w 1612868"/>
              <a:gd name="connsiteY1" fmla="*/ 0 h 969995"/>
              <a:gd name="connsiteX2" fmla="*/ 1612868 w 1612868"/>
              <a:gd name="connsiteY2" fmla="*/ 969995 h 969995"/>
              <a:gd name="connsiteX3" fmla="*/ 0 w 1612868"/>
              <a:gd name="connsiteY3" fmla="*/ 969995 h 969995"/>
              <a:gd name="connsiteX4" fmla="*/ 0 w 1612868"/>
              <a:gd name="connsiteY4" fmla="*/ 0 h 969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868" h="969995">
                <a:moveTo>
                  <a:pt x="0" y="0"/>
                </a:moveTo>
                <a:lnTo>
                  <a:pt x="1612868" y="0"/>
                </a:lnTo>
                <a:lnTo>
                  <a:pt x="1612868" y="969995"/>
                </a:lnTo>
                <a:lnTo>
                  <a:pt x="0" y="969995"/>
                </a:lnTo>
                <a:lnTo>
                  <a:pt x="0" y="0"/>
                </a:lnTo>
                <a:close/>
              </a:path>
            </a:pathLst>
          </a:custGeom>
          <a:ln w="50800">
            <a:solidFill>
              <a:srgbClr val="00B05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CA" sz="2700" b="1" kern="1200" dirty="0" smtClean="0">
                <a:solidFill>
                  <a:schemeClr val="tx1"/>
                </a:solidFill>
              </a:rPr>
              <a:t>Inner Creator</a:t>
            </a:r>
            <a:endParaRPr lang="en-CA" sz="2700" b="1" kern="1200" dirty="0">
              <a:solidFill>
                <a:schemeClr val="tx1"/>
              </a:solidFill>
            </a:endParaRPr>
          </a:p>
        </p:txBody>
      </p:sp>
      <p:sp>
        <p:nvSpPr>
          <p:cNvPr id="3" name="Slide Number Placeholder 2"/>
          <p:cNvSpPr>
            <a:spLocks noGrp="1"/>
          </p:cNvSpPr>
          <p:nvPr>
            <p:ph type="sldNum" sz="quarter" idx="4294967295"/>
          </p:nvPr>
        </p:nvSpPr>
        <p:spPr>
          <a:xfrm>
            <a:off x="7620000" y="18288"/>
            <a:ext cx="1066800" cy="329184"/>
          </a:xfrm>
        </p:spPr>
        <p:txBody>
          <a:bodyPr/>
          <a:lstStyle/>
          <a:p>
            <a:fld id="{9E8D9E5D-19ED-4A8A-8690-AC05B649DB0B}" type="slidenum">
              <a:rPr lang="en-US" smtClean="0"/>
              <a:t>13</a:t>
            </a:fld>
            <a:endParaRPr lang="en-US"/>
          </a:p>
        </p:txBody>
      </p:sp>
      <p:sp>
        <p:nvSpPr>
          <p:cNvPr id="12" name="Footer Placeholder 4"/>
          <p:cNvSpPr>
            <a:spLocks noGrp="1"/>
          </p:cNvSpPr>
          <p:nvPr>
            <p:ph type="ftr" sz="quarter" idx="11"/>
          </p:nvPr>
        </p:nvSpPr>
        <p:spPr>
          <a:xfrm>
            <a:off x="266700" y="6400800"/>
            <a:ext cx="8610600" cy="457200"/>
          </a:xfrm>
        </p:spPr>
        <p:txBody>
          <a:bodyPr/>
          <a:lstStyle/>
          <a:p>
            <a:r>
              <a:rPr lang="en-CA" dirty="0">
                <a:solidFill>
                  <a:schemeClr val="tx1"/>
                </a:solidFill>
              </a:rPr>
              <a:t>Learning Strategies, Student Academic Success Services, Queen's </a:t>
            </a:r>
            <a:r>
              <a:rPr lang="en-CA" dirty="0" smtClean="0">
                <a:solidFill>
                  <a:schemeClr val="tx1"/>
                </a:solidFill>
              </a:rPr>
              <a:t>University. Adapted from:</a:t>
            </a:r>
            <a:r>
              <a:rPr lang="en-CA" dirty="0">
                <a:solidFill>
                  <a:schemeClr val="tx1"/>
                </a:solidFill>
              </a:rPr>
              <a:t/>
            </a:r>
            <a:br>
              <a:rPr lang="en-CA" dirty="0">
                <a:solidFill>
                  <a:schemeClr val="tx1"/>
                </a:solidFill>
              </a:rPr>
            </a:br>
            <a:r>
              <a:rPr lang="en-CA" dirty="0">
                <a:solidFill>
                  <a:schemeClr val="tx1"/>
                </a:solidFill>
              </a:rPr>
              <a:t>Downing, S. (2014). </a:t>
            </a:r>
            <a:r>
              <a:rPr lang="en-CA" i="1" dirty="0">
                <a:solidFill>
                  <a:schemeClr val="tx1"/>
                </a:solidFill>
              </a:rPr>
              <a:t>On course: Strategies for creating success in college and in life</a:t>
            </a:r>
            <a:r>
              <a:rPr lang="en-CA" dirty="0">
                <a:solidFill>
                  <a:schemeClr val="tx1"/>
                </a:solidFill>
              </a:rPr>
              <a:t> (7</a:t>
            </a:r>
            <a:r>
              <a:rPr lang="en-CA" baseline="30000" dirty="0">
                <a:solidFill>
                  <a:schemeClr val="tx1"/>
                </a:solidFill>
              </a:rPr>
              <a:t>th</a:t>
            </a:r>
            <a:r>
              <a:rPr lang="en-CA" dirty="0">
                <a:solidFill>
                  <a:schemeClr val="tx1"/>
                </a:solidFill>
              </a:rPr>
              <a:t> ed.), Boston: Wadsworth Cengage Learning</a:t>
            </a:r>
            <a:r>
              <a:rPr lang="en-CA" dirty="0"/>
              <a:t>.</a:t>
            </a:r>
            <a:endParaRPr lang="en-US" dirty="0">
              <a:solidFill>
                <a:schemeClr val="tx1"/>
              </a:solidFill>
            </a:endParaRPr>
          </a:p>
        </p:txBody>
      </p:sp>
      <p:grpSp>
        <p:nvGrpSpPr>
          <p:cNvPr id="23" name="Group 22"/>
          <p:cNvGrpSpPr/>
          <p:nvPr/>
        </p:nvGrpSpPr>
        <p:grpSpPr>
          <a:xfrm>
            <a:off x="5927934" y="3170383"/>
            <a:ext cx="1951570" cy="822974"/>
            <a:chOff x="5927934" y="3170383"/>
            <a:chExt cx="1951570" cy="822974"/>
          </a:xfrm>
        </p:grpSpPr>
        <p:sp>
          <p:nvSpPr>
            <p:cNvPr id="18" name="Freeform 17"/>
            <p:cNvSpPr/>
            <p:nvPr/>
          </p:nvSpPr>
          <p:spPr>
            <a:xfrm>
              <a:off x="6864962" y="3170383"/>
              <a:ext cx="1014542" cy="822974"/>
            </a:xfrm>
            <a:custGeom>
              <a:avLst/>
              <a:gdLst/>
              <a:ahLst/>
              <a:cxnLst/>
              <a:rect l="0" t="0" r="0" b="0"/>
              <a:pathLst>
                <a:path>
                  <a:moveTo>
                    <a:pt x="0" y="0"/>
                  </a:moveTo>
                  <a:lnTo>
                    <a:pt x="0" y="653623"/>
                  </a:lnTo>
                  <a:lnTo>
                    <a:pt x="1014542" y="653623"/>
                  </a:lnTo>
                  <a:lnTo>
                    <a:pt x="1014542" y="822974"/>
                  </a:lnTo>
                </a:path>
              </a:pathLst>
            </a:custGeom>
            <a:noFill/>
            <a:ln w="50800">
              <a:solidFill>
                <a:srgbClr val="00B05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5927934" y="3170383"/>
              <a:ext cx="937028" cy="822974"/>
            </a:xfrm>
            <a:custGeom>
              <a:avLst/>
              <a:gdLst/>
              <a:ahLst/>
              <a:cxnLst/>
              <a:rect l="0" t="0" r="0" b="0"/>
              <a:pathLst>
                <a:path>
                  <a:moveTo>
                    <a:pt x="937028" y="0"/>
                  </a:moveTo>
                  <a:lnTo>
                    <a:pt x="937028" y="653623"/>
                  </a:lnTo>
                  <a:lnTo>
                    <a:pt x="0" y="653623"/>
                  </a:lnTo>
                  <a:lnTo>
                    <a:pt x="0" y="822974"/>
                  </a:lnTo>
                </a:path>
              </a:pathLst>
            </a:custGeom>
            <a:noFill/>
            <a:ln w="50800">
              <a:solidFill>
                <a:srgbClr val="00B05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grpSp>
        <p:nvGrpSpPr>
          <p:cNvPr id="24" name="Group 23"/>
          <p:cNvGrpSpPr/>
          <p:nvPr/>
        </p:nvGrpSpPr>
        <p:grpSpPr>
          <a:xfrm>
            <a:off x="1538814" y="3146992"/>
            <a:ext cx="1951570" cy="822974"/>
            <a:chOff x="1538814" y="3146992"/>
            <a:chExt cx="1951570" cy="822974"/>
          </a:xfrm>
        </p:grpSpPr>
        <p:sp>
          <p:nvSpPr>
            <p:cNvPr id="6" name="Freeform 5"/>
            <p:cNvSpPr/>
            <p:nvPr/>
          </p:nvSpPr>
          <p:spPr>
            <a:xfrm>
              <a:off x="2475842" y="3146992"/>
              <a:ext cx="1014542" cy="822974"/>
            </a:xfrm>
            <a:custGeom>
              <a:avLst/>
              <a:gdLst/>
              <a:ahLst/>
              <a:cxnLst/>
              <a:rect l="0" t="0" r="0" b="0"/>
              <a:pathLst>
                <a:path>
                  <a:moveTo>
                    <a:pt x="0" y="0"/>
                  </a:moveTo>
                  <a:lnTo>
                    <a:pt x="0" y="653623"/>
                  </a:lnTo>
                  <a:lnTo>
                    <a:pt x="1014542" y="653623"/>
                  </a:lnTo>
                  <a:lnTo>
                    <a:pt x="1014542" y="822974"/>
                  </a:lnTo>
                </a:path>
              </a:pathLst>
            </a:custGeom>
            <a:noFill/>
            <a:ln w="50800">
              <a:solidFill>
                <a:srgbClr val="C0000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1538814" y="3146992"/>
              <a:ext cx="937028" cy="822974"/>
            </a:xfrm>
            <a:custGeom>
              <a:avLst/>
              <a:gdLst/>
              <a:ahLst/>
              <a:cxnLst/>
              <a:rect l="0" t="0" r="0" b="0"/>
              <a:pathLst>
                <a:path>
                  <a:moveTo>
                    <a:pt x="937028" y="0"/>
                  </a:moveTo>
                  <a:lnTo>
                    <a:pt x="937028" y="653623"/>
                  </a:lnTo>
                  <a:lnTo>
                    <a:pt x="0" y="653623"/>
                  </a:lnTo>
                  <a:lnTo>
                    <a:pt x="0" y="822974"/>
                  </a:lnTo>
                </a:path>
              </a:pathLst>
            </a:custGeom>
            <a:noFill/>
            <a:ln w="50800">
              <a:solidFill>
                <a:srgbClr val="C0000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3090343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289"/>
            <a:ext cx="8229600" cy="735894"/>
          </a:xfrm>
        </p:spPr>
        <p:txBody>
          <a:bodyPr/>
          <a:lstStyle/>
          <a:p>
            <a:r>
              <a:rPr lang="en-US" dirty="0" smtClean="0"/>
              <a:t>Victim Language</a:t>
            </a:r>
            <a:endParaRPr lang="en-US" dirty="0"/>
          </a:p>
        </p:txBody>
      </p:sp>
      <p:graphicFrame>
        <p:nvGraphicFramePr>
          <p:cNvPr id="4" name="Content Placeholder 3" descr="The inner critic blames the individual.  Examples of inner critic inner dialogue include: &quot;I'm not good enough&quot; &quot;I'll never get it right&quot; &quot;I should have started earlier&quot; &quot;They'll think I'm dumb&quot;.  The inner defender blames others.  Examples of inner dialogue include: &quot;My group was disorganized&quot; &quot;The professor gave bad instructions&quot; &quot;The Teaching Assistant hates me&quot; &quot;My dog at my paper&quot;.&#10;" title="Victim Language Table"/>
          <p:cNvGraphicFramePr>
            <a:graphicFrameLocks noGrp="1"/>
          </p:cNvGraphicFramePr>
          <p:nvPr>
            <p:ph idx="1"/>
            <p:extLst>
              <p:ext uri="{D42A27DB-BD31-4B8C-83A1-F6EECF244321}">
                <p14:modId xmlns:p14="http://schemas.microsoft.com/office/powerpoint/2010/main" val="249621381"/>
              </p:ext>
            </p:extLst>
          </p:nvPr>
        </p:nvGraphicFramePr>
        <p:xfrm>
          <a:off x="304800" y="1216120"/>
          <a:ext cx="8229600" cy="5157168"/>
        </p:xfrm>
        <a:graphic>
          <a:graphicData uri="http://schemas.openxmlformats.org/drawingml/2006/table">
            <a:tbl>
              <a:tblPr firstRow="1" bandRow="1">
                <a:tableStyleId>{5C22544A-7EE6-4342-B048-85BDC9FD1C3A}</a:tableStyleId>
              </a:tblPr>
              <a:tblGrid>
                <a:gridCol w="2971800"/>
                <a:gridCol w="1828800"/>
                <a:gridCol w="3429000"/>
              </a:tblGrid>
              <a:tr h="470602">
                <a:tc>
                  <a:txBody>
                    <a:bodyPr/>
                    <a:lstStyle/>
                    <a:p>
                      <a:endParaRPr lang="en-US" sz="2000" b="1" dirty="0">
                        <a:solidFill>
                          <a:schemeClr val="bg1"/>
                        </a:solidFill>
                      </a:endParaRPr>
                    </a:p>
                  </a:txBody>
                  <a:tcPr>
                    <a:solidFill>
                      <a:schemeClr val="tx2"/>
                    </a:solidFill>
                  </a:tcPr>
                </a:tc>
                <a:tc>
                  <a:txBody>
                    <a:bodyPr/>
                    <a:lstStyle/>
                    <a:p>
                      <a:r>
                        <a:rPr lang="en-US" sz="2800" b="1" dirty="0" smtClean="0">
                          <a:solidFill>
                            <a:schemeClr val="bg1"/>
                          </a:solidFill>
                        </a:rPr>
                        <a:t>Blames</a:t>
                      </a:r>
                      <a:endParaRPr lang="en-US" sz="2800" b="1" dirty="0">
                        <a:solidFill>
                          <a:schemeClr val="bg1"/>
                        </a:solidFill>
                      </a:endParaRPr>
                    </a:p>
                  </a:txBody>
                  <a:tcPr>
                    <a:solidFill>
                      <a:schemeClr val="tx2"/>
                    </a:solidFill>
                  </a:tcPr>
                </a:tc>
                <a:tc>
                  <a:txBody>
                    <a:bodyPr/>
                    <a:lstStyle/>
                    <a:p>
                      <a:r>
                        <a:rPr lang="en-US" sz="2800" b="1" dirty="0" smtClean="0">
                          <a:solidFill>
                            <a:schemeClr val="bg1"/>
                          </a:solidFill>
                        </a:rPr>
                        <a:t>Inner Dialogue</a:t>
                      </a:r>
                      <a:endParaRPr lang="en-US" sz="2800" b="1" dirty="0">
                        <a:solidFill>
                          <a:schemeClr val="bg1"/>
                        </a:solidFill>
                      </a:endParaRPr>
                    </a:p>
                  </a:txBody>
                  <a:tcPr>
                    <a:solidFill>
                      <a:schemeClr val="tx2"/>
                    </a:solidFill>
                  </a:tcPr>
                </a:tc>
              </a:tr>
              <a:tr h="2275678">
                <a:tc>
                  <a:txBody>
                    <a:bodyPr/>
                    <a:lstStyle/>
                    <a:p>
                      <a:r>
                        <a:rPr lang="en-US" sz="2400" b="1" dirty="0" smtClean="0"/>
                        <a:t>Inner Critic</a:t>
                      </a:r>
                      <a:endParaRPr lang="en-US" sz="2400" b="1" dirty="0"/>
                    </a:p>
                  </a:txBody>
                  <a:tcPr>
                    <a:solidFill>
                      <a:srgbClr val="DDE3EF"/>
                    </a:solidFill>
                  </a:tcPr>
                </a:tc>
                <a:tc>
                  <a:txBody>
                    <a:bodyPr/>
                    <a:lstStyle/>
                    <a:p>
                      <a:r>
                        <a:rPr lang="en-US" sz="2400" dirty="0" smtClean="0"/>
                        <a:t>The individual</a:t>
                      </a:r>
                      <a:endParaRPr lang="en-US" sz="2400" dirty="0"/>
                    </a:p>
                  </a:txBody>
                  <a:tcPr>
                    <a:solidFill>
                      <a:srgbClr val="DDE3EF"/>
                    </a:solidFill>
                  </a:tcPr>
                </a:tc>
                <a:tc>
                  <a:txBody>
                    <a:bodyPr/>
                    <a:lstStyle/>
                    <a:p>
                      <a:r>
                        <a:rPr lang="en-US" sz="2400" baseline="0" dirty="0" smtClean="0"/>
                        <a:t>I’m not good enough.</a:t>
                      </a:r>
                    </a:p>
                    <a:p>
                      <a:r>
                        <a:rPr lang="en-US" sz="2400" baseline="0" dirty="0" smtClean="0"/>
                        <a:t>I’ll never get it right.</a:t>
                      </a:r>
                    </a:p>
                    <a:p>
                      <a:r>
                        <a:rPr lang="en-US" sz="2400" baseline="0" dirty="0" smtClean="0"/>
                        <a:t>I should have started earlier.</a:t>
                      </a:r>
                    </a:p>
                    <a:p>
                      <a:r>
                        <a:rPr lang="en-US" sz="2400" baseline="0" dirty="0" smtClean="0"/>
                        <a:t>They’ll think I’m dumb.</a:t>
                      </a:r>
                    </a:p>
                    <a:p>
                      <a:endParaRPr lang="en-US" sz="2400" dirty="0"/>
                    </a:p>
                  </a:txBody>
                  <a:tcPr>
                    <a:solidFill>
                      <a:srgbClr val="DDE3EF"/>
                    </a:solidFill>
                  </a:tcPr>
                </a:tc>
              </a:tr>
              <a:tr h="2353008">
                <a:tc>
                  <a:txBody>
                    <a:bodyPr/>
                    <a:lstStyle/>
                    <a:p>
                      <a:r>
                        <a:rPr lang="en-US" sz="2400" b="1" dirty="0" smtClean="0"/>
                        <a:t>Inner Defender</a:t>
                      </a:r>
                      <a:endParaRPr lang="en-US" sz="2400" b="1" dirty="0"/>
                    </a:p>
                  </a:txBody>
                  <a:tcPr>
                    <a:solidFill>
                      <a:schemeClr val="bg1">
                        <a:lumMod val="95000"/>
                      </a:schemeClr>
                    </a:solidFill>
                  </a:tcPr>
                </a:tc>
                <a:tc>
                  <a:txBody>
                    <a:bodyPr/>
                    <a:lstStyle/>
                    <a:p>
                      <a:r>
                        <a:rPr lang="en-US" sz="2400" dirty="0" smtClean="0"/>
                        <a:t>Others</a:t>
                      </a:r>
                      <a:endParaRPr lang="en-US" sz="2400" dirty="0"/>
                    </a:p>
                  </a:txBody>
                  <a:tcPr>
                    <a:solidFill>
                      <a:schemeClr val="bg1">
                        <a:lumMod val="95000"/>
                      </a:schemeClr>
                    </a:solidFill>
                  </a:tcPr>
                </a:tc>
                <a:tc>
                  <a:txBody>
                    <a:bodyPr/>
                    <a:lstStyle/>
                    <a:p>
                      <a:r>
                        <a:rPr lang="en-US" sz="2400" baseline="0" dirty="0" smtClean="0"/>
                        <a:t>My group was disorganized. The prof. gave bad instructions.</a:t>
                      </a:r>
                    </a:p>
                    <a:p>
                      <a:r>
                        <a:rPr lang="en-US" sz="2400" baseline="0" dirty="0" smtClean="0"/>
                        <a:t>The TA hates me. </a:t>
                      </a:r>
                    </a:p>
                    <a:p>
                      <a:endParaRPr lang="en-US" sz="2400" dirty="0"/>
                    </a:p>
                  </a:txBody>
                  <a:tcPr>
                    <a:solidFill>
                      <a:schemeClr val="bg1">
                        <a:lumMod val="95000"/>
                      </a:schemeClr>
                    </a:solidFill>
                  </a:tcPr>
                </a:tc>
              </a:tr>
            </a:tbl>
          </a:graphicData>
        </a:graphic>
      </p:graphicFrame>
      <p:pic>
        <p:nvPicPr>
          <p:cNvPr id="7" name="Picture 6" descr="A person with a &quot;kick me&quot; sign taped to their back. "/>
          <p:cNvPicPr>
            <a:picLocks noChangeAspect="1"/>
          </p:cNvPicPr>
          <p:nvPr/>
        </p:nvPicPr>
        <p:blipFill>
          <a:blip r:embed="rId3"/>
          <a:stretch>
            <a:fillRect/>
          </a:stretch>
        </p:blipFill>
        <p:spPr>
          <a:xfrm>
            <a:off x="618238" y="2133600"/>
            <a:ext cx="2177243" cy="1573187"/>
          </a:xfrm>
          <a:prstGeom prst="rect">
            <a:avLst/>
          </a:prstGeom>
        </p:spPr>
      </p:pic>
      <p:pic>
        <p:nvPicPr>
          <p:cNvPr id="6" name="Picture 5" descr="A dog."/>
          <p:cNvPicPr>
            <a:picLocks noChangeAspect="1"/>
          </p:cNvPicPr>
          <p:nvPr/>
        </p:nvPicPr>
        <p:blipFill rotWithShape="1">
          <a:blip r:embed="rId4"/>
          <a:srcRect t="18683" b="17937"/>
          <a:stretch/>
        </p:blipFill>
        <p:spPr>
          <a:xfrm>
            <a:off x="692503" y="4472498"/>
            <a:ext cx="2020793" cy="1920240"/>
          </a:xfrm>
          <a:prstGeom prst="rect">
            <a:avLst/>
          </a:prstGeom>
        </p:spPr>
      </p:pic>
      <p:sp>
        <p:nvSpPr>
          <p:cNvPr id="9" name="Footer Placeholder 4"/>
          <p:cNvSpPr>
            <a:spLocks noGrp="1"/>
          </p:cNvSpPr>
          <p:nvPr>
            <p:ph type="ftr" sz="quarter" idx="11"/>
          </p:nvPr>
        </p:nvSpPr>
        <p:spPr>
          <a:xfrm>
            <a:off x="266700" y="6400800"/>
            <a:ext cx="8610600" cy="457200"/>
          </a:xfrm>
        </p:spPr>
        <p:txBody>
          <a:bodyPr/>
          <a:lstStyle/>
          <a:p>
            <a:r>
              <a:rPr lang="en-CA" dirty="0">
                <a:solidFill>
                  <a:schemeClr val="tx1"/>
                </a:solidFill>
              </a:rPr>
              <a:t>Learning Strategies, Student Academic Success Services, Queen's </a:t>
            </a:r>
            <a:r>
              <a:rPr lang="en-CA" dirty="0" smtClean="0">
                <a:solidFill>
                  <a:schemeClr val="tx1"/>
                </a:solidFill>
              </a:rPr>
              <a:t>University. Adapted from:</a:t>
            </a:r>
            <a:r>
              <a:rPr lang="en-CA" dirty="0">
                <a:solidFill>
                  <a:schemeClr val="tx1"/>
                </a:solidFill>
              </a:rPr>
              <a:t/>
            </a:r>
            <a:br>
              <a:rPr lang="en-CA" dirty="0">
                <a:solidFill>
                  <a:schemeClr val="tx1"/>
                </a:solidFill>
              </a:rPr>
            </a:br>
            <a:r>
              <a:rPr lang="en-CA" dirty="0">
                <a:solidFill>
                  <a:schemeClr val="tx1"/>
                </a:solidFill>
              </a:rPr>
              <a:t>Downing, S. (2014). </a:t>
            </a:r>
            <a:r>
              <a:rPr lang="en-CA" i="1" dirty="0">
                <a:solidFill>
                  <a:schemeClr val="tx1"/>
                </a:solidFill>
              </a:rPr>
              <a:t>On course: Strategies for creating success in college and in life</a:t>
            </a:r>
            <a:r>
              <a:rPr lang="en-CA" dirty="0">
                <a:solidFill>
                  <a:schemeClr val="tx1"/>
                </a:solidFill>
              </a:rPr>
              <a:t> (7</a:t>
            </a:r>
            <a:r>
              <a:rPr lang="en-CA" baseline="30000" dirty="0">
                <a:solidFill>
                  <a:schemeClr val="tx1"/>
                </a:solidFill>
              </a:rPr>
              <a:t>th</a:t>
            </a:r>
            <a:r>
              <a:rPr lang="en-CA" dirty="0">
                <a:solidFill>
                  <a:schemeClr val="tx1"/>
                </a:solidFill>
              </a:rPr>
              <a:t> ed.), Boston: Wadsworth Cengage Learning</a:t>
            </a:r>
            <a:r>
              <a:rPr lang="en-CA" dirty="0"/>
              <a:t>.</a:t>
            </a:r>
            <a:endParaRPr lang="en-US" dirty="0">
              <a:solidFill>
                <a:schemeClr val="tx1"/>
              </a:solidFill>
            </a:endParaRPr>
          </a:p>
        </p:txBody>
      </p:sp>
      <p:sp>
        <p:nvSpPr>
          <p:cNvPr id="3" name="Slide Number Placeholder 2"/>
          <p:cNvSpPr>
            <a:spLocks noGrp="1"/>
          </p:cNvSpPr>
          <p:nvPr>
            <p:ph type="sldNum" sz="quarter" idx="4294967295"/>
          </p:nvPr>
        </p:nvSpPr>
        <p:spPr>
          <a:xfrm>
            <a:off x="7620000" y="18288"/>
            <a:ext cx="1066800" cy="329184"/>
          </a:xfrm>
        </p:spPr>
        <p:txBody>
          <a:bodyPr/>
          <a:lstStyle/>
          <a:p>
            <a:fld id="{9E8D9E5D-19ED-4A8A-8690-AC05B649DB0B}" type="slidenum">
              <a:rPr lang="en-US" smtClean="0"/>
              <a:t>14</a:t>
            </a:fld>
            <a:endParaRPr lang="en-US"/>
          </a:p>
        </p:txBody>
      </p:sp>
    </p:spTree>
    <p:extLst>
      <p:ext uri="{BB962C8B-B14F-4D97-AF65-F5344CB8AC3E}">
        <p14:creationId xmlns:p14="http://schemas.microsoft.com/office/powerpoint/2010/main" val="3732456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113"/>
            <a:ext cx="8229600" cy="868362"/>
          </a:xfrm>
        </p:spPr>
        <p:txBody>
          <a:bodyPr/>
          <a:lstStyle/>
          <a:p>
            <a:r>
              <a:rPr lang="en-US" dirty="0" smtClean="0"/>
              <a:t>Creator Language</a:t>
            </a:r>
            <a:endParaRPr lang="en-US" dirty="0"/>
          </a:p>
        </p:txBody>
      </p:sp>
      <p:graphicFrame>
        <p:nvGraphicFramePr>
          <p:cNvPr id="4" name="Content Placeholder 3" descr="The inner coach is a source of encouragement based on yourself/identity (for example your emotions, abilities etc.).  Examples of inner coach inner dialogue include: &quot;You can do it&quot; &quot;A messy draft is OK&quot; &quot;You're smart enough to learn this&quot; &quot;Keep trying&quot;.  The inner creator is a source of encouragement based on your perspective (for example adopting a creative, problem-solving, ownership perspective).  An example of inner creator inner dialogue is, &quot;My assignment is late.  I need to email my professor and make a plan. I'll do it now&quot;. " title="Creator Language Table"/>
          <p:cNvGraphicFramePr>
            <a:graphicFrameLocks noGrp="1"/>
          </p:cNvGraphicFramePr>
          <p:nvPr>
            <p:ph idx="1"/>
            <p:extLst>
              <p:ext uri="{D42A27DB-BD31-4B8C-83A1-F6EECF244321}">
                <p14:modId xmlns:p14="http://schemas.microsoft.com/office/powerpoint/2010/main" val="4025852602"/>
              </p:ext>
            </p:extLst>
          </p:nvPr>
        </p:nvGraphicFramePr>
        <p:xfrm>
          <a:off x="457200" y="1219199"/>
          <a:ext cx="8229600" cy="5105400"/>
        </p:xfrm>
        <a:graphic>
          <a:graphicData uri="http://schemas.openxmlformats.org/drawingml/2006/table">
            <a:tbl>
              <a:tblPr firstRow="1" bandRow="1">
                <a:tableStyleId>{5C22544A-7EE6-4342-B048-85BDC9FD1C3A}</a:tableStyleId>
              </a:tblPr>
              <a:tblGrid>
                <a:gridCol w="2743200"/>
                <a:gridCol w="2743200"/>
                <a:gridCol w="2743200"/>
              </a:tblGrid>
              <a:tr h="694822">
                <a:tc>
                  <a:txBody>
                    <a:bodyPr/>
                    <a:lstStyle/>
                    <a:p>
                      <a:endParaRPr lang="en-US" sz="2800" dirty="0">
                        <a:solidFill>
                          <a:schemeClr val="bg1"/>
                        </a:solidFill>
                      </a:endParaRPr>
                    </a:p>
                  </a:txBody>
                  <a:tcPr>
                    <a:solidFill>
                      <a:schemeClr val="tx2"/>
                    </a:solidFill>
                  </a:tcPr>
                </a:tc>
                <a:tc>
                  <a:txBody>
                    <a:bodyPr/>
                    <a:lstStyle/>
                    <a:p>
                      <a:r>
                        <a:rPr lang="en-US" sz="2800" dirty="0" smtClean="0">
                          <a:solidFill>
                            <a:schemeClr val="bg1"/>
                          </a:solidFill>
                        </a:rPr>
                        <a:t>Encourages</a:t>
                      </a:r>
                      <a:endParaRPr lang="en-US" sz="2800" dirty="0">
                        <a:solidFill>
                          <a:schemeClr val="bg1"/>
                        </a:solidFill>
                      </a:endParaRPr>
                    </a:p>
                  </a:txBody>
                  <a:tcPr>
                    <a:solidFill>
                      <a:schemeClr val="tx2"/>
                    </a:solidFill>
                  </a:tcPr>
                </a:tc>
                <a:tc>
                  <a:txBody>
                    <a:bodyPr/>
                    <a:lstStyle/>
                    <a:p>
                      <a:r>
                        <a:rPr lang="en-US" sz="2800" dirty="0" smtClean="0">
                          <a:solidFill>
                            <a:schemeClr val="bg1"/>
                          </a:solidFill>
                        </a:rPr>
                        <a:t>Inner</a:t>
                      </a:r>
                      <a:r>
                        <a:rPr lang="en-US" sz="2800" baseline="0" dirty="0" smtClean="0">
                          <a:solidFill>
                            <a:schemeClr val="bg1"/>
                          </a:solidFill>
                        </a:rPr>
                        <a:t> dialogue</a:t>
                      </a:r>
                      <a:endParaRPr lang="en-US" sz="2800" dirty="0">
                        <a:solidFill>
                          <a:schemeClr val="bg1"/>
                        </a:solidFill>
                      </a:endParaRPr>
                    </a:p>
                  </a:txBody>
                  <a:tcPr>
                    <a:solidFill>
                      <a:schemeClr val="tx2"/>
                    </a:solidFill>
                  </a:tcPr>
                </a:tc>
              </a:tr>
              <a:tr h="2686238">
                <a:tc>
                  <a:txBody>
                    <a:bodyPr/>
                    <a:lstStyle/>
                    <a:p>
                      <a:r>
                        <a:rPr lang="en-US" sz="2400" b="1" dirty="0" smtClean="0"/>
                        <a:t>Inner Coach </a:t>
                      </a:r>
                      <a:endParaRPr lang="en-US" sz="2400" b="1" dirty="0"/>
                    </a:p>
                  </a:txBody>
                  <a:tcPr/>
                </a:tc>
                <a:tc>
                  <a:txBody>
                    <a:bodyPr/>
                    <a:lstStyle/>
                    <a:p>
                      <a:r>
                        <a:rPr lang="en-US" sz="2400" dirty="0" smtClean="0"/>
                        <a:t>Your</a:t>
                      </a:r>
                      <a:r>
                        <a:rPr lang="en-US" sz="2400" baseline="0" dirty="0" smtClean="0"/>
                        <a:t> “self”, emotions, ability</a:t>
                      </a:r>
                      <a:endParaRPr lang="en-US" sz="2400" dirty="0"/>
                    </a:p>
                  </a:txBody>
                  <a:tcPr/>
                </a:tc>
                <a:tc>
                  <a:txBody>
                    <a:bodyPr/>
                    <a:lstStyle/>
                    <a:p>
                      <a:r>
                        <a:rPr lang="en-US" sz="2400" dirty="0" smtClean="0"/>
                        <a:t>You can do it.</a:t>
                      </a:r>
                      <a:br>
                        <a:rPr lang="en-US" sz="2400" dirty="0" smtClean="0"/>
                      </a:br>
                      <a:r>
                        <a:rPr lang="en-US" sz="2400" dirty="0" smtClean="0"/>
                        <a:t>A messy draft is OK.</a:t>
                      </a:r>
                    </a:p>
                    <a:p>
                      <a:r>
                        <a:rPr lang="en-US" sz="2400" dirty="0" smtClean="0"/>
                        <a:t>You’re smart enough to learn this. </a:t>
                      </a:r>
                      <a:r>
                        <a:rPr lang="en-US" sz="2400" baseline="0" dirty="0" smtClean="0"/>
                        <a:t> Keep trying.</a:t>
                      </a:r>
                    </a:p>
                  </a:txBody>
                  <a:tcPr/>
                </a:tc>
              </a:tr>
              <a:tr h="1724340">
                <a:tc>
                  <a:txBody>
                    <a:bodyPr/>
                    <a:lstStyle/>
                    <a:p>
                      <a:r>
                        <a:rPr lang="en-US" sz="2400" b="1" dirty="0" smtClean="0"/>
                        <a:t>Inner Creator </a:t>
                      </a:r>
                      <a:endParaRPr lang="en-US" sz="2400" b="1" dirty="0"/>
                    </a:p>
                  </a:txBody>
                  <a:tcPr/>
                </a:tc>
                <a:tc>
                  <a:txBody>
                    <a:bodyPr/>
                    <a:lstStyle/>
                    <a:p>
                      <a:r>
                        <a:rPr lang="en-US" sz="2400" dirty="0" smtClean="0"/>
                        <a:t>Perspective, creative problem-solving, ownership</a:t>
                      </a:r>
                      <a:endParaRPr lang="en-US" sz="2400" dirty="0"/>
                    </a:p>
                  </a:txBody>
                  <a:tcPr/>
                </a:tc>
                <a:tc>
                  <a:txBody>
                    <a:bodyPr/>
                    <a:lstStyle/>
                    <a:p>
                      <a:r>
                        <a:rPr lang="en-US" sz="2400" dirty="0" smtClean="0"/>
                        <a:t>My assignment is late. I</a:t>
                      </a:r>
                      <a:r>
                        <a:rPr lang="en-US" sz="2400" baseline="0" dirty="0" smtClean="0"/>
                        <a:t> need to email my prof and make a plan. I’ll do it now.</a:t>
                      </a:r>
                      <a:endParaRPr lang="en-US" sz="2400" dirty="0"/>
                    </a:p>
                  </a:txBody>
                  <a:tcPr/>
                </a:tc>
              </a:tr>
            </a:tbl>
          </a:graphicData>
        </a:graphic>
      </p:graphicFrame>
      <p:pic>
        <p:nvPicPr>
          <p:cNvPr id="1028" name="Picture 4" descr="A football coach with a play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507290"/>
            <a:ext cx="2676441" cy="178429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A gardener who is watering a plan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970074"/>
            <a:ext cx="2133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7620000" y="18288"/>
            <a:ext cx="1066800" cy="329184"/>
          </a:xfrm>
        </p:spPr>
        <p:txBody>
          <a:bodyPr/>
          <a:lstStyle/>
          <a:p>
            <a:fld id="{9E8D9E5D-19ED-4A8A-8690-AC05B649DB0B}" type="slidenum">
              <a:rPr lang="en-US" smtClean="0"/>
              <a:t>15</a:t>
            </a:fld>
            <a:endParaRPr lang="en-US"/>
          </a:p>
        </p:txBody>
      </p:sp>
      <p:sp>
        <p:nvSpPr>
          <p:cNvPr id="9" name="Footer Placeholder 4"/>
          <p:cNvSpPr>
            <a:spLocks noGrp="1"/>
          </p:cNvSpPr>
          <p:nvPr>
            <p:ph type="ftr" sz="quarter" idx="11"/>
          </p:nvPr>
        </p:nvSpPr>
        <p:spPr>
          <a:xfrm>
            <a:off x="266700" y="6400800"/>
            <a:ext cx="8610600" cy="457200"/>
          </a:xfrm>
        </p:spPr>
        <p:txBody>
          <a:bodyPr/>
          <a:lstStyle/>
          <a:p>
            <a:r>
              <a:rPr lang="en-CA" dirty="0">
                <a:solidFill>
                  <a:schemeClr val="tx1"/>
                </a:solidFill>
              </a:rPr>
              <a:t>Learning Strategies, Student Academic Success Services, Queen's </a:t>
            </a:r>
            <a:r>
              <a:rPr lang="en-CA" dirty="0" smtClean="0">
                <a:solidFill>
                  <a:schemeClr val="tx1"/>
                </a:solidFill>
              </a:rPr>
              <a:t>University. Adapted from:</a:t>
            </a:r>
            <a:r>
              <a:rPr lang="en-CA" dirty="0">
                <a:solidFill>
                  <a:schemeClr val="tx1"/>
                </a:solidFill>
              </a:rPr>
              <a:t/>
            </a:r>
            <a:br>
              <a:rPr lang="en-CA" dirty="0">
                <a:solidFill>
                  <a:schemeClr val="tx1"/>
                </a:solidFill>
              </a:rPr>
            </a:br>
            <a:r>
              <a:rPr lang="en-CA" dirty="0">
                <a:solidFill>
                  <a:schemeClr val="tx1"/>
                </a:solidFill>
              </a:rPr>
              <a:t>Downing, S. (2014). </a:t>
            </a:r>
            <a:r>
              <a:rPr lang="en-CA" i="1" dirty="0">
                <a:solidFill>
                  <a:schemeClr val="tx1"/>
                </a:solidFill>
              </a:rPr>
              <a:t>On course: Strategies for creating success in college and in life</a:t>
            </a:r>
            <a:r>
              <a:rPr lang="en-CA" dirty="0">
                <a:solidFill>
                  <a:schemeClr val="tx1"/>
                </a:solidFill>
              </a:rPr>
              <a:t> (7</a:t>
            </a:r>
            <a:r>
              <a:rPr lang="en-CA" baseline="30000" dirty="0">
                <a:solidFill>
                  <a:schemeClr val="tx1"/>
                </a:solidFill>
              </a:rPr>
              <a:t>th</a:t>
            </a:r>
            <a:r>
              <a:rPr lang="en-CA" dirty="0">
                <a:solidFill>
                  <a:schemeClr val="tx1"/>
                </a:solidFill>
              </a:rPr>
              <a:t> ed.), Boston: Wadsworth Cengage Learning</a:t>
            </a:r>
            <a:r>
              <a:rPr lang="en-CA" dirty="0"/>
              <a:t>.</a:t>
            </a:r>
            <a:endParaRPr lang="en-US" dirty="0">
              <a:solidFill>
                <a:schemeClr val="tx1"/>
              </a:solidFill>
            </a:endParaRPr>
          </a:p>
        </p:txBody>
      </p:sp>
    </p:spTree>
    <p:extLst>
      <p:ext uri="{BB962C8B-B14F-4D97-AF65-F5344CB8AC3E}">
        <p14:creationId xmlns:p14="http://schemas.microsoft.com/office/powerpoint/2010/main" val="3729335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193"/>
            <a:ext cx="8229600" cy="792162"/>
          </a:xfrm>
        </p:spPr>
        <p:txBody>
          <a:bodyPr/>
          <a:lstStyle/>
          <a:p>
            <a:r>
              <a:rPr lang="en-US" dirty="0"/>
              <a:t>Exercise: Write Creator </a:t>
            </a:r>
            <a:r>
              <a:rPr lang="en-US" dirty="0" smtClean="0"/>
              <a:t>Language</a:t>
            </a:r>
            <a:endParaRPr lang="en-US" dirty="0"/>
          </a:p>
        </p:txBody>
      </p:sp>
      <p:sp>
        <p:nvSpPr>
          <p:cNvPr id="3" name="Content Placeholder 2"/>
          <p:cNvSpPr>
            <a:spLocks noGrp="1"/>
          </p:cNvSpPr>
          <p:nvPr>
            <p:ph idx="1"/>
          </p:nvPr>
        </p:nvSpPr>
        <p:spPr>
          <a:xfrm>
            <a:off x="457200" y="1109523"/>
            <a:ext cx="8229600" cy="5135563"/>
          </a:xfrm>
        </p:spPr>
        <p:txBody>
          <a:bodyPr/>
          <a:lstStyle/>
          <a:p>
            <a:pPr marL="0" indent="0">
              <a:buNone/>
            </a:pPr>
            <a:r>
              <a:rPr lang="en-US" sz="2800" dirty="0" smtClean="0"/>
              <a:t>“</a:t>
            </a:r>
            <a:r>
              <a:rPr lang="en-US" sz="2800" dirty="0"/>
              <a:t>The problem is I can’t get up in the morning for 8:30 </a:t>
            </a:r>
            <a:r>
              <a:rPr lang="en-US" sz="2800" dirty="0" smtClean="0"/>
              <a:t>classes. Therefore </a:t>
            </a:r>
            <a:r>
              <a:rPr lang="en-US" sz="2800" dirty="0"/>
              <a:t>I will</a:t>
            </a:r>
            <a:r>
              <a:rPr lang="en-US" sz="2800" dirty="0" smtClean="0"/>
              <a:t>…”</a:t>
            </a:r>
          </a:p>
          <a:p>
            <a:pPr marL="0" indent="0">
              <a:buNone/>
            </a:pPr>
            <a:endParaRPr lang="en-US" sz="2800" dirty="0"/>
          </a:p>
          <a:p>
            <a:pPr marL="0" indent="0">
              <a:buNone/>
            </a:pPr>
            <a:r>
              <a:rPr lang="en-US" sz="2800" b="1" dirty="0" smtClean="0"/>
              <a:t>THINK</a:t>
            </a:r>
            <a:r>
              <a:rPr lang="en-US" sz="2800" dirty="0" smtClean="0"/>
              <a:t> individually. Write 3 Creator statements (4 </a:t>
            </a:r>
            <a:r>
              <a:rPr lang="en-US" sz="2800" dirty="0" err="1" smtClean="0"/>
              <a:t>mins</a:t>
            </a:r>
            <a:r>
              <a:rPr lang="en-US" sz="2800" dirty="0" smtClean="0"/>
              <a:t>)</a:t>
            </a:r>
          </a:p>
          <a:p>
            <a:pPr marL="0" indent="0">
              <a:buNone/>
            </a:pPr>
            <a:r>
              <a:rPr lang="en-US" sz="2800" b="1" dirty="0" smtClean="0"/>
              <a:t>PAIR</a:t>
            </a:r>
            <a:r>
              <a:rPr lang="en-US" sz="2800" dirty="0" smtClean="0"/>
              <a:t> with a new neighbor</a:t>
            </a:r>
            <a:r>
              <a:rPr lang="en-US" sz="2800" dirty="0"/>
              <a:t/>
            </a:r>
            <a:br>
              <a:rPr lang="en-US" sz="2800" dirty="0"/>
            </a:br>
            <a:r>
              <a:rPr lang="en-US" sz="2800" b="1" dirty="0" smtClean="0"/>
              <a:t>SHARE</a:t>
            </a:r>
            <a:r>
              <a:rPr lang="en-US" sz="2800" dirty="0" smtClean="0"/>
              <a:t> your statements (3 </a:t>
            </a:r>
            <a:r>
              <a:rPr lang="en-US" sz="2800" dirty="0" err="1" smtClean="0"/>
              <a:t>mins</a:t>
            </a:r>
            <a:r>
              <a:rPr lang="en-US" sz="2800" dirty="0" smtClean="0"/>
              <a:t>)</a:t>
            </a:r>
          </a:p>
          <a:p>
            <a:pPr marL="0" indent="0">
              <a:buNone/>
            </a:pPr>
            <a:r>
              <a:rPr lang="en-US" sz="2800" dirty="0" smtClean="0"/>
              <a:t>   Did you feel empowered by the Creator Language?</a:t>
            </a:r>
            <a:endParaRPr lang="en-US" sz="2800" dirty="0"/>
          </a:p>
          <a:p>
            <a:pPr marL="0" indent="0">
              <a:buNone/>
            </a:pPr>
            <a:endParaRPr lang="en-US" sz="2800" dirty="0"/>
          </a:p>
        </p:txBody>
      </p:sp>
      <p:pic>
        <p:nvPicPr>
          <p:cNvPr id="4098" name="Picture 2" descr="Thumbs up and thumbs down symbo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700" y="4700017"/>
            <a:ext cx="2514600" cy="182879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dirty="0" smtClean="0">
                <a:solidFill>
                  <a:schemeClr val="tx1"/>
                </a:solidFill>
              </a:rPr>
              <a:t>Learning Strategies, Student Academic Success Services, Queen's University</a:t>
            </a:r>
            <a:endParaRPr lang="en-US" dirty="0">
              <a:solidFill>
                <a:schemeClr val="tx1"/>
              </a:solidFill>
            </a:endParaRPr>
          </a:p>
        </p:txBody>
      </p:sp>
      <p:sp>
        <p:nvSpPr>
          <p:cNvPr id="5" name="Slide Number Placeholder 4"/>
          <p:cNvSpPr>
            <a:spLocks noGrp="1"/>
          </p:cNvSpPr>
          <p:nvPr>
            <p:ph type="sldNum" sz="quarter" idx="4294967295"/>
          </p:nvPr>
        </p:nvSpPr>
        <p:spPr>
          <a:xfrm>
            <a:off x="7620000" y="18288"/>
            <a:ext cx="1066800" cy="329184"/>
          </a:xfrm>
        </p:spPr>
        <p:txBody>
          <a:bodyPr/>
          <a:lstStyle/>
          <a:p>
            <a:fld id="{9E8D9E5D-19ED-4A8A-8690-AC05B649DB0B}" type="slidenum">
              <a:rPr lang="en-US" smtClean="0"/>
              <a:t>16</a:t>
            </a:fld>
            <a:endParaRPr lang="en-US"/>
          </a:p>
        </p:txBody>
      </p:sp>
    </p:spTree>
    <p:extLst>
      <p:ext uri="{BB962C8B-B14F-4D97-AF65-F5344CB8AC3E}">
        <p14:creationId xmlns:p14="http://schemas.microsoft.com/office/powerpoint/2010/main" val="1697916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457200" y="1600201"/>
            <a:ext cx="8229600" cy="2133600"/>
          </a:xfrm>
        </p:spPr>
        <p:txBody>
          <a:bodyPr>
            <a:normAutofit/>
          </a:bodyPr>
          <a:lstStyle/>
          <a:p>
            <a:pPr marL="0" indent="0">
              <a:buNone/>
            </a:pPr>
            <a:r>
              <a:rPr lang="en-US" sz="2800" dirty="0" smtClean="0"/>
              <a:t>What was difficult in this exercise?</a:t>
            </a:r>
          </a:p>
          <a:p>
            <a:pPr marL="0" indent="0">
              <a:buNone/>
            </a:pPr>
            <a:endParaRPr lang="en-US" sz="2800" dirty="0" smtClean="0"/>
          </a:p>
          <a:p>
            <a:pPr marL="0" indent="0">
              <a:buNone/>
            </a:pPr>
            <a:r>
              <a:rPr lang="en-US" sz="2800" dirty="0" smtClean="0"/>
              <a:t>How would you introduce the concept of</a:t>
            </a:r>
            <a:br>
              <a:rPr lang="en-US" sz="2800" dirty="0" smtClean="0"/>
            </a:br>
            <a:r>
              <a:rPr lang="en-US" sz="2800" dirty="0" smtClean="0"/>
              <a:t>Inner Dialogue to a Mentee?</a:t>
            </a:r>
            <a:endParaRPr lang="en-US" sz="2800" dirty="0"/>
          </a:p>
        </p:txBody>
      </p:sp>
      <p:pic>
        <p:nvPicPr>
          <p:cNvPr id="7" name="Picture 6" descr="Raised hand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9591" y="3071321"/>
            <a:ext cx="3200400" cy="3200400"/>
          </a:xfrm>
          <a:prstGeom prst="rect">
            <a:avLst/>
          </a:prstGeom>
        </p:spPr>
      </p:pic>
      <p:sp>
        <p:nvSpPr>
          <p:cNvPr id="4" name="Footer Placeholder 3"/>
          <p:cNvSpPr>
            <a:spLocks noGrp="1"/>
          </p:cNvSpPr>
          <p:nvPr>
            <p:ph type="ftr" sz="quarter" idx="11"/>
          </p:nvPr>
        </p:nvSpPr>
        <p:spPr/>
        <p:txBody>
          <a:bodyPr/>
          <a:lstStyle/>
          <a:p>
            <a:r>
              <a:rPr lang="en-US" dirty="0" smtClean="0">
                <a:solidFill>
                  <a:schemeClr val="tx1"/>
                </a:solidFill>
              </a:rPr>
              <a:t>Learning Strategies, Student Academic Success Services, Queen's University</a:t>
            </a:r>
            <a:endParaRPr lang="en-US" dirty="0">
              <a:solidFill>
                <a:schemeClr val="tx1"/>
              </a:solidFill>
            </a:endParaRPr>
          </a:p>
        </p:txBody>
      </p:sp>
      <p:sp>
        <p:nvSpPr>
          <p:cNvPr id="5" name="Slide Number Placeholder 4"/>
          <p:cNvSpPr>
            <a:spLocks noGrp="1"/>
          </p:cNvSpPr>
          <p:nvPr>
            <p:ph type="sldNum" sz="quarter" idx="4294967295"/>
          </p:nvPr>
        </p:nvSpPr>
        <p:spPr>
          <a:xfrm>
            <a:off x="7620000" y="18288"/>
            <a:ext cx="1066800" cy="329184"/>
          </a:xfrm>
        </p:spPr>
        <p:txBody>
          <a:bodyPr/>
          <a:lstStyle/>
          <a:p>
            <a:fld id="{9E8D9E5D-19ED-4A8A-8690-AC05B649DB0B}" type="slidenum">
              <a:rPr lang="en-US" smtClean="0"/>
              <a:t>17</a:t>
            </a:fld>
            <a:endParaRPr lang="en-US"/>
          </a:p>
        </p:txBody>
      </p:sp>
    </p:spTree>
    <p:extLst>
      <p:ext uri="{BB962C8B-B14F-4D97-AF65-F5344CB8AC3E}">
        <p14:creationId xmlns:p14="http://schemas.microsoft.com/office/powerpoint/2010/main" val="322554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a:t>
            </a:r>
            <a:r>
              <a:rPr lang="en-US" dirty="0"/>
              <a:t>Designing an Action Plan </a:t>
            </a:r>
          </a:p>
        </p:txBody>
      </p:sp>
      <p:sp>
        <p:nvSpPr>
          <p:cNvPr id="6" name="Circular Arrow 5" descr="Circular arrow tying the following objects together."/>
          <p:cNvSpPr/>
          <p:nvPr/>
        </p:nvSpPr>
        <p:spPr>
          <a:xfrm>
            <a:off x="2139770" y="1215993"/>
            <a:ext cx="4951242" cy="4951242"/>
          </a:xfrm>
          <a:prstGeom prst="circularArrow">
            <a:avLst>
              <a:gd name="adj1" fmla="val 5544"/>
              <a:gd name="adj2" fmla="val 330680"/>
              <a:gd name="adj3" fmla="val 13775854"/>
              <a:gd name="adj4" fmla="val 17386008"/>
              <a:gd name="adj5" fmla="val 5757"/>
            </a:avLst>
          </a:prstGeom>
          <a:ln w="57150">
            <a:solidFill>
              <a:schemeClr val="tx2"/>
            </a:solidFill>
          </a:ln>
        </p:spPr>
        <p:style>
          <a:lnRef idx="0">
            <a:scrgbClr r="0" g="0" b="0"/>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3456113" y="1247067"/>
            <a:ext cx="2318556" cy="1159278"/>
          </a:xfrm>
          <a:custGeom>
            <a:avLst/>
            <a:gdLst>
              <a:gd name="connsiteX0" fmla="*/ 0 w 2318556"/>
              <a:gd name="connsiteY0" fmla="*/ 193217 h 1159278"/>
              <a:gd name="connsiteX1" fmla="*/ 193217 w 2318556"/>
              <a:gd name="connsiteY1" fmla="*/ 0 h 1159278"/>
              <a:gd name="connsiteX2" fmla="*/ 2125339 w 2318556"/>
              <a:gd name="connsiteY2" fmla="*/ 0 h 1159278"/>
              <a:gd name="connsiteX3" fmla="*/ 2318556 w 2318556"/>
              <a:gd name="connsiteY3" fmla="*/ 193217 h 1159278"/>
              <a:gd name="connsiteX4" fmla="*/ 2318556 w 2318556"/>
              <a:gd name="connsiteY4" fmla="*/ 966061 h 1159278"/>
              <a:gd name="connsiteX5" fmla="*/ 2125339 w 2318556"/>
              <a:gd name="connsiteY5" fmla="*/ 1159278 h 1159278"/>
              <a:gd name="connsiteX6" fmla="*/ 193217 w 2318556"/>
              <a:gd name="connsiteY6" fmla="*/ 1159278 h 1159278"/>
              <a:gd name="connsiteX7" fmla="*/ 0 w 2318556"/>
              <a:gd name="connsiteY7" fmla="*/ 966061 h 1159278"/>
              <a:gd name="connsiteX8" fmla="*/ 0 w 2318556"/>
              <a:gd name="connsiteY8" fmla="*/ 193217 h 1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8556" h="1159278">
                <a:moveTo>
                  <a:pt x="0" y="193217"/>
                </a:moveTo>
                <a:cubicBezTo>
                  <a:pt x="0" y="86506"/>
                  <a:pt x="86506" y="0"/>
                  <a:pt x="193217" y="0"/>
                </a:cubicBezTo>
                <a:lnTo>
                  <a:pt x="2125339" y="0"/>
                </a:lnTo>
                <a:cubicBezTo>
                  <a:pt x="2232050" y="0"/>
                  <a:pt x="2318556" y="86506"/>
                  <a:pt x="2318556" y="193217"/>
                </a:cubicBezTo>
                <a:lnTo>
                  <a:pt x="2318556" y="966061"/>
                </a:lnTo>
                <a:cubicBezTo>
                  <a:pt x="2318556" y="1072772"/>
                  <a:pt x="2232050" y="1159278"/>
                  <a:pt x="2125339" y="1159278"/>
                </a:cubicBezTo>
                <a:lnTo>
                  <a:pt x="193217" y="1159278"/>
                </a:lnTo>
                <a:cubicBezTo>
                  <a:pt x="86506" y="1159278"/>
                  <a:pt x="0" y="1072772"/>
                  <a:pt x="0" y="966061"/>
                </a:cubicBezTo>
                <a:lnTo>
                  <a:pt x="0" y="193217"/>
                </a:lnTo>
                <a:close/>
              </a:path>
            </a:pathLst>
          </a:custGeom>
          <a:ln w="57150">
            <a:solidFill>
              <a:schemeClr val="tx2"/>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40411" tIns="140411" rIns="140411" bIns="140411" numCol="1" spcCol="1270" anchor="ctr" anchorCtr="0">
            <a:noAutofit/>
          </a:bodyPr>
          <a:lstStyle/>
          <a:p>
            <a:pPr lvl="0" algn="ctr" defTabSz="977900">
              <a:lnSpc>
                <a:spcPct val="90000"/>
              </a:lnSpc>
              <a:spcBef>
                <a:spcPct val="0"/>
              </a:spcBef>
              <a:spcAft>
                <a:spcPct val="35000"/>
              </a:spcAft>
            </a:pPr>
            <a:r>
              <a:rPr lang="en-US" sz="2200" b="1" kern="1200" dirty="0" smtClean="0">
                <a:sym typeface="Wingdings"/>
              </a:rPr>
              <a:t> </a:t>
            </a:r>
            <a:r>
              <a:rPr lang="en-US" sz="2200" b="1" kern="1200" dirty="0" smtClean="0"/>
              <a:t>Desires,</a:t>
            </a:r>
            <a:br>
              <a:rPr lang="en-US" sz="2200" b="1" kern="1200" dirty="0" smtClean="0"/>
            </a:br>
            <a:r>
              <a:rPr lang="en-US" sz="2200" b="1" kern="1200" dirty="0" smtClean="0"/>
              <a:t>Goals</a:t>
            </a:r>
            <a:endParaRPr lang="en-US" sz="2200" b="1" kern="1200" dirty="0"/>
          </a:p>
        </p:txBody>
      </p:sp>
      <p:sp>
        <p:nvSpPr>
          <p:cNvPr id="9" name="Freeform 8"/>
          <p:cNvSpPr/>
          <p:nvPr/>
        </p:nvSpPr>
        <p:spPr>
          <a:xfrm>
            <a:off x="5464178" y="2706011"/>
            <a:ext cx="2318556" cy="1159278"/>
          </a:xfrm>
          <a:custGeom>
            <a:avLst/>
            <a:gdLst>
              <a:gd name="connsiteX0" fmla="*/ 0 w 2318556"/>
              <a:gd name="connsiteY0" fmla="*/ 193217 h 1159278"/>
              <a:gd name="connsiteX1" fmla="*/ 193217 w 2318556"/>
              <a:gd name="connsiteY1" fmla="*/ 0 h 1159278"/>
              <a:gd name="connsiteX2" fmla="*/ 2125339 w 2318556"/>
              <a:gd name="connsiteY2" fmla="*/ 0 h 1159278"/>
              <a:gd name="connsiteX3" fmla="*/ 2318556 w 2318556"/>
              <a:gd name="connsiteY3" fmla="*/ 193217 h 1159278"/>
              <a:gd name="connsiteX4" fmla="*/ 2318556 w 2318556"/>
              <a:gd name="connsiteY4" fmla="*/ 966061 h 1159278"/>
              <a:gd name="connsiteX5" fmla="*/ 2125339 w 2318556"/>
              <a:gd name="connsiteY5" fmla="*/ 1159278 h 1159278"/>
              <a:gd name="connsiteX6" fmla="*/ 193217 w 2318556"/>
              <a:gd name="connsiteY6" fmla="*/ 1159278 h 1159278"/>
              <a:gd name="connsiteX7" fmla="*/ 0 w 2318556"/>
              <a:gd name="connsiteY7" fmla="*/ 966061 h 1159278"/>
              <a:gd name="connsiteX8" fmla="*/ 0 w 2318556"/>
              <a:gd name="connsiteY8" fmla="*/ 193217 h 1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8556" h="1159278">
                <a:moveTo>
                  <a:pt x="0" y="193217"/>
                </a:moveTo>
                <a:cubicBezTo>
                  <a:pt x="0" y="86506"/>
                  <a:pt x="86506" y="0"/>
                  <a:pt x="193217" y="0"/>
                </a:cubicBezTo>
                <a:lnTo>
                  <a:pt x="2125339" y="0"/>
                </a:lnTo>
                <a:cubicBezTo>
                  <a:pt x="2232050" y="0"/>
                  <a:pt x="2318556" y="86506"/>
                  <a:pt x="2318556" y="193217"/>
                </a:cubicBezTo>
                <a:lnTo>
                  <a:pt x="2318556" y="966061"/>
                </a:lnTo>
                <a:cubicBezTo>
                  <a:pt x="2318556" y="1072772"/>
                  <a:pt x="2232050" y="1159278"/>
                  <a:pt x="2125339" y="1159278"/>
                </a:cubicBezTo>
                <a:lnTo>
                  <a:pt x="193217" y="1159278"/>
                </a:lnTo>
                <a:cubicBezTo>
                  <a:pt x="86506" y="1159278"/>
                  <a:pt x="0" y="1072772"/>
                  <a:pt x="0" y="966061"/>
                </a:cubicBezTo>
                <a:lnTo>
                  <a:pt x="0" y="193217"/>
                </a:lnTo>
                <a:close/>
              </a:path>
            </a:pathLst>
          </a:custGeom>
          <a:ln w="57150">
            <a:solidFill>
              <a:schemeClr val="tx2"/>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40411" tIns="140411" rIns="140411" bIns="140411"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b="1" kern="1200" dirty="0" smtClean="0">
                <a:sym typeface="Wingdings"/>
              </a:rPr>
              <a:t> </a:t>
            </a:r>
            <a:r>
              <a:rPr lang="en-US" sz="2200" b="1" kern="1200" dirty="0" smtClean="0"/>
              <a:t>Assess Situation</a:t>
            </a:r>
          </a:p>
        </p:txBody>
      </p:sp>
      <p:sp>
        <p:nvSpPr>
          <p:cNvPr id="10" name="Freeform 9"/>
          <p:cNvSpPr/>
          <p:nvPr/>
        </p:nvSpPr>
        <p:spPr>
          <a:xfrm>
            <a:off x="4697165" y="5066633"/>
            <a:ext cx="2318556" cy="1159278"/>
          </a:xfrm>
          <a:custGeom>
            <a:avLst/>
            <a:gdLst>
              <a:gd name="connsiteX0" fmla="*/ 0 w 2318556"/>
              <a:gd name="connsiteY0" fmla="*/ 193217 h 1159278"/>
              <a:gd name="connsiteX1" fmla="*/ 193217 w 2318556"/>
              <a:gd name="connsiteY1" fmla="*/ 0 h 1159278"/>
              <a:gd name="connsiteX2" fmla="*/ 2125339 w 2318556"/>
              <a:gd name="connsiteY2" fmla="*/ 0 h 1159278"/>
              <a:gd name="connsiteX3" fmla="*/ 2318556 w 2318556"/>
              <a:gd name="connsiteY3" fmla="*/ 193217 h 1159278"/>
              <a:gd name="connsiteX4" fmla="*/ 2318556 w 2318556"/>
              <a:gd name="connsiteY4" fmla="*/ 966061 h 1159278"/>
              <a:gd name="connsiteX5" fmla="*/ 2125339 w 2318556"/>
              <a:gd name="connsiteY5" fmla="*/ 1159278 h 1159278"/>
              <a:gd name="connsiteX6" fmla="*/ 193217 w 2318556"/>
              <a:gd name="connsiteY6" fmla="*/ 1159278 h 1159278"/>
              <a:gd name="connsiteX7" fmla="*/ 0 w 2318556"/>
              <a:gd name="connsiteY7" fmla="*/ 966061 h 1159278"/>
              <a:gd name="connsiteX8" fmla="*/ 0 w 2318556"/>
              <a:gd name="connsiteY8" fmla="*/ 193217 h 1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8556" h="1159278">
                <a:moveTo>
                  <a:pt x="0" y="193217"/>
                </a:moveTo>
                <a:cubicBezTo>
                  <a:pt x="0" y="86506"/>
                  <a:pt x="86506" y="0"/>
                  <a:pt x="193217" y="0"/>
                </a:cubicBezTo>
                <a:lnTo>
                  <a:pt x="2125339" y="0"/>
                </a:lnTo>
                <a:cubicBezTo>
                  <a:pt x="2232050" y="0"/>
                  <a:pt x="2318556" y="86506"/>
                  <a:pt x="2318556" y="193217"/>
                </a:cubicBezTo>
                <a:lnTo>
                  <a:pt x="2318556" y="966061"/>
                </a:lnTo>
                <a:cubicBezTo>
                  <a:pt x="2318556" y="1072772"/>
                  <a:pt x="2232050" y="1159278"/>
                  <a:pt x="2125339" y="1159278"/>
                </a:cubicBezTo>
                <a:lnTo>
                  <a:pt x="193217" y="1159278"/>
                </a:lnTo>
                <a:cubicBezTo>
                  <a:pt x="86506" y="1159278"/>
                  <a:pt x="0" y="1072772"/>
                  <a:pt x="0" y="966061"/>
                </a:cubicBezTo>
                <a:lnTo>
                  <a:pt x="0" y="193217"/>
                </a:lnTo>
                <a:close/>
              </a:path>
            </a:pathLst>
          </a:custGeom>
          <a:ln w="57150">
            <a:solidFill>
              <a:schemeClr val="tx2"/>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40411" tIns="140411" rIns="140411" bIns="140411" numCol="1" spcCol="1270" anchor="ctr" anchorCtr="0">
            <a:noAutofit/>
          </a:bodyPr>
          <a:lstStyle/>
          <a:p>
            <a:pPr lvl="0" algn="ctr" defTabSz="977900">
              <a:lnSpc>
                <a:spcPct val="90000"/>
              </a:lnSpc>
              <a:spcBef>
                <a:spcPct val="0"/>
              </a:spcBef>
              <a:spcAft>
                <a:spcPct val="35000"/>
              </a:spcAft>
            </a:pPr>
            <a:r>
              <a:rPr lang="en-US" sz="2200" b="1" kern="1200" dirty="0" smtClean="0">
                <a:sym typeface="Wingdings"/>
              </a:rPr>
              <a:t> O</a:t>
            </a:r>
            <a:r>
              <a:rPr lang="en-US" sz="2200" b="1" kern="1200" dirty="0" smtClean="0"/>
              <a:t>ptions and Outcomes</a:t>
            </a:r>
            <a:endParaRPr lang="en-US" sz="2200" b="1" kern="1200" dirty="0"/>
          </a:p>
        </p:txBody>
      </p:sp>
      <p:sp>
        <p:nvSpPr>
          <p:cNvPr id="11" name="Freeform 10"/>
          <p:cNvSpPr/>
          <p:nvPr/>
        </p:nvSpPr>
        <p:spPr>
          <a:xfrm>
            <a:off x="2215061" y="5066633"/>
            <a:ext cx="2318556" cy="1159278"/>
          </a:xfrm>
          <a:custGeom>
            <a:avLst/>
            <a:gdLst>
              <a:gd name="connsiteX0" fmla="*/ 0 w 2318556"/>
              <a:gd name="connsiteY0" fmla="*/ 193217 h 1159278"/>
              <a:gd name="connsiteX1" fmla="*/ 193217 w 2318556"/>
              <a:gd name="connsiteY1" fmla="*/ 0 h 1159278"/>
              <a:gd name="connsiteX2" fmla="*/ 2125339 w 2318556"/>
              <a:gd name="connsiteY2" fmla="*/ 0 h 1159278"/>
              <a:gd name="connsiteX3" fmla="*/ 2318556 w 2318556"/>
              <a:gd name="connsiteY3" fmla="*/ 193217 h 1159278"/>
              <a:gd name="connsiteX4" fmla="*/ 2318556 w 2318556"/>
              <a:gd name="connsiteY4" fmla="*/ 966061 h 1159278"/>
              <a:gd name="connsiteX5" fmla="*/ 2125339 w 2318556"/>
              <a:gd name="connsiteY5" fmla="*/ 1159278 h 1159278"/>
              <a:gd name="connsiteX6" fmla="*/ 193217 w 2318556"/>
              <a:gd name="connsiteY6" fmla="*/ 1159278 h 1159278"/>
              <a:gd name="connsiteX7" fmla="*/ 0 w 2318556"/>
              <a:gd name="connsiteY7" fmla="*/ 966061 h 1159278"/>
              <a:gd name="connsiteX8" fmla="*/ 0 w 2318556"/>
              <a:gd name="connsiteY8" fmla="*/ 193217 h 1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8556" h="1159278">
                <a:moveTo>
                  <a:pt x="0" y="193217"/>
                </a:moveTo>
                <a:cubicBezTo>
                  <a:pt x="0" y="86506"/>
                  <a:pt x="86506" y="0"/>
                  <a:pt x="193217" y="0"/>
                </a:cubicBezTo>
                <a:lnTo>
                  <a:pt x="2125339" y="0"/>
                </a:lnTo>
                <a:cubicBezTo>
                  <a:pt x="2232050" y="0"/>
                  <a:pt x="2318556" y="86506"/>
                  <a:pt x="2318556" y="193217"/>
                </a:cubicBezTo>
                <a:lnTo>
                  <a:pt x="2318556" y="966061"/>
                </a:lnTo>
                <a:cubicBezTo>
                  <a:pt x="2318556" y="1072772"/>
                  <a:pt x="2232050" y="1159278"/>
                  <a:pt x="2125339" y="1159278"/>
                </a:cubicBezTo>
                <a:lnTo>
                  <a:pt x="193217" y="1159278"/>
                </a:lnTo>
                <a:cubicBezTo>
                  <a:pt x="86506" y="1159278"/>
                  <a:pt x="0" y="1072772"/>
                  <a:pt x="0" y="966061"/>
                </a:cubicBezTo>
                <a:lnTo>
                  <a:pt x="0" y="193217"/>
                </a:lnTo>
                <a:close/>
              </a:path>
            </a:pathLst>
          </a:custGeom>
          <a:ln w="57150">
            <a:solidFill>
              <a:schemeClr val="tx2"/>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40411" tIns="140411" rIns="140411" bIns="140411" numCol="1" spcCol="1270" anchor="ctr" anchorCtr="0">
            <a:noAutofit/>
          </a:bodyPr>
          <a:lstStyle/>
          <a:p>
            <a:pPr lvl="0" algn="ctr" defTabSz="977900">
              <a:lnSpc>
                <a:spcPct val="90000"/>
              </a:lnSpc>
              <a:spcBef>
                <a:spcPct val="0"/>
              </a:spcBef>
              <a:spcAft>
                <a:spcPct val="35000"/>
              </a:spcAft>
            </a:pPr>
            <a:r>
              <a:rPr lang="en-US" sz="2200" b="1" kern="1200" dirty="0" smtClean="0">
                <a:sym typeface="Wingdings"/>
              </a:rPr>
              <a:t>C</a:t>
            </a:r>
            <a:r>
              <a:rPr lang="en-US" sz="2200" b="1" kern="1200" dirty="0" smtClean="0"/>
              <a:t>ommitment</a:t>
            </a:r>
            <a:endParaRPr lang="en-US" sz="2200" b="1" kern="1200" dirty="0"/>
          </a:p>
        </p:txBody>
      </p:sp>
      <p:sp>
        <p:nvSpPr>
          <p:cNvPr id="12" name="Freeform 11"/>
          <p:cNvSpPr/>
          <p:nvPr/>
        </p:nvSpPr>
        <p:spPr>
          <a:xfrm>
            <a:off x="1361265" y="2706011"/>
            <a:ext cx="2492123" cy="1159278"/>
          </a:xfrm>
          <a:custGeom>
            <a:avLst/>
            <a:gdLst>
              <a:gd name="connsiteX0" fmla="*/ 0 w 2492123"/>
              <a:gd name="connsiteY0" fmla="*/ 193217 h 1159278"/>
              <a:gd name="connsiteX1" fmla="*/ 193217 w 2492123"/>
              <a:gd name="connsiteY1" fmla="*/ 0 h 1159278"/>
              <a:gd name="connsiteX2" fmla="*/ 2298906 w 2492123"/>
              <a:gd name="connsiteY2" fmla="*/ 0 h 1159278"/>
              <a:gd name="connsiteX3" fmla="*/ 2492123 w 2492123"/>
              <a:gd name="connsiteY3" fmla="*/ 193217 h 1159278"/>
              <a:gd name="connsiteX4" fmla="*/ 2492123 w 2492123"/>
              <a:gd name="connsiteY4" fmla="*/ 966061 h 1159278"/>
              <a:gd name="connsiteX5" fmla="*/ 2298906 w 2492123"/>
              <a:gd name="connsiteY5" fmla="*/ 1159278 h 1159278"/>
              <a:gd name="connsiteX6" fmla="*/ 193217 w 2492123"/>
              <a:gd name="connsiteY6" fmla="*/ 1159278 h 1159278"/>
              <a:gd name="connsiteX7" fmla="*/ 0 w 2492123"/>
              <a:gd name="connsiteY7" fmla="*/ 966061 h 1159278"/>
              <a:gd name="connsiteX8" fmla="*/ 0 w 2492123"/>
              <a:gd name="connsiteY8" fmla="*/ 193217 h 1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2123" h="1159278">
                <a:moveTo>
                  <a:pt x="0" y="193217"/>
                </a:moveTo>
                <a:cubicBezTo>
                  <a:pt x="0" y="86506"/>
                  <a:pt x="86506" y="0"/>
                  <a:pt x="193217" y="0"/>
                </a:cubicBezTo>
                <a:lnTo>
                  <a:pt x="2298906" y="0"/>
                </a:lnTo>
                <a:cubicBezTo>
                  <a:pt x="2405617" y="0"/>
                  <a:pt x="2492123" y="86506"/>
                  <a:pt x="2492123" y="193217"/>
                </a:cubicBezTo>
                <a:lnTo>
                  <a:pt x="2492123" y="966061"/>
                </a:lnTo>
                <a:cubicBezTo>
                  <a:pt x="2492123" y="1072772"/>
                  <a:pt x="2405617" y="1159278"/>
                  <a:pt x="2298906" y="1159278"/>
                </a:cubicBezTo>
                <a:lnTo>
                  <a:pt x="193217" y="1159278"/>
                </a:lnTo>
                <a:cubicBezTo>
                  <a:pt x="86506" y="1159278"/>
                  <a:pt x="0" y="1072772"/>
                  <a:pt x="0" y="966061"/>
                </a:cubicBezTo>
                <a:lnTo>
                  <a:pt x="0" y="193217"/>
                </a:lnTo>
                <a:close/>
              </a:path>
            </a:pathLst>
          </a:custGeom>
          <a:ln w="57150">
            <a:solidFill>
              <a:schemeClr val="tx2"/>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40411" tIns="140411" rIns="140411" bIns="140411" numCol="1" spcCol="1270" anchor="ctr" anchorCtr="0">
            <a:noAutofit/>
          </a:bodyPr>
          <a:lstStyle/>
          <a:p>
            <a:pPr lvl="0" algn="ctr" defTabSz="977900">
              <a:lnSpc>
                <a:spcPct val="90000"/>
              </a:lnSpc>
              <a:spcBef>
                <a:spcPct val="0"/>
              </a:spcBef>
              <a:spcAft>
                <a:spcPct val="35000"/>
              </a:spcAft>
            </a:pPr>
            <a:r>
              <a:rPr lang="en-US" sz="2200" b="1" kern="1200" dirty="0" smtClean="0">
                <a:sym typeface="Wingdings"/>
              </a:rPr>
              <a:t> T</a:t>
            </a:r>
            <a:r>
              <a:rPr lang="en-US" sz="2200" b="1" kern="1200" dirty="0" smtClean="0"/>
              <a:t>roubleshooting</a:t>
            </a:r>
            <a:endParaRPr lang="en-US" sz="2200" b="1" kern="1200" dirty="0"/>
          </a:p>
        </p:txBody>
      </p:sp>
      <p:sp>
        <p:nvSpPr>
          <p:cNvPr id="3" name="Slide Number Placeholder 2"/>
          <p:cNvSpPr>
            <a:spLocks noGrp="1"/>
          </p:cNvSpPr>
          <p:nvPr>
            <p:ph type="sldNum" sz="quarter" idx="4294967295"/>
          </p:nvPr>
        </p:nvSpPr>
        <p:spPr>
          <a:xfrm>
            <a:off x="7620000" y="18288"/>
            <a:ext cx="1066800" cy="329184"/>
          </a:xfrm>
        </p:spPr>
        <p:txBody>
          <a:bodyPr/>
          <a:lstStyle/>
          <a:p>
            <a:fld id="{9E8D9E5D-19ED-4A8A-8690-AC05B649DB0B}" type="slidenum">
              <a:rPr lang="en-US" smtClean="0"/>
              <a:t>18</a:t>
            </a:fld>
            <a:endParaRPr lang="en-US"/>
          </a:p>
        </p:txBody>
      </p:sp>
      <p:sp>
        <p:nvSpPr>
          <p:cNvPr id="7" name="Footer Placeholder 4"/>
          <p:cNvSpPr>
            <a:spLocks noGrp="1"/>
          </p:cNvSpPr>
          <p:nvPr>
            <p:ph type="ftr" sz="quarter" idx="11"/>
          </p:nvPr>
        </p:nvSpPr>
        <p:spPr>
          <a:xfrm>
            <a:off x="266700" y="6400800"/>
            <a:ext cx="8610600" cy="457200"/>
          </a:xfrm>
        </p:spPr>
        <p:txBody>
          <a:bodyPr/>
          <a:lstStyle/>
          <a:p>
            <a:r>
              <a:rPr lang="en-CA" dirty="0">
                <a:solidFill>
                  <a:schemeClr val="tx1"/>
                </a:solidFill>
              </a:rPr>
              <a:t>Learning Strategies, Student Academic Success Services, Queen's </a:t>
            </a:r>
            <a:r>
              <a:rPr lang="en-CA" dirty="0" smtClean="0">
                <a:solidFill>
                  <a:schemeClr val="tx1"/>
                </a:solidFill>
              </a:rPr>
              <a:t>University. Adapted from:</a:t>
            </a:r>
            <a:r>
              <a:rPr lang="en-CA" dirty="0">
                <a:solidFill>
                  <a:schemeClr val="tx1"/>
                </a:solidFill>
              </a:rPr>
              <a:t/>
            </a:r>
            <a:br>
              <a:rPr lang="en-CA" dirty="0">
                <a:solidFill>
                  <a:schemeClr val="tx1"/>
                </a:solidFill>
              </a:rPr>
            </a:br>
            <a:r>
              <a:rPr lang="en-CA" dirty="0">
                <a:solidFill>
                  <a:schemeClr val="tx1"/>
                </a:solidFill>
              </a:rPr>
              <a:t>Downing, S. (2014). </a:t>
            </a:r>
            <a:r>
              <a:rPr lang="en-CA" i="1" dirty="0">
                <a:solidFill>
                  <a:schemeClr val="tx1"/>
                </a:solidFill>
              </a:rPr>
              <a:t>On course: Strategies for creating success in college and in life</a:t>
            </a:r>
            <a:r>
              <a:rPr lang="en-CA" dirty="0">
                <a:solidFill>
                  <a:schemeClr val="tx1"/>
                </a:solidFill>
              </a:rPr>
              <a:t> (7</a:t>
            </a:r>
            <a:r>
              <a:rPr lang="en-CA" baseline="30000" dirty="0">
                <a:solidFill>
                  <a:schemeClr val="tx1"/>
                </a:solidFill>
              </a:rPr>
              <a:t>th</a:t>
            </a:r>
            <a:r>
              <a:rPr lang="en-CA" dirty="0">
                <a:solidFill>
                  <a:schemeClr val="tx1"/>
                </a:solidFill>
              </a:rPr>
              <a:t> ed.), Boston: Wadsworth Cengage Learning</a:t>
            </a:r>
            <a:r>
              <a:rPr lang="en-CA" dirty="0"/>
              <a:t>.</a:t>
            </a:r>
            <a:endParaRPr lang="en-US" dirty="0">
              <a:solidFill>
                <a:schemeClr val="tx1"/>
              </a:solidFill>
            </a:endParaRPr>
          </a:p>
        </p:txBody>
      </p:sp>
    </p:spTree>
    <p:extLst>
      <p:ext uri="{BB962C8B-B14F-4D97-AF65-F5344CB8AC3E}">
        <p14:creationId xmlns:p14="http://schemas.microsoft.com/office/powerpoint/2010/main" val="183847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447"/>
            <a:ext cx="8229600" cy="838200"/>
          </a:xfrm>
        </p:spPr>
        <p:txBody>
          <a:bodyPr>
            <a:noAutofit/>
          </a:bodyPr>
          <a:lstStyle/>
          <a:p>
            <a:r>
              <a:rPr lang="en-US" dirty="0" smtClean="0"/>
              <a:t/>
            </a:r>
            <a:br>
              <a:rPr lang="en-US" dirty="0" smtClean="0"/>
            </a:br>
            <a:r>
              <a:rPr lang="en-US" dirty="0" smtClean="0"/>
              <a:t>Sample </a:t>
            </a:r>
            <a:r>
              <a:rPr lang="en-US" dirty="0"/>
              <a:t>W</a:t>
            </a:r>
            <a:r>
              <a:rPr lang="en-US" dirty="0" smtClean="0"/>
              <a:t>ords: Action Plan </a:t>
            </a:r>
            <a:r>
              <a:rPr lang="en-US" dirty="0"/>
              <a:t/>
            </a:r>
            <a:br>
              <a:rPr lang="en-US" dirty="0"/>
            </a:b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b="1" dirty="0" smtClean="0"/>
              <a:t>Gain Commitment</a:t>
            </a:r>
            <a:r>
              <a:rPr lang="en-US" b="1" i="1" dirty="0" smtClean="0"/>
              <a:t>:</a:t>
            </a:r>
          </a:p>
          <a:p>
            <a:pPr marL="0" indent="0" algn="ctr">
              <a:buNone/>
            </a:pPr>
            <a:r>
              <a:rPr lang="en-US" dirty="0" smtClean="0"/>
              <a:t/>
            </a:r>
            <a:br>
              <a:rPr lang="en-US" dirty="0" smtClean="0"/>
            </a:br>
            <a:r>
              <a:rPr lang="en-US" dirty="0" smtClean="0"/>
              <a:t>“We’ve covered a lot of ground today. We talked about X, Y, Z. What specific [strategy, action, task…] makes the most sense for you to focus on this week?</a:t>
            </a:r>
            <a:r>
              <a:rPr lang="en-US" dirty="0"/>
              <a:t> </a:t>
            </a:r>
            <a:r>
              <a:rPr lang="en-US" dirty="0" smtClean="0"/>
              <a:t>What will you </a:t>
            </a:r>
            <a:r>
              <a:rPr lang="en-US" b="1" dirty="0" smtClean="0"/>
              <a:t>commit</a:t>
            </a:r>
            <a:r>
              <a:rPr lang="en-US" dirty="0" smtClean="0"/>
              <a:t> to doing?”</a:t>
            </a:r>
          </a:p>
          <a:p>
            <a:pPr marL="0" indent="0">
              <a:buNone/>
            </a:pPr>
            <a:endParaRPr lang="en-US" i="1" dirty="0" smtClean="0"/>
          </a:p>
          <a:p>
            <a:pPr marL="0" indent="0">
              <a:buNone/>
            </a:pPr>
            <a:r>
              <a:rPr lang="en-US" b="1" dirty="0" smtClean="0"/>
              <a:t>Troubleshoot:</a:t>
            </a:r>
          </a:p>
          <a:p>
            <a:pPr marL="0" indent="0">
              <a:buNone/>
            </a:pPr>
            <a:endParaRPr lang="en-US" b="1" dirty="0" smtClean="0"/>
          </a:p>
          <a:p>
            <a:pPr marL="0" indent="0" algn="ctr">
              <a:buNone/>
            </a:pPr>
            <a:r>
              <a:rPr lang="en-US" dirty="0" smtClean="0"/>
              <a:t>“This sounds like a good choice. Can you imagine anything getting in the way of you doing it? How can you proactively troubleshoot those obstacles?”</a:t>
            </a:r>
            <a:endParaRPr lang="en-US" dirty="0"/>
          </a:p>
        </p:txBody>
      </p:sp>
      <p:sp>
        <p:nvSpPr>
          <p:cNvPr id="5" name="Footer Placeholder 4"/>
          <p:cNvSpPr>
            <a:spLocks noGrp="1"/>
          </p:cNvSpPr>
          <p:nvPr>
            <p:ph type="ftr" sz="quarter" idx="11"/>
          </p:nvPr>
        </p:nvSpPr>
        <p:spPr/>
        <p:txBody>
          <a:bodyPr/>
          <a:lstStyle/>
          <a:p>
            <a:r>
              <a:rPr lang="en-US" dirty="0" smtClean="0">
                <a:solidFill>
                  <a:schemeClr val="tx1"/>
                </a:solidFill>
              </a:rPr>
              <a:t>Learning Strategies, Student Academic Success Services, Queen's University</a:t>
            </a:r>
            <a:endParaRPr lang="en-US" dirty="0">
              <a:solidFill>
                <a:schemeClr val="tx1"/>
              </a:solidFill>
            </a:endParaRPr>
          </a:p>
        </p:txBody>
      </p:sp>
      <p:sp>
        <p:nvSpPr>
          <p:cNvPr id="4" name="Slide Number Placeholder 3"/>
          <p:cNvSpPr>
            <a:spLocks noGrp="1"/>
          </p:cNvSpPr>
          <p:nvPr>
            <p:ph type="sldNum" sz="quarter" idx="4294967295"/>
          </p:nvPr>
        </p:nvSpPr>
        <p:spPr>
          <a:xfrm>
            <a:off x="7620000" y="18288"/>
            <a:ext cx="1066800" cy="329184"/>
          </a:xfrm>
        </p:spPr>
        <p:txBody>
          <a:bodyPr/>
          <a:lstStyle/>
          <a:p>
            <a:fld id="{9E8D9E5D-19ED-4A8A-8690-AC05B649DB0B}" type="slidenum">
              <a:rPr lang="en-US" smtClean="0"/>
              <a:t>19</a:t>
            </a:fld>
            <a:endParaRPr lang="en-US"/>
          </a:p>
        </p:txBody>
      </p:sp>
    </p:spTree>
    <p:extLst>
      <p:ext uri="{BB962C8B-B14F-4D97-AF65-F5344CB8AC3E}">
        <p14:creationId xmlns:p14="http://schemas.microsoft.com/office/powerpoint/2010/main" val="2091856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82762"/>
          </a:xfrm>
        </p:spPr>
        <p:txBody>
          <a:bodyPr>
            <a:normAutofit/>
          </a:bodyPr>
          <a:lstStyle/>
          <a:p>
            <a:pPr algn="ctr"/>
            <a:r>
              <a:rPr lang="en-US" dirty="0" smtClean="0"/>
              <a:t>The </a:t>
            </a:r>
            <a:r>
              <a:rPr lang="en-US" b="1" dirty="0" smtClean="0"/>
              <a:t>Wise </a:t>
            </a:r>
            <a:r>
              <a:rPr lang="en-US" b="1" dirty="0"/>
              <a:t>Choice </a:t>
            </a:r>
            <a:r>
              <a:rPr lang="en-US" dirty="0"/>
              <a:t>Mentoring Model:</a:t>
            </a:r>
            <a:br>
              <a:rPr lang="en-US" dirty="0"/>
            </a:br>
            <a:r>
              <a:rPr lang="en-US" dirty="0"/>
              <a:t>Helping Students Get </a:t>
            </a:r>
            <a:r>
              <a:rPr lang="en-US" dirty="0" smtClean="0"/>
              <a:t>Unstuck </a:t>
            </a:r>
            <a:endParaRPr lang="en-US" dirty="0"/>
          </a:p>
        </p:txBody>
      </p:sp>
      <p:pic>
        <p:nvPicPr>
          <p:cNvPr id="8" name="Picture 7" descr="Two female students walking together holding book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592" y="1752600"/>
            <a:ext cx="3978815" cy="2651760"/>
          </a:xfrm>
          <a:prstGeom prst="rect">
            <a:avLst/>
          </a:prstGeom>
        </p:spPr>
      </p:pic>
      <p:sp>
        <p:nvSpPr>
          <p:cNvPr id="3" name="Content Placeholder 2"/>
          <p:cNvSpPr>
            <a:spLocks noGrp="1"/>
          </p:cNvSpPr>
          <p:nvPr>
            <p:ph idx="1"/>
          </p:nvPr>
        </p:nvSpPr>
        <p:spPr>
          <a:xfrm>
            <a:off x="457200" y="4648200"/>
            <a:ext cx="8229600" cy="1524000"/>
          </a:xfrm>
        </p:spPr>
        <p:txBody>
          <a:bodyPr>
            <a:normAutofit fontScale="77500" lnSpcReduction="20000"/>
          </a:bodyPr>
          <a:lstStyle/>
          <a:p>
            <a:pPr marL="0" indent="0" algn="ctr">
              <a:buNone/>
            </a:pPr>
            <a:r>
              <a:rPr lang="en-US" sz="2400" dirty="0" smtClean="0"/>
              <a:t>Linda Williams</a:t>
            </a:r>
          </a:p>
          <a:p>
            <a:pPr marL="0" indent="0" algn="ctr">
              <a:buNone/>
            </a:pPr>
            <a:r>
              <a:rPr lang="en-US" sz="2400" dirty="0" smtClean="0"/>
              <a:t>Learning Strategies</a:t>
            </a:r>
          </a:p>
          <a:p>
            <a:pPr marL="0" indent="0" algn="ctr">
              <a:buNone/>
            </a:pPr>
            <a:r>
              <a:rPr lang="en-US" sz="2400" dirty="0" smtClean="0"/>
              <a:t>Student Academic Success Services</a:t>
            </a:r>
          </a:p>
          <a:p>
            <a:pPr marL="0" indent="0" algn="ctr">
              <a:buNone/>
            </a:pPr>
            <a:r>
              <a:rPr lang="en-US" sz="2400" dirty="0" smtClean="0"/>
              <a:t>Queen’s University</a:t>
            </a:r>
          </a:p>
          <a:p>
            <a:pPr marL="0" indent="0" algn="ctr">
              <a:buNone/>
            </a:pPr>
            <a:r>
              <a:rPr lang="en-US" sz="2400" dirty="0">
                <a:hlinkClick r:id="rId4"/>
              </a:rPr>
              <a:t>s</a:t>
            </a:r>
            <a:r>
              <a:rPr lang="en-US" sz="2400" dirty="0" smtClean="0">
                <a:hlinkClick r:id="rId4"/>
              </a:rPr>
              <a:t>ass.queensu.ca</a:t>
            </a:r>
            <a:endParaRPr lang="en-US" sz="2400" dirty="0"/>
          </a:p>
        </p:txBody>
      </p:sp>
      <p:sp>
        <p:nvSpPr>
          <p:cNvPr id="9" name="Footer Placeholder 8"/>
          <p:cNvSpPr>
            <a:spLocks noGrp="1"/>
          </p:cNvSpPr>
          <p:nvPr>
            <p:ph type="ftr" sz="quarter" idx="11"/>
          </p:nvPr>
        </p:nvSpPr>
        <p:spPr>
          <a:xfrm>
            <a:off x="2514600" y="6309360"/>
            <a:ext cx="4114800" cy="548640"/>
          </a:xfrm>
        </p:spPr>
        <p:txBody>
          <a:bodyPr/>
          <a:lstStyle/>
          <a:p>
            <a:r>
              <a:rPr lang="en-US" dirty="0" smtClean="0">
                <a:solidFill>
                  <a:schemeClr val="tx1"/>
                </a:solidFill>
              </a:rPr>
              <a:t>Learning Strategies, Student Academic Success Services, Queen's University</a:t>
            </a:r>
            <a:endParaRPr lang="en-US" dirty="0">
              <a:solidFill>
                <a:schemeClr val="tx1"/>
              </a:solidFill>
            </a:endParaRPr>
          </a:p>
        </p:txBody>
      </p:sp>
      <p:sp>
        <p:nvSpPr>
          <p:cNvPr id="5" name="Slide Number Placeholder 4"/>
          <p:cNvSpPr>
            <a:spLocks noGrp="1"/>
          </p:cNvSpPr>
          <p:nvPr>
            <p:ph type="sldNum" sz="quarter" idx="4294967295"/>
          </p:nvPr>
        </p:nvSpPr>
        <p:spPr>
          <a:xfrm>
            <a:off x="7620000" y="18288"/>
            <a:ext cx="1066800" cy="329184"/>
          </a:xfrm>
        </p:spPr>
        <p:txBody>
          <a:bodyPr/>
          <a:lstStyle/>
          <a:p>
            <a:fld id="{46229DA5-D85E-4F97-9A47-61C55A6C02C6}" type="slidenum">
              <a:rPr lang="en-US" smtClean="0"/>
              <a:t>2</a:t>
            </a:fld>
            <a:endParaRPr lang="en-US"/>
          </a:p>
        </p:txBody>
      </p:sp>
    </p:spTree>
    <p:extLst>
      <p:ext uri="{BB962C8B-B14F-4D97-AF65-F5344CB8AC3E}">
        <p14:creationId xmlns:p14="http://schemas.microsoft.com/office/powerpoint/2010/main" val="1389306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26" y="396770"/>
            <a:ext cx="8229600" cy="563562"/>
          </a:xfrm>
        </p:spPr>
        <p:txBody>
          <a:bodyPr>
            <a:noAutofit/>
          </a:bodyPr>
          <a:lstStyle/>
          <a:p>
            <a:r>
              <a:rPr lang="en-US" dirty="0" smtClean="0"/>
              <a:t>Sample Action Plan</a:t>
            </a:r>
            <a:endParaRPr lang="en-US" dirty="0"/>
          </a:p>
        </p:txBody>
      </p:sp>
      <p:graphicFrame>
        <p:nvGraphicFramePr>
          <p:cNvPr id="4" name="Content Placeholder 3" descr=" A table that outlines three goals in a sample action plan.  1) (Goal) The goal is to eat better. (Obstacle) The obstacle to reaching this goal is that there are limited vegan options in the cafeteria. (Strategy and Date) The strategy to overcoming this obstacle is to contact campus dining about options by January the 14th.  (Observation and Revisions) The student met with campus dining on January 15th and an order was placed for the cafeteria to include more vegan options. 2) (Goal) The goal is to attend all classes. (Obstacle) The obstacle to achieving this goal is that the student is tired/sleepy. (Strategy and Date) The strategy to meet this goal is to set a schedule of going to bed at 11:30PM and to get up in the morning by 7:45PM starting January 14th.  (Observation and Revisions) It was hard to get up on Monday morning.  The new plan is to relax at 11PM and go to bed at midnight starting January 20th.  3) (Goal) The goal is to stay caught up in Biology. (Obstacle) The obstacle in meeting this goal is that it is hard to find the time.  (Strategy and Date) The strategy to meet this goal is to make a study schedule and allow eight hours for homework starting January 20th. (Observation, Revision) The new structure/schedule was helpful but 10 hours a week is needed per course starting January 27th." title="Sample Action Plan Table"/>
          <p:cNvGraphicFramePr>
            <a:graphicFrameLocks noGrp="1"/>
          </p:cNvGraphicFramePr>
          <p:nvPr>
            <p:ph idx="1"/>
            <p:extLst>
              <p:ext uri="{D42A27DB-BD31-4B8C-83A1-F6EECF244321}">
                <p14:modId xmlns:p14="http://schemas.microsoft.com/office/powerpoint/2010/main" val="3466684412"/>
              </p:ext>
            </p:extLst>
          </p:nvPr>
        </p:nvGraphicFramePr>
        <p:xfrm>
          <a:off x="381000" y="1208127"/>
          <a:ext cx="8382001" cy="5220317"/>
        </p:xfrm>
        <a:graphic>
          <a:graphicData uri="http://schemas.openxmlformats.org/drawingml/2006/table">
            <a:tbl>
              <a:tblPr firstRow="1" bandRow="1">
                <a:tableStyleId>{5C22544A-7EE6-4342-B048-85BDC9FD1C3A}</a:tableStyleId>
              </a:tblPr>
              <a:tblGrid>
                <a:gridCol w="1143000"/>
                <a:gridCol w="1752600"/>
                <a:gridCol w="2895600"/>
                <a:gridCol w="2590801"/>
              </a:tblGrid>
              <a:tr h="922637">
                <a:tc>
                  <a:txBody>
                    <a:bodyPr/>
                    <a:lstStyle/>
                    <a:p>
                      <a:r>
                        <a:rPr lang="en-US" sz="2400" dirty="0" smtClean="0">
                          <a:solidFill>
                            <a:schemeClr val="bg1"/>
                          </a:solidFill>
                        </a:rPr>
                        <a:t>Goal</a:t>
                      </a:r>
                      <a:endParaRPr lang="en-US" sz="2400" dirty="0">
                        <a:solidFill>
                          <a:schemeClr val="bg1"/>
                        </a:solidFill>
                      </a:endParaRPr>
                    </a:p>
                  </a:txBody>
                  <a:tcPr>
                    <a:solidFill>
                      <a:schemeClr val="tx2"/>
                    </a:solidFill>
                  </a:tcPr>
                </a:tc>
                <a:tc>
                  <a:txBody>
                    <a:bodyPr/>
                    <a:lstStyle/>
                    <a:p>
                      <a:r>
                        <a:rPr lang="en-US" sz="2400" dirty="0" smtClean="0">
                          <a:solidFill>
                            <a:schemeClr val="bg1"/>
                          </a:solidFill>
                        </a:rPr>
                        <a:t>Obstacle</a:t>
                      </a:r>
                      <a:endParaRPr lang="en-US" sz="2400" dirty="0">
                        <a:solidFill>
                          <a:schemeClr val="bg1"/>
                        </a:solidFill>
                      </a:endParaRPr>
                    </a:p>
                  </a:txBody>
                  <a:tcPr>
                    <a:solidFill>
                      <a:schemeClr val="tx2"/>
                    </a:solidFill>
                  </a:tcPr>
                </a:tc>
                <a:tc>
                  <a:txBody>
                    <a:bodyPr/>
                    <a:lstStyle/>
                    <a:p>
                      <a:r>
                        <a:rPr lang="en-US" sz="2400" dirty="0" smtClean="0">
                          <a:solidFill>
                            <a:schemeClr val="bg1"/>
                          </a:solidFill>
                        </a:rPr>
                        <a:t>Strategy &amp; date</a:t>
                      </a:r>
                      <a:endParaRPr lang="en-US" sz="2400" dirty="0">
                        <a:solidFill>
                          <a:schemeClr val="bg1"/>
                        </a:solidFill>
                      </a:endParaRPr>
                    </a:p>
                  </a:txBody>
                  <a:tcPr>
                    <a:solidFill>
                      <a:schemeClr val="tx2"/>
                    </a:solidFill>
                  </a:tcPr>
                </a:tc>
                <a:tc>
                  <a:txBody>
                    <a:bodyPr/>
                    <a:lstStyle/>
                    <a:p>
                      <a:r>
                        <a:rPr lang="en-US" sz="2400" dirty="0" smtClean="0">
                          <a:solidFill>
                            <a:schemeClr val="bg1"/>
                          </a:solidFill>
                        </a:rPr>
                        <a:t>Observation, Revisions</a:t>
                      </a:r>
                      <a:endParaRPr lang="en-US" sz="2400" dirty="0">
                        <a:solidFill>
                          <a:schemeClr val="bg1"/>
                        </a:solidFill>
                      </a:endParaRPr>
                    </a:p>
                  </a:txBody>
                  <a:tcPr>
                    <a:solidFill>
                      <a:schemeClr val="tx2"/>
                    </a:solidFill>
                  </a:tcPr>
                </a:tc>
              </a:tr>
              <a:tr h="1318055">
                <a:tc>
                  <a:txBody>
                    <a:bodyPr/>
                    <a:lstStyle/>
                    <a:p>
                      <a:r>
                        <a:rPr lang="en-US" sz="2200" dirty="0" smtClean="0"/>
                        <a:t>Eat better</a:t>
                      </a:r>
                      <a:endParaRPr lang="en-US" sz="2200" dirty="0"/>
                    </a:p>
                  </a:txBody>
                  <a:tcPr/>
                </a:tc>
                <a:tc>
                  <a:txBody>
                    <a:bodyPr/>
                    <a:lstStyle/>
                    <a:p>
                      <a:r>
                        <a:rPr lang="en-US" sz="2200" dirty="0" smtClean="0"/>
                        <a:t>Limited vegan options in cafeteria</a:t>
                      </a:r>
                      <a:endParaRPr lang="en-US" sz="2200" dirty="0"/>
                    </a:p>
                  </a:txBody>
                  <a:tcPr/>
                </a:tc>
                <a:tc>
                  <a:txBody>
                    <a:bodyPr/>
                    <a:lstStyle/>
                    <a:p>
                      <a:r>
                        <a:rPr lang="en-US" sz="2200" dirty="0" smtClean="0"/>
                        <a:t>Contact campus</a:t>
                      </a:r>
                      <a:r>
                        <a:rPr lang="en-US" sz="2200" baseline="0" dirty="0" smtClean="0"/>
                        <a:t> Dining </a:t>
                      </a:r>
                      <a:r>
                        <a:rPr lang="en-US" sz="2200" dirty="0" smtClean="0"/>
                        <a:t>about options (Jan. 14)</a:t>
                      </a:r>
                      <a:endParaRPr lang="en-US" sz="2200" dirty="0"/>
                    </a:p>
                  </a:txBody>
                  <a:tcPr/>
                </a:tc>
                <a:tc>
                  <a:txBody>
                    <a:bodyPr/>
                    <a:lstStyle/>
                    <a:p>
                      <a:r>
                        <a:rPr lang="en-US" sz="2200" dirty="0" smtClean="0"/>
                        <a:t>Met Jan. 15</a:t>
                      </a:r>
                      <a:r>
                        <a:rPr lang="en-US" sz="2200" baseline="0" dirty="0" smtClean="0"/>
                        <a:t> —</a:t>
                      </a:r>
                      <a:r>
                        <a:rPr lang="en-US" sz="2200" dirty="0" smtClean="0"/>
                        <a:t> order placed for cafeteria</a:t>
                      </a:r>
                      <a:endParaRPr lang="en-US" sz="2200" dirty="0"/>
                    </a:p>
                  </a:txBody>
                  <a:tcPr/>
                </a:tc>
              </a:tr>
              <a:tr h="1318055">
                <a:tc>
                  <a:txBody>
                    <a:bodyPr/>
                    <a:lstStyle/>
                    <a:p>
                      <a:r>
                        <a:rPr lang="en-US" sz="2200" dirty="0" smtClean="0"/>
                        <a:t>Get to all</a:t>
                      </a:r>
                      <a:r>
                        <a:rPr lang="en-US" sz="2200" baseline="0" dirty="0" smtClean="0"/>
                        <a:t> classes</a:t>
                      </a:r>
                      <a:endParaRPr lang="en-US" sz="2200" dirty="0"/>
                    </a:p>
                  </a:txBody>
                  <a:tcPr/>
                </a:tc>
                <a:tc>
                  <a:txBody>
                    <a:bodyPr/>
                    <a:lstStyle/>
                    <a:p>
                      <a:r>
                        <a:rPr lang="en-US" sz="2200" dirty="0" smtClean="0"/>
                        <a:t>Sleepy</a:t>
                      </a:r>
                      <a:endParaRPr lang="en-US" sz="2200" dirty="0"/>
                    </a:p>
                  </a:txBody>
                  <a:tcPr/>
                </a:tc>
                <a:tc>
                  <a:txBody>
                    <a:bodyPr/>
                    <a:lstStyle/>
                    <a:p>
                      <a:r>
                        <a:rPr lang="en-US" sz="2200" dirty="0" smtClean="0"/>
                        <a:t>Bed by 11:30, up by 7:45 (Jan. 14)</a:t>
                      </a:r>
                      <a:endParaRPr lang="en-US" sz="2200" dirty="0"/>
                    </a:p>
                  </a:txBody>
                  <a:tcPr/>
                </a:tc>
                <a:tc>
                  <a:txBody>
                    <a:bodyPr/>
                    <a:lstStyle/>
                    <a:p>
                      <a:r>
                        <a:rPr lang="en-US" sz="2200" dirty="0" smtClean="0"/>
                        <a:t>Hard! Monday a.m. worst. Try 11pm relax then bed at 12.</a:t>
                      </a:r>
                      <a:r>
                        <a:rPr lang="en-US" sz="2200" baseline="0" dirty="0" smtClean="0"/>
                        <a:t> </a:t>
                      </a:r>
                      <a:r>
                        <a:rPr lang="en-US" sz="2200" dirty="0" smtClean="0"/>
                        <a:t>(Jan.</a:t>
                      </a:r>
                      <a:r>
                        <a:rPr lang="en-US" sz="2200" baseline="0" dirty="0" smtClean="0"/>
                        <a:t> 20)</a:t>
                      </a:r>
                      <a:endParaRPr lang="en-US" sz="2200" dirty="0"/>
                    </a:p>
                  </a:txBody>
                  <a:tcPr/>
                </a:tc>
              </a:tr>
              <a:tr h="1318055">
                <a:tc>
                  <a:txBody>
                    <a:bodyPr/>
                    <a:lstStyle/>
                    <a:p>
                      <a:r>
                        <a:rPr lang="en-US" sz="2200" dirty="0" smtClean="0"/>
                        <a:t>Stay caught up in Biology</a:t>
                      </a:r>
                      <a:endParaRPr lang="en-US" sz="2200" dirty="0"/>
                    </a:p>
                  </a:txBody>
                  <a:tcPr/>
                </a:tc>
                <a:tc>
                  <a:txBody>
                    <a:bodyPr/>
                    <a:lstStyle/>
                    <a:p>
                      <a:r>
                        <a:rPr lang="en-US" sz="2200" dirty="0" smtClean="0"/>
                        <a:t>Hard to find</a:t>
                      </a:r>
                      <a:r>
                        <a:rPr lang="en-US" sz="2200" baseline="0" dirty="0" smtClean="0"/>
                        <a:t> time</a:t>
                      </a:r>
                      <a:endParaRPr lang="en-US" sz="2200" dirty="0"/>
                    </a:p>
                  </a:txBody>
                  <a:tcPr/>
                </a:tc>
                <a:tc>
                  <a:txBody>
                    <a:bodyPr/>
                    <a:lstStyle/>
                    <a:p>
                      <a:r>
                        <a:rPr lang="en-US" sz="2200" dirty="0" smtClean="0"/>
                        <a:t>Make study</a:t>
                      </a:r>
                      <a:r>
                        <a:rPr lang="en-US" sz="2200" baseline="0" dirty="0" smtClean="0"/>
                        <a:t> schedule, allow 8 hours homework (Jan. 20)</a:t>
                      </a:r>
                      <a:endParaRPr lang="en-US" sz="2200" dirty="0"/>
                    </a:p>
                  </a:txBody>
                  <a:tcPr/>
                </a:tc>
                <a:tc>
                  <a:txBody>
                    <a:bodyPr/>
                    <a:lstStyle/>
                    <a:p>
                      <a:r>
                        <a:rPr lang="en-US" sz="2200" dirty="0" smtClean="0"/>
                        <a:t>Structure helpful, need 10 </a:t>
                      </a:r>
                      <a:r>
                        <a:rPr lang="en-US" sz="2200" dirty="0" err="1" smtClean="0"/>
                        <a:t>hrs</a:t>
                      </a:r>
                      <a:r>
                        <a:rPr lang="en-US" sz="2200" dirty="0" smtClean="0"/>
                        <a:t>/week per course (Jan.</a:t>
                      </a:r>
                      <a:r>
                        <a:rPr lang="en-US" sz="2200" baseline="0" dirty="0" smtClean="0"/>
                        <a:t> 27)</a:t>
                      </a:r>
                      <a:endParaRPr lang="en-US" sz="2200" dirty="0"/>
                    </a:p>
                  </a:txBody>
                  <a:tcPr/>
                </a:tc>
              </a:tr>
            </a:tbl>
          </a:graphicData>
        </a:graphic>
      </p:graphicFrame>
      <p:sp>
        <p:nvSpPr>
          <p:cNvPr id="3" name="Footer Placeholder 2"/>
          <p:cNvSpPr>
            <a:spLocks noGrp="1"/>
          </p:cNvSpPr>
          <p:nvPr>
            <p:ph type="ftr" sz="quarter" idx="11"/>
          </p:nvPr>
        </p:nvSpPr>
        <p:spPr/>
        <p:txBody>
          <a:bodyPr/>
          <a:lstStyle/>
          <a:p>
            <a:r>
              <a:rPr lang="en-US" dirty="0" smtClean="0">
                <a:solidFill>
                  <a:schemeClr val="tx1"/>
                </a:solidFill>
              </a:rPr>
              <a:t>Learning Strategies, Student Academic Success Services, Queen's University</a:t>
            </a:r>
            <a:endParaRPr lang="en-US" dirty="0">
              <a:solidFill>
                <a:schemeClr val="tx1"/>
              </a:solidFill>
            </a:endParaRPr>
          </a:p>
        </p:txBody>
      </p:sp>
      <p:sp>
        <p:nvSpPr>
          <p:cNvPr id="5" name="Slide Number Placeholder 4"/>
          <p:cNvSpPr>
            <a:spLocks noGrp="1"/>
          </p:cNvSpPr>
          <p:nvPr>
            <p:ph type="sldNum" sz="quarter" idx="4294967295"/>
          </p:nvPr>
        </p:nvSpPr>
        <p:spPr>
          <a:xfrm>
            <a:off x="7620000" y="18288"/>
            <a:ext cx="1066800" cy="329184"/>
          </a:xfrm>
        </p:spPr>
        <p:txBody>
          <a:bodyPr/>
          <a:lstStyle/>
          <a:p>
            <a:fld id="{5E4B669C-B81F-45C8-9E22-5C262ED4FAD3}" type="slidenum">
              <a:rPr lang="en-US" smtClean="0"/>
              <a:t>20</a:t>
            </a:fld>
            <a:endParaRPr lang="en-US" dirty="0"/>
          </a:p>
        </p:txBody>
      </p:sp>
    </p:spTree>
    <p:extLst>
      <p:ext uri="{BB962C8B-B14F-4D97-AF65-F5344CB8AC3E}">
        <p14:creationId xmlns:p14="http://schemas.microsoft.com/office/powerpoint/2010/main" val="1308282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35" y="347472"/>
            <a:ext cx="8382000" cy="1143000"/>
          </a:xfrm>
        </p:spPr>
        <p:txBody>
          <a:bodyPr>
            <a:noAutofit/>
          </a:bodyPr>
          <a:lstStyle/>
          <a:p>
            <a:r>
              <a:rPr lang="en-US" dirty="0" smtClean="0"/>
              <a:t>Facilitator Tips: Mentees Making </a:t>
            </a:r>
            <a:r>
              <a:rPr lang="en-US" dirty="0"/>
              <a:t>C</a:t>
            </a:r>
            <a:r>
              <a:rPr lang="en-US" dirty="0" smtClean="0"/>
              <a:t>hanges</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Change takes </a:t>
            </a:r>
            <a:r>
              <a:rPr lang="en-US" b="1" dirty="0" smtClean="0"/>
              <a:t>time</a:t>
            </a:r>
            <a:r>
              <a:rPr lang="en-US" dirty="0" smtClean="0"/>
              <a:t> and is a </a:t>
            </a:r>
            <a:r>
              <a:rPr lang="en-US" b="1" dirty="0" smtClean="0"/>
              <a:t>risky process</a:t>
            </a:r>
            <a:r>
              <a:rPr lang="en-US" dirty="0" smtClean="0"/>
              <a:t>.</a:t>
            </a:r>
            <a:r>
              <a:rPr lang="en-US" dirty="0"/>
              <a:t/>
            </a:r>
            <a:br>
              <a:rPr lang="en-US" dirty="0"/>
            </a:br>
            <a:r>
              <a:rPr lang="en-US" sz="2400" dirty="0" smtClean="0"/>
              <a:t>Work on one issue at a time, perhaps over several weeks.</a:t>
            </a:r>
          </a:p>
          <a:p>
            <a:pPr marL="0" indent="0">
              <a:buNone/>
            </a:pPr>
            <a:endParaRPr lang="en-US" dirty="0" smtClean="0"/>
          </a:p>
          <a:p>
            <a:pPr marL="514350" indent="-514350">
              <a:buAutoNum type="arabicPeriod" startAt="2"/>
            </a:pPr>
            <a:r>
              <a:rPr lang="en-US" dirty="0" smtClean="0"/>
              <a:t>The Wise Choice model is </a:t>
            </a:r>
            <a:r>
              <a:rPr lang="en-US" b="1" dirty="0" smtClean="0"/>
              <a:t>collaborative</a:t>
            </a:r>
            <a:r>
              <a:rPr lang="en-US" dirty="0" smtClean="0"/>
              <a:t>. Focus on mentee goals and move at their pace.</a:t>
            </a:r>
          </a:p>
          <a:p>
            <a:pPr marL="514350" indent="-514350">
              <a:buAutoNum type="arabicPeriod" startAt="2"/>
            </a:pPr>
            <a:endParaRPr lang="en-US" dirty="0" smtClean="0"/>
          </a:p>
          <a:p>
            <a:pPr marL="514350" indent="-514350">
              <a:buAutoNum type="arabicPeriod" startAt="2"/>
            </a:pPr>
            <a:r>
              <a:rPr lang="en-US" dirty="0" smtClean="0"/>
              <a:t>Change happens through your </a:t>
            </a:r>
            <a:r>
              <a:rPr lang="en-US" b="1" dirty="0" smtClean="0"/>
              <a:t>caring</a:t>
            </a:r>
            <a:r>
              <a:rPr lang="en-US" dirty="0"/>
              <a:t> </a:t>
            </a:r>
            <a:r>
              <a:rPr lang="en-US" dirty="0" smtClean="0"/>
              <a:t>approach as a Peer Mentor, joint practical </a:t>
            </a:r>
            <a:r>
              <a:rPr lang="en-US" b="1" dirty="0" smtClean="0"/>
              <a:t>strategies</a:t>
            </a:r>
            <a:r>
              <a:rPr lang="en-US" dirty="0" smtClean="0"/>
              <a:t>, and your Mentee’s </a:t>
            </a:r>
            <a:r>
              <a:rPr lang="en-US" b="1" dirty="0" smtClean="0"/>
              <a:t>persistence</a:t>
            </a:r>
            <a:r>
              <a:rPr lang="en-US" dirty="0" smtClean="0"/>
              <a:t>.</a:t>
            </a:r>
          </a:p>
          <a:p>
            <a:pPr marL="0" indent="0">
              <a:buNone/>
            </a:pPr>
            <a:endParaRPr lang="en-US" dirty="0"/>
          </a:p>
        </p:txBody>
      </p:sp>
      <p:sp>
        <p:nvSpPr>
          <p:cNvPr id="5" name="Footer Placeholder 4"/>
          <p:cNvSpPr>
            <a:spLocks noGrp="1"/>
          </p:cNvSpPr>
          <p:nvPr>
            <p:ph type="ftr" sz="quarter" idx="11"/>
          </p:nvPr>
        </p:nvSpPr>
        <p:spPr/>
        <p:txBody>
          <a:bodyPr/>
          <a:lstStyle/>
          <a:p>
            <a:r>
              <a:rPr lang="en-US" dirty="0" smtClean="0">
                <a:solidFill>
                  <a:schemeClr val="tx1"/>
                </a:solidFill>
              </a:rPr>
              <a:t>Learning Strategies, Student Academic Success Services, Queen's University</a:t>
            </a:r>
            <a:endParaRPr lang="en-US" dirty="0">
              <a:solidFill>
                <a:schemeClr val="tx1"/>
              </a:solidFill>
            </a:endParaRPr>
          </a:p>
        </p:txBody>
      </p:sp>
      <p:sp>
        <p:nvSpPr>
          <p:cNvPr id="4" name="Slide Number Placeholder 3"/>
          <p:cNvSpPr>
            <a:spLocks noGrp="1"/>
          </p:cNvSpPr>
          <p:nvPr>
            <p:ph type="sldNum" sz="quarter" idx="4294967295"/>
          </p:nvPr>
        </p:nvSpPr>
        <p:spPr>
          <a:xfrm>
            <a:off x="7620000" y="18288"/>
            <a:ext cx="1066800" cy="329184"/>
          </a:xfrm>
        </p:spPr>
        <p:txBody>
          <a:bodyPr/>
          <a:lstStyle/>
          <a:p>
            <a:fld id="{9E8D9E5D-19ED-4A8A-8690-AC05B649DB0B}" type="slidenum">
              <a:rPr lang="en-US" smtClean="0"/>
              <a:t>21</a:t>
            </a:fld>
            <a:endParaRPr lang="en-US" dirty="0"/>
          </a:p>
        </p:txBody>
      </p:sp>
    </p:spTree>
    <p:extLst>
      <p:ext uri="{BB962C8B-B14F-4D97-AF65-F5344CB8AC3E}">
        <p14:creationId xmlns:p14="http://schemas.microsoft.com/office/powerpoint/2010/main" val="2486379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Exercise on </a:t>
            </a:r>
            <a:r>
              <a:rPr lang="en-US" i="1" dirty="0" smtClean="0"/>
              <a:t>Wise Choice </a:t>
            </a:r>
            <a:r>
              <a:rPr lang="en-US" dirty="0" smtClean="0"/>
              <a:t>Model</a:t>
            </a:r>
            <a:endParaRPr lang="en-US" dirty="0"/>
          </a:p>
        </p:txBody>
      </p:sp>
      <p:sp>
        <p:nvSpPr>
          <p:cNvPr id="3" name="Content Placeholder 2"/>
          <p:cNvSpPr>
            <a:spLocks noGrp="1"/>
          </p:cNvSpPr>
          <p:nvPr>
            <p:ph idx="1"/>
          </p:nvPr>
        </p:nvSpPr>
        <p:spPr/>
        <p:txBody>
          <a:bodyPr/>
          <a:lstStyle/>
          <a:p>
            <a:pPr marL="0" indent="0">
              <a:buNone/>
            </a:pPr>
            <a:r>
              <a:rPr lang="en-US" sz="2800" b="1" dirty="0" smtClean="0"/>
              <a:t>Develop your language. What would you say to:</a:t>
            </a:r>
          </a:p>
          <a:p>
            <a:pPr marL="0" indent="0">
              <a:buNone/>
            </a:pPr>
            <a:r>
              <a:rPr lang="en-US" dirty="0" smtClean="0"/>
              <a:t/>
            </a:r>
            <a:br>
              <a:rPr lang="en-US" dirty="0" smtClean="0"/>
            </a:br>
            <a:r>
              <a:rPr lang="en-US" dirty="0" smtClean="0"/>
              <a:t>Group 1: Describe the roles of </a:t>
            </a:r>
            <a:r>
              <a:rPr lang="en-US" dirty="0"/>
              <a:t>M</a:t>
            </a:r>
            <a:r>
              <a:rPr lang="en-US" dirty="0" smtClean="0"/>
              <a:t>entees and Mentors?</a:t>
            </a:r>
          </a:p>
          <a:p>
            <a:pPr marL="0" indent="0">
              <a:buNone/>
            </a:pPr>
            <a:r>
              <a:rPr lang="en-US" dirty="0" smtClean="0"/>
              <a:t>Group 2: Discuss their completed Student Wellness Assessment?</a:t>
            </a:r>
          </a:p>
          <a:p>
            <a:pPr marL="0" indent="0">
              <a:buNone/>
            </a:pPr>
            <a:r>
              <a:rPr lang="en-US" dirty="0" smtClean="0"/>
              <a:t>Group 3: Explain and ask about goals?</a:t>
            </a:r>
          </a:p>
          <a:p>
            <a:pPr marL="0" indent="0">
              <a:buNone/>
            </a:pPr>
            <a:r>
              <a:rPr lang="en-US" dirty="0" smtClean="0"/>
              <a:t>Group 4: Explain and ask about inner dialogue?</a:t>
            </a:r>
          </a:p>
          <a:p>
            <a:pPr marL="0" indent="0">
              <a:buNone/>
            </a:pPr>
            <a:r>
              <a:rPr lang="en-US" dirty="0" smtClean="0"/>
              <a:t>Group 5: Assess the student’s situation?</a:t>
            </a:r>
          </a:p>
          <a:p>
            <a:pPr marL="0" indent="0">
              <a:buNone/>
            </a:pPr>
            <a:r>
              <a:rPr lang="en-US" dirty="0" smtClean="0"/>
              <a:t>Group 6: End the first mentoring session?</a:t>
            </a:r>
          </a:p>
          <a:p>
            <a:pPr marL="0" indent="0">
              <a:buNone/>
            </a:pPr>
            <a:endParaRPr lang="en-US" dirty="0"/>
          </a:p>
        </p:txBody>
      </p:sp>
      <p:sp>
        <p:nvSpPr>
          <p:cNvPr id="4" name="Slide Number Placeholder 3"/>
          <p:cNvSpPr>
            <a:spLocks noGrp="1"/>
          </p:cNvSpPr>
          <p:nvPr>
            <p:ph type="sldNum" sz="quarter" idx="4294967295"/>
          </p:nvPr>
        </p:nvSpPr>
        <p:spPr>
          <a:xfrm>
            <a:off x="7620000" y="18288"/>
            <a:ext cx="1066800" cy="329184"/>
          </a:xfrm>
        </p:spPr>
        <p:txBody>
          <a:bodyPr/>
          <a:lstStyle/>
          <a:p>
            <a:fld id="{9E8D9E5D-19ED-4A8A-8690-AC05B649DB0B}" type="slidenum">
              <a:rPr lang="en-US" smtClean="0"/>
              <a:t>22</a:t>
            </a:fld>
            <a:endParaRPr lang="en-US"/>
          </a:p>
        </p:txBody>
      </p:sp>
      <p:sp>
        <p:nvSpPr>
          <p:cNvPr id="7" name="Footer Placeholder 4"/>
          <p:cNvSpPr>
            <a:spLocks noGrp="1"/>
          </p:cNvSpPr>
          <p:nvPr>
            <p:ph type="ftr" sz="quarter" idx="11"/>
          </p:nvPr>
        </p:nvSpPr>
        <p:spPr>
          <a:xfrm>
            <a:off x="266700" y="6400800"/>
            <a:ext cx="8610600" cy="457200"/>
          </a:xfrm>
        </p:spPr>
        <p:txBody>
          <a:bodyPr/>
          <a:lstStyle/>
          <a:p>
            <a:r>
              <a:rPr lang="en-CA" dirty="0">
                <a:solidFill>
                  <a:schemeClr val="tx1"/>
                </a:solidFill>
              </a:rPr>
              <a:t>Learning Strategies, Student Academic Success Services, Queen's </a:t>
            </a:r>
            <a:r>
              <a:rPr lang="en-CA" dirty="0" smtClean="0">
                <a:solidFill>
                  <a:schemeClr val="tx1"/>
                </a:solidFill>
              </a:rPr>
              <a:t>University. Adapted from:</a:t>
            </a:r>
            <a:r>
              <a:rPr lang="en-CA" dirty="0">
                <a:solidFill>
                  <a:schemeClr val="tx1"/>
                </a:solidFill>
              </a:rPr>
              <a:t/>
            </a:r>
            <a:br>
              <a:rPr lang="en-CA" dirty="0">
                <a:solidFill>
                  <a:schemeClr val="tx1"/>
                </a:solidFill>
              </a:rPr>
            </a:br>
            <a:r>
              <a:rPr lang="en-CA" dirty="0">
                <a:solidFill>
                  <a:schemeClr val="tx1"/>
                </a:solidFill>
              </a:rPr>
              <a:t>Downing, S. (2014). </a:t>
            </a:r>
            <a:r>
              <a:rPr lang="en-CA" i="1" dirty="0">
                <a:solidFill>
                  <a:schemeClr val="tx1"/>
                </a:solidFill>
              </a:rPr>
              <a:t>On course: Strategies for creating success in college and in life</a:t>
            </a:r>
            <a:r>
              <a:rPr lang="en-CA" dirty="0">
                <a:solidFill>
                  <a:schemeClr val="tx1"/>
                </a:solidFill>
              </a:rPr>
              <a:t> (7</a:t>
            </a:r>
            <a:r>
              <a:rPr lang="en-CA" baseline="30000" dirty="0">
                <a:solidFill>
                  <a:schemeClr val="tx1"/>
                </a:solidFill>
              </a:rPr>
              <a:t>th</a:t>
            </a:r>
            <a:r>
              <a:rPr lang="en-CA" dirty="0">
                <a:solidFill>
                  <a:schemeClr val="tx1"/>
                </a:solidFill>
              </a:rPr>
              <a:t> ed.), Boston: Wadsworth Cengage Learning</a:t>
            </a:r>
            <a:r>
              <a:rPr lang="en-CA" dirty="0"/>
              <a:t>.</a:t>
            </a:r>
            <a:endParaRPr lang="en-US" dirty="0">
              <a:solidFill>
                <a:schemeClr val="tx1"/>
              </a:solidFill>
            </a:endParaRPr>
          </a:p>
        </p:txBody>
      </p:sp>
    </p:spTree>
    <p:extLst>
      <p:ext uri="{BB962C8B-B14F-4D97-AF65-F5344CB8AC3E}">
        <p14:creationId xmlns:p14="http://schemas.microsoft.com/office/powerpoint/2010/main" val="3969900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Applying the Wise Choice Model</a:t>
            </a:r>
            <a:endParaRPr lang="en-CA" dirty="0"/>
          </a:p>
        </p:txBody>
      </p:sp>
      <p:sp>
        <p:nvSpPr>
          <p:cNvPr id="3" name="Content Placeholder 2"/>
          <p:cNvSpPr>
            <a:spLocks noGrp="1"/>
          </p:cNvSpPr>
          <p:nvPr>
            <p:ph idx="1"/>
          </p:nvPr>
        </p:nvSpPr>
        <p:spPr/>
        <p:txBody>
          <a:bodyPr/>
          <a:lstStyle/>
          <a:p>
            <a:r>
              <a:rPr lang="en-CA" dirty="0" smtClean="0"/>
              <a:t>Mentoring meetings use the Wise Choice problem-solving model to tweak previous strategies, and to address new issues:</a:t>
            </a:r>
          </a:p>
          <a:p>
            <a:pPr lvl="1"/>
            <a:r>
              <a:rPr lang="en-CA" sz="2800" b="1" dirty="0" smtClean="0"/>
              <a:t>Opening:</a:t>
            </a:r>
            <a:r>
              <a:rPr lang="en-CA" sz="2800" dirty="0" smtClean="0"/>
              <a:t> social conversation, homework</a:t>
            </a:r>
          </a:p>
          <a:p>
            <a:pPr lvl="1"/>
            <a:r>
              <a:rPr lang="en-CA" sz="2800" b="1" dirty="0" smtClean="0"/>
              <a:t>Goals</a:t>
            </a:r>
            <a:r>
              <a:rPr lang="en-CA" sz="2800" dirty="0" smtClean="0"/>
              <a:t>: topic or issue for today’s meeting</a:t>
            </a:r>
            <a:endParaRPr lang="en-CA" sz="2800" b="1" dirty="0" smtClean="0"/>
          </a:p>
          <a:p>
            <a:pPr lvl="1"/>
            <a:r>
              <a:rPr lang="en-CA" sz="2800" b="1" dirty="0" smtClean="0"/>
              <a:t>Assess</a:t>
            </a:r>
            <a:r>
              <a:rPr lang="en-CA" sz="2800" dirty="0" smtClean="0"/>
              <a:t>: practical obstacles, inner dialogue</a:t>
            </a:r>
            <a:endParaRPr lang="en-CA" sz="2800" b="1" dirty="0" smtClean="0"/>
          </a:p>
          <a:p>
            <a:pPr lvl="1"/>
            <a:r>
              <a:rPr lang="en-CA" sz="2800" b="1" dirty="0" smtClean="0"/>
              <a:t>Strategies</a:t>
            </a:r>
            <a:r>
              <a:rPr lang="en-CA" sz="2800" dirty="0" smtClean="0"/>
              <a:t>: Peer Mentor models or explains strategies directly related to current issue</a:t>
            </a:r>
            <a:endParaRPr lang="en-CA" sz="2800" b="1" dirty="0" smtClean="0"/>
          </a:p>
          <a:p>
            <a:pPr lvl="1"/>
            <a:r>
              <a:rPr lang="en-CA" sz="2800" b="1" dirty="0" smtClean="0"/>
              <a:t>Action Plan:</a:t>
            </a:r>
            <a:r>
              <a:rPr lang="en-CA" sz="2800" dirty="0" smtClean="0"/>
              <a:t> homework for Mentee, Peer Mentor</a:t>
            </a:r>
            <a:endParaRPr lang="en-CA" sz="2800" b="1" dirty="0" smtClean="0"/>
          </a:p>
        </p:txBody>
      </p:sp>
      <p:sp>
        <p:nvSpPr>
          <p:cNvPr id="4" name="Footer Placeholder 3"/>
          <p:cNvSpPr>
            <a:spLocks noGrp="1"/>
          </p:cNvSpPr>
          <p:nvPr>
            <p:ph type="ftr" sz="quarter" idx="11"/>
          </p:nvPr>
        </p:nvSpPr>
        <p:spPr/>
        <p:txBody>
          <a:bodyPr/>
          <a:lstStyle/>
          <a:p>
            <a:r>
              <a:rPr lang="en-US" smtClean="0"/>
              <a:t>Learning Strategies, Student Academic Success Services, Queen's University</a:t>
            </a:r>
            <a:endParaRPr lang="en-US" dirty="0"/>
          </a:p>
        </p:txBody>
      </p:sp>
    </p:spTree>
    <p:extLst>
      <p:ext uri="{BB962C8B-B14F-4D97-AF65-F5344CB8AC3E}">
        <p14:creationId xmlns:p14="http://schemas.microsoft.com/office/powerpoint/2010/main" val="3802032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Success Plan</a:t>
            </a:r>
            <a:endParaRPr lang="en-US" dirty="0"/>
          </a:p>
        </p:txBody>
      </p:sp>
      <p:sp>
        <p:nvSpPr>
          <p:cNvPr id="3" name="Content Placeholder 2"/>
          <p:cNvSpPr>
            <a:spLocks noGrp="1"/>
          </p:cNvSpPr>
          <p:nvPr>
            <p:ph idx="1"/>
          </p:nvPr>
        </p:nvSpPr>
        <p:spPr>
          <a:xfrm>
            <a:off x="457200" y="1367889"/>
            <a:ext cx="8229600" cy="5109111"/>
          </a:xfrm>
        </p:spPr>
        <p:txBody>
          <a:bodyPr>
            <a:normAutofit fontScale="85000" lnSpcReduction="10000"/>
          </a:bodyPr>
          <a:lstStyle/>
          <a:p>
            <a:pPr marL="0" indent="0">
              <a:buNone/>
            </a:pPr>
            <a:r>
              <a:rPr lang="en-US" sz="3300" dirty="0" smtClean="0"/>
              <a:t>A Success Plan is a record of techniques, strategies, and tips that have proven useful in managing the Mentee’s personal or academic issues.</a:t>
            </a:r>
          </a:p>
          <a:p>
            <a:pPr marL="0" indent="0">
              <a:buNone/>
            </a:pPr>
            <a:endParaRPr lang="en-US" sz="3300" dirty="0"/>
          </a:p>
          <a:p>
            <a:pPr marL="0" indent="0">
              <a:buNone/>
            </a:pPr>
            <a:r>
              <a:rPr lang="en-US" sz="3300" dirty="0" smtClean="0"/>
              <a:t>Why make it?</a:t>
            </a:r>
          </a:p>
          <a:p>
            <a:pPr lvl="1">
              <a:buFont typeface="Wingdings" panose="05000000000000000000" pitchFamily="2" charset="2"/>
              <a:buChar char="Ø"/>
            </a:pPr>
            <a:r>
              <a:rPr lang="en-US" sz="3400" dirty="0" smtClean="0"/>
              <a:t> Fosters self-reflection</a:t>
            </a:r>
          </a:p>
          <a:p>
            <a:pPr lvl="1">
              <a:buFont typeface="Wingdings" panose="05000000000000000000" pitchFamily="2" charset="2"/>
              <a:buChar char="Ø"/>
            </a:pPr>
            <a:r>
              <a:rPr lang="en-US" sz="3300" dirty="0" smtClean="0"/>
              <a:t> Tracks positive summary of growth, change </a:t>
            </a:r>
          </a:p>
          <a:p>
            <a:pPr lvl="1">
              <a:buFont typeface="Wingdings" panose="05000000000000000000" pitchFamily="2" charset="2"/>
              <a:buChar char="Ø"/>
            </a:pPr>
            <a:r>
              <a:rPr lang="en-US" sz="3300" dirty="0" smtClean="0"/>
              <a:t> Reinforces independence in future problem-solving</a:t>
            </a:r>
          </a:p>
          <a:p>
            <a:pPr lvl="1">
              <a:buFont typeface="Wingdings" panose="05000000000000000000" pitchFamily="2" charset="2"/>
              <a:buChar char="Ø"/>
            </a:pPr>
            <a:r>
              <a:rPr lang="en-US" sz="3300" dirty="0" smtClean="0"/>
              <a:t> A “Tool Kit” for next term</a:t>
            </a:r>
          </a:p>
          <a:p>
            <a:pPr marL="0" indent="0">
              <a:buNone/>
            </a:pPr>
            <a:r>
              <a:rPr lang="en-US" dirty="0"/>
              <a:t>	</a:t>
            </a:r>
            <a:endParaRPr lang="en-US" dirty="0" smtClean="0"/>
          </a:p>
          <a:p>
            <a:pPr marL="0" indent="0">
              <a:buNone/>
            </a:pPr>
            <a:r>
              <a:rPr lang="en-US" dirty="0"/>
              <a:t>	</a:t>
            </a:r>
          </a:p>
        </p:txBody>
      </p:sp>
      <p:pic>
        <p:nvPicPr>
          <p:cNvPr id="1028" name="Picture 4" descr="A tool-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356" y="5014888"/>
            <a:ext cx="2804444" cy="143560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dirty="0" smtClean="0">
                <a:solidFill>
                  <a:schemeClr val="tx1"/>
                </a:solidFill>
              </a:rPr>
              <a:t>Learning Strategies, Student Academic Success Services, Queen's University</a:t>
            </a:r>
            <a:endParaRPr lang="en-US" dirty="0">
              <a:solidFill>
                <a:schemeClr val="tx1"/>
              </a:solidFill>
            </a:endParaRPr>
          </a:p>
        </p:txBody>
      </p:sp>
      <p:sp>
        <p:nvSpPr>
          <p:cNvPr id="4" name="Slide Number Placeholder 3"/>
          <p:cNvSpPr>
            <a:spLocks noGrp="1"/>
          </p:cNvSpPr>
          <p:nvPr>
            <p:ph type="sldNum" sz="quarter" idx="4294967295"/>
          </p:nvPr>
        </p:nvSpPr>
        <p:spPr>
          <a:xfrm>
            <a:off x="7620000" y="18288"/>
            <a:ext cx="1066800" cy="329184"/>
          </a:xfrm>
        </p:spPr>
        <p:txBody>
          <a:bodyPr/>
          <a:lstStyle/>
          <a:p>
            <a:fld id="{9E8D9E5D-19ED-4A8A-8690-AC05B649DB0B}" type="slidenum">
              <a:rPr lang="en-US" smtClean="0"/>
              <a:t>24</a:t>
            </a:fld>
            <a:endParaRPr lang="en-US"/>
          </a:p>
        </p:txBody>
      </p:sp>
    </p:spTree>
    <p:extLst>
      <p:ext uri="{BB962C8B-B14F-4D97-AF65-F5344CB8AC3E}">
        <p14:creationId xmlns:p14="http://schemas.microsoft.com/office/powerpoint/2010/main" val="3804494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65" y="383915"/>
            <a:ext cx="8229600" cy="639762"/>
          </a:xfrm>
        </p:spPr>
        <p:txBody>
          <a:bodyPr>
            <a:noAutofit/>
          </a:bodyPr>
          <a:lstStyle/>
          <a:p>
            <a:r>
              <a:rPr lang="en-US" dirty="0" smtClean="0"/>
              <a:t>Sample Success Plan</a:t>
            </a:r>
            <a:endParaRPr lang="en-US" dirty="0"/>
          </a:p>
        </p:txBody>
      </p:sp>
      <p:graphicFrame>
        <p:nvGraphicFramePr>
          <p:cNvPr id="6" name="Content Placeholder 5" descr=" (Specific Issue or Challenge) Time Management: &quot;Not knowing where to start with all of the work I have to do&quot;. (Specific Strategies that Helped Me&quot; 1. Term Calendar: Review my syllabi and record important dates (for example assignment due dates, tests, quizzes, exams, etc.) 2. Using a priority matrix. (Things to Remember in Applying the Strategy) 1. Put term calendar somewhere I can see it, as a reminder of these upcoming dates. 2. Use all quadrants in the priority matrix." title="Sample Success Plan Table"/>
          <p:cNvGraphicFramePr>
            <a:graphicFrameLocks noGrp="1"/>
          </p:cNvGraphicFramePr>
          <p:nvPr>
            <p:ph idx="1"/>
            <p:extLst>
              <p:ext uri="{D42A27DB-BD31-4B8C-83A1-F6EECF244321}">
                <p14:modId xmlns:p14="http://schemas.microsoft.com/office/powerpoint/2010/main" val="1574935021"/>
              </p:ext>
            </p:extLst>
          </p:nvPr>
        </p:nvGraphicFramePr>
        <p:xfrm>
          <a:off x="563186" y="1060121"/>
          <a:ext cx="8017627" cy="4959680"/>
        </p:xfrm>
        <a:graphic>
          <a:graphicData uri="http://schemas.openxmlformats.org/drawingml/2006/table">
            <a:tbl>
              <a:tblPr firstRow="1" firstCol="1" bandRow="1">
                <a:tableStyleId>{5C22544A-7EE6-4342-B048-85BDC9FD1C3A}</a:tableStyleId>
              </a:tblPr>
              <a:tblGrid>
                <a:gridCol w="2103814"/>
                <a:gridCol w="3200400"/>
                <a:gridCol w="2713413"/>
              </a:tblGrid>
              <a:tr h="1604507">
                <a:tc>
                  <a:txBody>
                    <a:bodyPr/>
                    <a:lstStyle/>
                    <a:p>
                      <a:pPr marL="0" marR="0">
                        <a:spcBef>
                          <a:spcPts val="0"/>
                        </a:spcBef>
                        <a:spcAft>
                          <a:spcPts val="0"/>
                        </a:spcAft>
                      </a:pPr>
                      <a:r>
                        <a:rPr lang="en-US" sz="2400" dirty="0">
                          <a:solidFill>
                            <a:schemeClr val="bg1"/>
                          </a:solidFill>
                          <a:effectLst/>
                        </a:rPr>
                        <a:t>Specific </a:t>
                      </a:r>
                      <a:r>
                        <a:rPr lang="en-US" sz="2400" dirty="0" smtClean="0">
                          <a:solidFill>
                            <a:schemeClr val="bg1"/>
                          </a:solidFill>
                          <a:effectLst/>
                        </a:rPr>
                        <a:t>issue or </a:t>
                      </a:r>
                      <a:r>
                        <a:rPr lang="en-US" sz="2400" dirty="0">
                          <a:solidFill>
                            <a:schemeClr val="bg1"/>
                          </a:solidFill>
                          <a:effectLst/>
                        </a:rPr>
                        <a:t>c</a:t>
                      </a:r>
                      <a:r>
                        <a:rPr lang="en-US" sz="2400" dirty="0" smtClean="0">
                          <a:solidFill>
                            <a:schemeClr val="bg1"/>
                          </a:solidFill>
                          <a:effectLst/>
                        </a:rPr>
                        <a:t>hallenge</a:t>
                      </a:r>
                      <a:endParaRPr lang="en-US" sz="2400" dirty="0">
                        <a:solidFill>
                          <a:schemeClr val="bg1"/>
                        </a:solidFill>
                        <a:effectLst/>
                        <a:latin typeface="Cambria"/>
                        <a:ea typeface="MS Mincho"/>
                        <a:cs typeface="Times New Roman"/>
                      </a:endParaRPr>
                    </a:p>
                  </a:txBody>
                  <a:tcPr marL="65718" marR="65718" marT="0" marB="0">
                    <a:solidFill>
                      <a:schemeClr val="tx2"/>
                    </a:solidFill>
                  </a:tcPr>
                </a:tc>
                <a:tc>
                  <a:txBody>
                    <a:bodyPr/>
                    <a:lstStyle/>
                    <a:p>
                      <a:pPr marL="0" marR="0">
                        <a:spcBef>
                          <a:spcPts val="0"/>
                        </a:spcBef>
                        <a:spcAft>
                          <a:spcPts val="0"/>
                        </a:spcAft>
                      </a:pPr>
                      <a:r>
                        <a:rPr lang="en-US" sz="2400" dirty="0">
                          <a:effectLst/>
                        </a:rPr>
                        <a:t>Specific </a:t>
                      </a:r>
                      <a:r>
                        <a:rPr lang="en-US" sz="2400" dirty="0" smtClean="0">
                          <a:effectLst/>
                        </a:rPr>
                        <a:t>strategies </a:t>
                      </a:r>
                      <a:r>
                        <a:rPr lang="en-US" sz="2400" dirty="0">
                          <a:effectLst/>
                        </a:rPr>
                        <a:t>that helped me</a:t>
                      </a:r>
                      <a:endParaRPr lang="en-US" sz="2400" dirty="0">
                        <a:effectLst/>
                        <a:latin typeface="Cambria"/>
                        <a:ea typeface="MS Mincho"/>
                        <a:cs typeface="Times New Roman"/>
                      </a:endParaRPr>
                    </a:p>
                  </a:txBody>
                  <a:tcPr marL="65718" marR="65718" marT="0" marB="0">
                    <a:solidFill>
                      <a:schemeClr val="tx2"/>
                    </a:solidFill>
                  </a:tcPr>
                </a:tc>
                <a:tc>
                  <a:txBody>
                    <a:bodyPr/>
                    <a:lstStyle/>
                    <a:p>
                      <a:pPr marL="0" marR="0">
                        <a:spcBef>
                          <a:spcPts val="0"/>
                        </a:spcBef>
                        <a:spcAft>
                          <a:spcPts val="0"/>
                        </a:spcAft>
                      </a:pPr>
                      <a:r>
                        <a:rPr lang="en-US" sz="2400" dirty="0">
                          <a:effectLst/>
                        </a:rPr>
                        <a:t>Things to remember in applying the strategy</a:t>
                      </a:r>
                      <a:endParaRPr lang="en-US" sz="2400" dirty="0">
                        <a:effectLst/>
                        <a:latin typeface="Cambria"/>
                        <a:ea typeface="MS Mincho"/>
                        <a:cs typeface="Times New Roman"/>
                      </a:endParaRPr>
                    </a:p>
                  </a:txBody>
                  <a:tcPr marL="65718" marR="65718" marT="0" marB="0">
                    <a:solidFill>
                      <a:schemeClr val="tx2"/>
                    </a:solidFill>
                  </a:tcPr>
                </a:tc>
              </a:tr>
              <a:tr h="3355173">
                <a:tc>
                  <a:txBody>
                    <a:bodyPr/>
                    <a:lstStyle/>
                    <a:p>
                      <a:pPr marL="0" marR="0">
                        <a:spcBef>
                          <a:spcPts val="0"/>
                        </a:spcBef>
                        <a:spcAft>
                          <a:spcPts val="0"/>
                        </a:spcAft>
                      </a:pPr>
                      <a:r>
                        <a:rPr lang="en-US" sz="2400" dirty="0">
                          <a:solidFill>
                            <a:schemeClr val="tx1"/>
                          </a:solidFill>
                          <a:effectLst/>
                        </a:rPr>
                        <a:t> </a:t>
                      </a:r>
                      <a:r>
                        <a:rPr lang="en-US" sz="2400" dirty="0" smtClean="0">
                          <a:solidFill>
                            <a:schemeClr val="tx1"/>
                          </a:solidFill>
                          <a:effectLst/>
                        </a:rPr>
                        <a:t>Time </a:t>
                      </a:r>
                      <a:r>
                        <a:rPr lang="en-US" sz="2400" dirty="0">
                          <a:solidFill>
                            <a:schemeClr val="tx1"/>
                          </a:solidFill>
                          <a:effectLst/>
                        </a:rPr>
                        <a:t>management:</a:t>
                      </a:r>
                    </a:p>
                    <a:p>
                      <a:pPr marL="0" marR="0">
                        <a:spcBef>
                          <a:spcPts val="0"/>
                        </a:spcBef>
                        <a:spcAft>
                          <a:spcPts val="0"/>
                        </a:spcAft>
                      </a:pPr>
                      <a:r>
                        <a:rPr lang="en-US" sz="2400" dirty="0" smtClean="0">
                          <a:solidFill>
                            <a:schemeClr val="tx1"/>
                          </a:solidFill>
                          <a:effectLst/>
                        </a:rPr>
                        <a:t>“Not </a:t>
                      </a:r>
                      <a:r>
                        <a:rPr lang="en-US" sz="2400" dirty="0">
                          <a:solidFill>
                            <a:schemeClr val="tx1"/>
                          </a:solidFill>
                          <a:effectLst/>
                        </a:rPr>
                        <a:t>knowing where to start with all of the work I have to do</a:t>
                      </a:r>
                      <a:r>
                        <a:rPr lang="en-US" sz="2400" dirty="0" smtClean="0">
                          <a:solidFill>
                            <a:schemeClr val="tx1"/>
                          </a:solidFill>
                          <a:effectLst/>
                        </a:rPr>
                        <a:t>.”</a:t>
                      </a:r>
                      <a:endParaRPr lang="en-US" sz="2400" dirty="0">
                        <a:solidFill>
                          <a:schemeClr val="tx1"/>
                        </a:solidFill>
                        <a:effectLst/>
                      </a:endParaRPr>
                    </a:p>
                  </a:txBody>
                  <a:tcPr marL="65718" marR="65718" marT="0" marB="0">
                    <a:solidFill>
                      <a:schemeClr val="tx2">
                        <a:lumMod val="20000"/>
                        <a:lumOff val="80000"/>
                      </a:schemeClr>
                    </a:solidFill>
                  </a:tcPr>
                </a:tc>
                <a:tc>
                  <a:txBody>
                    <a:bodyPr/>
                    <a:lstStyle/>
                    <a:p>
                      <a:pPr marL="457200" marR="0" indent="-457200">
                        <a:spcBef>
                          <a:spcPts val="0"/>
                        </a:spcBef>
                        <a:spcAft>
                          <a:spcPts val="0"/>
                        </a:spcAft>
                        <a:buFont typeface="+mj-lt"/>
                        <a:buAutoNum type="arabicPeriod"/>
                      </a:pPr>
                      <a:r>
                        <a:rPr lang="en-US" sz="2400" dirty="0">
                          <a:effectLst/>
                        </a:rPr>
                        <a:t>T</a:t>
                      </a:r>
                      <a:r>
                        <a:rPr lang="en-US" sz="2400" dirty="0" smtClean="0">
                          <a:effectLst/>
                        </a:rPr>
                        <a:t>erm </a:t>
                      </a:r>
                      <a:r>
                        <a:rPr lang="en-US" sz="2400" dirty="0">
                          <a:effectLst/>
                        </a:rPr>
                        <a:t>Calendar: Review my syllabi and record important dates (assignment due dates, tests, quizzes, exams, </a:t>
                      </a:r>
                      <a:r>
                        <a:rPr lang="en-US" sz="2400" dirty="0" smtClean="0">
                          <a:effectLst/>
                        </a:rPr>
                        <a:t>etc.).</a:t>
                      </a:r>
                    </a:p>
                    <a:p>
                      <a:pPr marL="457200" marR="0" indent="-457200">
                        <a:spcBef>
                          <a:spcPts val="0"/>
                        </a:spcBef>
                        <a:spcAft>
                          <a:spcPts val="0"/>
                        </a:spcAft>
                        <a:buFont typeface="+mj-lt"/>
                        <a:buAutoNum type="arabicPeriod"/>
                      </a:pPr>
                      <a:r>
                        <a:rPr lang="en-US" sz="2400" dirty="0" smtClean="0">
                          <a:effectLst/>
                        </a:rPr>
                        <a:t>Priority Matrix</a:t>
                      </a:r>
                      <a:endParaRPr lang="en-US" sz="2400" dirty="0">
                        <a:effectLst/>
                        <a:latin typeface="Cambria"/>
                        <a:ea typeface="MS Mincho"/>
                        <a:cs typeface="Times New Roman"/>
                      </a:endParaRPr>
                    </a:p>
                  </a:txBody>
                  <a:tcPr marL="65718" marR="65718" marT="0" marB="0">
                    <a:noFill/>
                  </a:tcPr>
                </a:tc>
                <a:tc>
                  <a:txBody>
                    <a:bodyPr/>
                    <a:lstStyle/>
                    <a:p>
                      <a:pPr marL="457200" marR="0" indent="-457200">
                        <a:spcBef>
                          <a:spcPts val="0"/>
                        </a:spcBef>
                        <a:spcAft>
                          <a:spcPts val="0"/>
                        </a:spcAft>
                        <a:buFont typeface="+mj-lt"/>
                        <a:buAutoNum type="arabicPeriod"/>
                      </a:pPr>
                      <a:r>
                        <a:rPr lang="en-US" sz="2400" dirty="0" smtClean="0">
                          <a:effectLst/>
                        </a:rPr>
                        <a:t>Put Term Calendar </a:t>
                      </a:r>
                      <a:r>
                        <a:rPr lang="en-US" sz="2400" dirty="0">
                          <a:effectLst/>
                        </a:rPr>
                        <a:t>somewhere I can see it, as a reminder of these upcoming </a:t>
                      </a:r>
                      <a:r>
                        <a:rPr lang="en-US" sz="2400" dirty="0" smtClean="0">
                          <a:effectLst/>
                        </a:rPr>
                        <a:t>dates.</a:t>
                      </a:r>
                    </a:p>
                    <a:p>
                      <a:pPr marL="457200" marR="0" indent="-457200">
                        <a:spcBef>
                          <a:spcPts val="0"/>
                        </a:spcBef>
                        <a:spcAft>
                          <a:spcPts val="0"/>
                        </a:spcAft>
                        <a:buFont typeface="+mj-lt"/>
                        <a:buAutoNum type="arabicPeriod"/>
                      </a:pPr>
                      <a:r>
                        <a:rPr lang="en-US" sz="2400" dirty="0" smtClean="0">
                          <a:effectLst/>
                        </a:rPr>
                        <a:t>Use all quadrants</a:t>
                      </a:r>
                      <a:endParaRPr lang="en-US" sz="2400" dirty="0">
                        <a:effectLst/>
                      </a:endParaRPr>
                    </a:p>
                  </a:txBody>
                  <a:tcPr marL="65718" marR="65718" marT="0" marB="0">
                    <a:noFill/>
                  </a:tcPr>
                </a:tc>
              </a:tr>
            </a:tbl>
          </a:graphicData>
        </a:graphic>
      </p:graphicFrame>
      <p:sp>
        <p:nvSpPr>
          <p:cNvPr id="4" name="Footer Placeholder 3"/>
          <p:cNvSpPr>
            <a:spLocks noGrp="1"/>
          </p:cNvSpPr>
          <p:nvPr>
            <p:ph type="ftr" sz="quarter" idx="11"/>
          </p:nvPr>
        </p:nvSpPr>
        <p:spPr>
          <a:xfrm>
            <a:off x="3140765" y="6248400"/>
            <a:ext cx="2895600" cy="473075"/>
          </a:xfrm>
        </p:spPr>
        <p:txBody>
          <a:bodyPr/>
          <a:lstStyle/>
          <a:p>
            <a:r>
              <a:rPr lang="en-US" dirty="0" smtClean="0">
                <a:solidFill>
                  <a:schemeClr val="tx1"/>
                </a:solidFill>
              </a:rPr>
              <a:t>Learning Strategies, Student Academic Success Services, Queen's University</a:t>
            </a:r>
            <a:endParaRPr lang="en-US" dirty="0">
              <a:solidFill>
                <a:schemeClr val="tx1"/>
              </a:solidFill>
            </a:endParaRPr>
          </a:p>
        </p:txBody>
      </p:sp>
      <p:sp>
        <p:nvSpPr>
          <p:cNvPr id="5" name="Slide Number Placeholder 4"/>
          <p:cNvSpPr>
            <a:spLocks noGrp="1"/>
          </p:cNvSpPr>
          <p:nvPr>
            <p:ph type="sldNum" sz="quarter" idx="4294967295"/>
          </p:nvPr>
        </p:nvSpPr>
        <p:spPr>
          <a:xfrm>
            <a:off x="7620000" y="18288"/>
            <a:ext cx="1066800" cy="329184"/>
          </a:xfrm>
        </p:spPr>
        <p:txBody>
          <a:bodyPr/>
          <a:lstStyle/>
          <a:p>
            <a:fld id="{9E8D9E5D-19ED-4A8A-8690-AC05B649DB0B}" type="slidenum">
              <a:rPr lang="en-US" smtClean="0"/>
              <a:t>25</a:t>
            </a:fld>
            <a:endParaRPr lang="en-US"/>
          </a:p>
        </p:txBody>
      </p:sp>
    </p:spTree>
    <p:extLst>
      <p:ext uri="{BB962C8B-B14F-4D97-AF65-F5344CB8AC3E}">
        <p14:creationId xmlns:p14="http://schemas.microsoft.com/office/powerpoint/2010/main" val="4151989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meet your goals today?</a:t>
            </a:r>
            <a:endParaRPr lang="en-US" dirty="0"/>
          </a:p>
        </p:txBody>
      </p:sp>
      <p:sp>
        <p:nvSpPr>
          <p:cNvPr id="3" name="Content Placeholder 2"/>
          <p:cNvSpPr>
            <a:spLocks noGrp="1"/>
          </p:cNvSpPr>
          <p:nvPr>
            <p:ph idx="1"/>
          </p:nvPr>
        </p:nvSpPr>
        <p:spPr/>
        <p:txBody>
          <a:bodyPr/>
          <a:lstStyle/>
          <a:p>
            <a:pPr marL="0" indent="0">
              <a:buNone/>
            </a:pPr>
            <a:r>
              <a:rPr lang="en-US" dirty="0" smtClean="0"/>
              <a:t>Check  </a:t>
            </a:r>
            <a:r>
              <a:rPr lang="en-US" sz="3600" dirty="0" smtClean="0">
                <a:solidFill>
                  <a:srgbClr val="C00000"/>
                </a:solidFill>
                <a:sym typeface="Wingdings"/>
              </a:rPr>
              <a:t></a:t>
            </a:r>
            <a:r>
              <a:rPr lang="en-US" dirty="0" smtClean="0"/>
              <a:t>  if you met your own goals:</a:t>
            </a:r>
          </a:p>
          <a:p>
            <a:pPr marL="0" indent="0">
              <a:buNone/>
            </a:pPr>
            <a:endParaRPr lang="en-US" dirty="0" smtClean="0"/>
          </a:p>
          <a:p>
            <a:r>
              <a:rPr lang="en-US" dirty="0" smtClean="0"/>
              <a:t>1 or 2 desired inner or emotional experiences</a:t>
            </a:r>
          </a:p>
          <a:p>
            <a:r>
              <a:rPr lang="en-US" dirty="0" smtClean="0"/>
              <a:t>1 or 2 desired achievements, or new thoughts or skills	</a:t>
            </a:r>
          </a:p>
        </p:txBody>
      </p:sp>
      <p:sp>
        <p:nvSpPr>
          <p:cNvPr id="5" name="Footer Placeholder 4"/>
          <p:cNvSpPr>
            <a:spLocks noGrp="1"/>
          </p:cNvSpPr>
          <p:nvPr>
            <p:ph type="ftr" sz="quarter" idx="11"/>
          </p:nvPr>
        </p:nvSpPr>
        <p:spPr/>
        <p:txBody>
          <a:bodyPr/>
          <a:lstStyle/>
          <a:p>
            <a:r>
              <a:rPr lang="en-US" smtClean="0"/>
              <a:t>Learning Strategies, Student Academic Success Services, Queen's University</a:t>
            </a:r>
            <a:endParaRPr lang="en-US"/>
          </a:p>
        </p:txBody>
      </p:sp>
    </p:spTree>
    <p:extLst>
      <p:ext uri="{BB962C8B-B14F-4D97-AF65-F5344CB8AC3E}">
        <p14:creationId xmlns:p14="http://schemas.microsoft.com/office/powerpoint/2010/main" val="608544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CA" dirty="0" smtClean="0"/>
              <a:t>Questions?</a:t>
            </a:r>
            <a:endParaRPr lang="en-CA" dirty="0"/>
          </a:p>
        </p:txBody>
      </p:sp>
      <p:pic>
        <p:nvPicPr>
          <p:cNvPr id="3074" name="Picture 2" descr="&quot;It's question time!!&quot;. "/>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219200" y="1352178"/>
            <a:ext cx="7176823" cy="4581350"/>
          </a:xfrm>
        </p:spPr>
      </p:pic>
      <p:sp>
        <p:nvSpPr>
          <p:cNvPr id="3" name="Footer Placeholder 2"/>
          <p:cNvSpPr>
            <a:spLocks noGrp="1"/>
          </p:cNvSpPr>
          <p:nvPr>
            <p:ph type="ftr" sz="quarter" idx="11"/>
          </p:nvPr>
        </p:nvSpPr>
        <p:spPr/>
        <p:txBody>
          <a:bodyPr/>
          <a:lstStyle/>
          <a:p>
            <a:r>
              <a:rPr lang="en-US" dirty="0" smtClean="0">
                <a:solidFill>
                  <a:schemeClr val="tx1"/>
                </a:solidFill>
              </a:rPr>
              <a:t>Learning Strategies, Student Academic Success Services, Queen's University</a:t>
            </a:r>
            <a:endParaRPr lang="en-US" dirty="0">
              <a:solidFill>
                <a:schemeClr val="tx1"/>
              </a:solidFill>
            </a:endParaRPr>
          </a:p>
        </p:txBody>
      </p:sp>
      <p:sp>
        <p:nvSpPr>
          <p:cNvPr id="4" name="Slide Number Placeholder 3"/>
          <p:cNvSpPr>
            <a:spLocks noGrp="1"/>
          </p:cNvSpPr>
          <p:nvPr>
            <p:ph type="sldNum" sz="quarter" idx="4294967295"/>
          </p:nvPr>
        </p:nvSpPr>
        <p:spPr>
          <a:xfrm>
            <a:off x="8077200" y="19050"/>
            <a:ext cx="1066800" cy="328613"/>
          </a:xfrm>
        </p:spPr>
        <p:txBody>
          <a:bodyPr/>
          <a:lstStyle/>
          <a:p>
            <a:fld id="{9E8D9E5D-19ED-4A8A-8690-AC05B649DB0B}" type="slidenum">
              <a:rPr lang="en-US" smtClean="0"/>
              <a:t>27</a:t>
            </a:fld>
            <a:endParaRPr lang="en-US"/>
          </a:p>
        </p:txBody>
      </p:sp>
    </p:spTree>
    <p:extLst>
      <p:ext uri="{BB962C8B-B14F-4D97-AF65-F5344CB8AC3E}">
        <p14:creationId xmlns:p14="http://schemas.microsoft.com/office/powerpoint/2010/main" val="2540492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One </a:t>
            </a:r>
            <a:r>
              <a:rPr lang="en-US" dirty="0"/>
              <a:t>T</a:t>
            </a:r>
            <a:r>
              <a:rPr lang="en-US" dirty="0" smtClean="0"/>
              <a:t>hing I Learned</a:t>
            </a:r>
            <a:endParaRPr lang="en-US" dirty="0"/>
          </a:p>
        </p:txBody>
      </p:sp>
      <p:pic>
        <p:nvPicPr>
          <p:cNvPr id="2052" name="Picture 4" descr="A person with a light bulb over their hea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465" y="1219200"/>
            <a:ext cx="4557070" cy="52578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dirty="0" smtClean="0">
                <a:solidFill>
                  <a:schemeClr val="tx1"/>
                </a:solidFill>
              </a:rPr>
              <a:t>Learning Strategies, Student Academic Success Services, Queen's University</a:t>
            </a:r>
            <a:endParaRPr lang="en-US" dirty="0">
              <a:solidFill>
                <a:schemeClr val="tx1"/>
              </a:solidFill>
            </a:endParaRPr>
          </a:p>
        </p:txBody>
      </p:sp>
      <p:sp>
        <p:nvSpPr>
          <p:cNvPr id="5" name="Slide Number Placeholder 4"/>
          <p:cNvSpPr>
            <a:spLocks noGrp="1"/>
          </p:cNvSpPr>
          <p:nvPr>
            <p:ph type="sldNum" sz="quarter" idx="4294967295"/>
          </p:nvPr>
        </p:nvSpPr>
        <p:spPr>
          <a:xfrm>
            <a:off x="7620000" y="18288"/>
            <a:ext cx="1066800" cy="329184"/>
          </a:xfrm>
        </p:spPr>
        <p:txBody>
          <a:bodyPr/>
          <a:lstStyle/>
          <a:p>
            <a:fld id="{9E8D9E5D-19ED-4A8A-8690-AC05B649DB0B}" type="slidenum">
              <a:rPr lang="en-US" smtClean="0"/>
              <a:t>28</a:t>
            </a:fld>
            <a:endParaRPr lang="en-US"/>
          </a:p>
        </p:txBody>
      </p:sp>
    </p:spTree>
    <p:extLst>
      <p:ext uri="{BB962C8B-B14F-4D97-AF65-F5344CB8AC3E}">
        <p14:creationId xmlns:p14="http://schemas.microsoft.com/office/powerpoint/2010/main" val="3459803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58434"/>
          </a:xfrm>
        </p:spPr>
        <p:txBody>
          <a:bodyPr>
            <a:noAutofit/>
          </a:bodyPr>
          <a:lstStyle/>
          <a:p>
            <a:pPr algn="ctr"/>
            <a:r>
              <a:rPr lang="en-US" sz="3600" dirty="0"/>
              <a:t>“If you come to the fork in the road, take it</a:t>
            </a:r>
            <a:r>
              <a:rPr lang="en-US" sz="3600" dirty="0" smtClean="0"/>
              <a:t>.”</a:t>
            </a:r>
            <a:br>
              <a:rPr lang="en-US" sz="3600" dirty="0" smtClean="0"/>
            </a:br>
            <a:r>
              <a:rPr lang="en-US" sz="3600" dirty="0" smtClean="0"/>
              <a:t>- </a:t>
            </a:r>
            <a:r>
              <a:rPr lang="en-US" sz="3600" dirty="0"/>
              <a:t>Yogi </a:t>
            </a:r>
            <a:r>
              <a:rPr lang="en-US" sz="3600" dirty="0" smtClean="0"/>
              <a:t>Berra</a:t>
            </a:r>
            <a:endParaRPr lang="en-US" sz="3600" dirty="0"/>
          </a:p>
        </p:txBody>
      </p:sp>
      <p:sp>
        <p:nvSpPr>
          <p:cNvPr id="6" name="TextBox 5"/>
          <p:cNvSpPr txBox="1"/>
          <p:nvPr/>
        </p:nvSpPr>
        <p:spPr>
          <a:xfrm>
            <a:off x="457200" y="2743200"/>
            <a:ext cx="2133600" cy="3046988"/>
          </a:xfrm>
          <a:prstGeom prst="rect">
            <a:avLst/>
          </a:prstGeom>
          <a:noFill/>
        </p:spPr>
        <p:txBody>
          <a:bodyPr wrap="square" rtlCol="0">
            <a:spAutoFit/>
          </a:bodyPr>
          <a:lstStyle/>
          <a:p>
            <a:r>
              <a:rPr lang="en-US" sz="2400" dirty="0" smtClean="0"/>
              <a:t>Healthy lifestyle choices</a:t>
            </a:r>
          </a:p>
          <a:p>
            <a:r>
              <a:rPr lang="en-US" sz="2400" dirty="0"/>
              <a:t> </a:t>
            </a:r>
            <a:r>
              <a:rPr lang="en-US" sz="2400" dirty="0" smtClean="0"/>
              <a:t>         +</a:t>
            </a:r>
          </a:p>
          <a:p>
            <a:r>
              <a:rPr lang="en-US" sz="2400" dirty="0" smtClean="0"/>
              <a:t>Efficient study habits</a:t>
            </a:r>
          </a:p>
          <a:p>
            <a:r>
              <a:rPr lang="en-US" sz="2400" dirty="0"/>
              <a:t> </a:t>
            </a:r>
            <a:r>
              <a:rPr lang="en-US" sz="2400" dirty="0" smtClean="0"/>
              <a:t>         +</a:t>
            </a:r>
          </a:p>
          <a:p>
            <a:r>
              <a:rPr lang="en-US" sz="2400" dirty="0" smtClean="0"/>
              <a:t>Positive habits of mind</a:t>
            </a:r>
            <a:endParaRPr lang="en-US" sz="2400" dirty="0"/>
          </a:p>
        </p:txBody>
      </p:sp>
      <p:pic>
        <p:nvPicPr>
          <p:cNvPr id="8" name="Picture 7" descr="A man choosing between two paths at a fork in the ro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0" y="2717800"/>
            <a:ext cx="3429000" cy="3429000"/>
          </a:xfrm>
          <a:prstGeom prst="rect">
            <a:avLst/>
          </a:prstGeom>
        </p:spPr>
      </p:pic>
      <p:sp>
        <p:nvSpPr>
          <p:cNvPr id="7" name="Footer Placeholder 6"/>
          <p:cNvSpPr>
            <a:spLocks noGrp="1"/>
          </p:cNvSpPr>
          <p:nvPr>
            <p:ph type="ftr" sz="quarter" idx="11"/>
          </p:nvPr>
        </p:nvSpPr>
        <p:spPr/>
        <p:txBody>
          <a:bodyPr/>
          <a:lstStyle/>
          <a:p>
            <a:r>
              <a:rPr lang="en-US" dirty="0" smtClean="0">
                <a:solidFill>
                  <a:schemeClr val="tx1"/>
                </a:solidFill>
              </a:rPr>
              <a:t>Learning Strategies, Student Academic Success Services, Queen's University</a:t>
            </a:r>
            <a:endParaRPr lang="en-US" dirty="0">
              <a:solidFill>
                <a:schemeClr val="tx1"/>
              </a:solidFill>
            </a:endParaRPr>
          </a:p>
        </p:txBody>
      </p:sp>
      <p:sp>
        <p:nvSpPr>
          <p:cNvPr id="5" name="Slide Number Placeholder 4"/>
          <p:cNvSpPr>
            <a:spLocks noGrp="1"/>
          </p:cNvSpPr>
          <p:nvPr>
            <p:ph type="sldNum" sz="quarter" idx="4294967295"/>
          </p:nvPr>
        </p:nvSpPr>
        <p:spPr>
          <a:xfrm>
            <a:off x="7620000" y="18288"/>
            <a:ext cx="1066800" cy="329184"/>
          </a:xfrm>
        </p:spPr>
        <p:txBody>
          <a:bodyPr/>
          <a:lstStyle/>
          <a:p>
            <a:fld id="{9E8D9E5D-19ED-4A8A-8690-AC05B649DB0B}" type="slidenum">
              <a:rPr lang="en-US" smtClean="0"/>
              <a:t>3</a:t>
            </a:fld>
            <a:endParaRPr lang="en-US"/>
          </a:p>
        </p:txBody>
      </p:sp>
    </p:spTree>
    <p:extLst>
      <p:ext uri="{BB962C8B-B14F-4D97-AF65-F5344CB8AC3E}">
        <p14:creationId xmlns:p14="http://schemas.microsoft.com/office/powerpoint/2010/main" val="3535328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6892"/>
            <a:ext cx="8153400" cy="842308"/>
          </a:xfrm>
        </p:spPr>
        <p:txBody>
          <a:bodyPr>
            <a:noAutofit/>
          </a:bodyPr>
          <a:lstStyle/>
          <a:p>
            <a:pPr algn="ctr"/>
            <a:r>
              <a:rPr lang="en-US" b="1" dirty="0" smtClean="0"/>
              <a:t>Wise Choice Model</a:t>
            </a:r>
            <a:endParaRPr lang="en-US" b="1" dirty="0"/>
          </a:p>
        </p:txBody>
      </p:sp>
      <p:sp>
        <p:nvSpPr>
          <p:cNvPr id="7" name="Freeform 6"/>
          <p:cNvSpPr/>
          <p:nvPr/>
        </p:nvSpPr>
        <p:spPr>
          <a:xfrm>
            <a:off x="3692872" y="1397869"/>
            <a:ext cx="1758255" cy="1142866"/>
          </a:xfrm>
          <a:custGeom>
            <a:avLst/>
            <a:gdLst>
              <a:gd name="connsiteX0" fmla="*/ 0 w 1758255"/>
              <a:gd name="connsiteY0" fmla="*/ 190481 h 1142866"/>
              <a:gd name="connsiteX1" fmla="*/ 190481 w 1758255"/>
              <a:gd name="connsiteY1" fmla="*/ 0 h 1142866"/>
              <a:gd name="connsiteX2" fmla="*/ 1567774 w 1758255"/>
              <a:gd name="connsiteY2" fmla="*/ 0 h 1142866"/>
              <a:gd name="connsiteX3" fmla="*/ 1758255 w 1758255"/>
              <a:gd name="connsiteY3" fmla="*/ 190481 h 1142866"/>
              <a:gd name="connsiteX4" fmla="*/ 1758255 w 1758255"/>
              <a:gd name="connsiteY4" fmla="*/ 952385 h 1142866"/>
              <a:gd name="connsiteX5" fmla="*/ 1567774 w 1758255"/>
              <a:gd name="connsiteY5" fmla="*/ 1142866 h 1142866"/>
              <a:gd name="connsiteX6" fmla="*/ 190481 w 1758255"/>
              <a:gd name="connsiteY6" fmla="*/ 1142866 h 1142866"/>
              <a:gd name="connsiteX7" fmla="*/ 0 w 1758255"/>
              <a:gd name="connsiteY7" fmla="*/ 952385 h 1142866"/>
              <a:gd name="connsiteX8" fmla="*/ 0 w 1758255"/>
              <a:gd name="connsiteY8" fmla="*/ 190481 h 114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255" h="1142866">
                <a:moveTo>
                  <a:pt x="0" y="190481"/>
                </a:moveTo>
                <a:cubicBezTo>
                  <a:pt x="0" y="85281"/>
                  <a:pt x="85281" y="0"/>
                  <a:pt x="190481" y="0"/>
                </a:cubicBezTo>
                <a:lnTo>
                  <a:pt x="1567774" y="0"/>
                </a:lnTo>
                <a:cubicBezTo>
                  <a:pt x="1672974" y="0"/>
                  <a:pt x="1758255" y="85281"/>
                  <a:pt x="1758255" y="190481"/>
                </a:cubicBezTo>
                <a:lnTo>
                  <a:pt x="1758255" y="952385"/>
                </a:lnTo>
                <a:cubicBezTo>
                  <a:pt x="1758255" y="1057585"/>
                  <a:pt x="1672974" y="1142866"/>
                  <a:pt x="1567774" y="1142866"/>
                </a:cubicBezTo>
                <a:lnTo>
                  <a:pt x="190481" y="1142866"/>
                </a:lnTo>
                <a:cubicBezTo>
                  <a:pt x="85281" y="1142866"/>
                  <a:pt x="0" y="1057585"/>
                  <a:pt x="0" y="952385"/>
                </a:cubicBezTo>
                <a:lnTo>
                  <a:pt x="0" y="190481"/>
                </a:lnTo>
                <a:close/>
              </a:path>
            </a:pathLst>
          </a:custGeom>
          <a:ln w="38100">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9610" tIns="139610" rIns="139610" bIns="139610" numCol="1" spcCol="1270" anchor="ctr" anchorCtr="0">
            <a:noAutofit/>
          </a:bodyPr>
          <a:lstStyle/>
          <a:p>
            <a:pPr lvl="0" algn="ctr" defTabSz="977900">
              <a:lnSpc>
                <a:spcPct val="90000"/>
              </a:lnSpc>
              <a:spcBef>
                <a:spcPct val="0"/>
              </a:spcBef>
              <a:spcAft>
                <a:spcPct val="35000"/>
              </a:spcAft>
            </a:pPr>
            <a:r>
              <a:rPr lang="en-CA" sz="2200" b="1" kern="1200" dirty="0" smtClean="0"/>
              <a:t>Dream Big</a:t>
            </a:r>
            <a:endParaRPr lang="en-CA" sz="2200" b="1" kern="1200" dirty="0"/>
          </a:p>
        </p:txBody>
      </p:sp>
      <p:sp>
        <p:nvSpPr>
          <p:cNvPr id="8" name="Freeform 7" descr="Arrow"/>
          <p:cNvSpPr/>
          <p:nvPr/>
        </p:nvSpPr>
        <p:spPr>
          <a:xfrm>
            <a:off x="2680502" y="1969302"/>
            <a:ext cx="3782995" cy="3782995"/>
          </a:xfrm>
          <a:custGeom>
            <a:avLst/>
            <a:gdLst/>
            <a:ahLst/>
            <a:cxnLst/>
            <a:rect l="0" t="0" r="0" b="0"/>
            <a:pathLst>
              <a:path>
                <a:moveTo>
                  <a:pt x="3014335" y="369328"/>
                </a:moveTo>
                <a:arcTo wR="1891497" hR="1891497" stAng="18384875" swAng="1636955"/>
              </a:path>
            </a:pathLst>
          </a:custGeom>
          <a:noFill/>
          <a:ln w="57150">
            <a:solidFill>
              <a:schemeClr val="tx2"/>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5584369" y="3289366"/>
            <a:ext cx="1758255" cy="1142866"/>
          </a:xfrm>
          <a:custGeom>
            <a:avLst/>
            <a:gdLst>
              <a:gd name="connsiteX0" fmla="*/ 0 w 1758255"/>
              <a:gd name="connsiteY0" fmla="*/ 190481 h 1142866"/>
              <a:gd name="connsiteX1" fmla="*/ 190481 w 1758255"/>
              <a:gd name="connsiteY1" fmla="*/ 0 h 1142866"/>
              <a:gd name="connsiteX2" fmla="*/ 1567774 w 1758255"/>
              <a:gd name="connsiteY2" fmla="*/ 0 h 1142866"/>
              <a:gd name="connsiteX3" fmla="*/ 1758255 w 1758255"/>
              <a:gd name="connsiteY3" fmla="*/ 190481 h 1142866"/>
              <a:gd name="connsiteX4" fmla="*/ 1758255 w 1758255"/>
              <a:gd name="connsiteY4" fmla="*/ 952385 h 1142866"/>
              <a:gd name="connsiteX5" fmla="*/ 1567774 w 1758255"/>
              <a:gd name="connsiteY5" fmla="*/ 1142866 h 1142866"/>
              <a:gd name="connsiteX6" fmla="*/ 190481 w 1758255"/>
              <a:gd name="connsiteY6" fmla="*/ 1142866 h 1142866"/>
              <a:gd name="connsiteX7" fmla="*/ 0 w 1758255"/>
              <a:gd name="connsiteY7" fmla="*/ 952385 h 1142866"/>
              <a:gd name="connsiteX8" fmla="*/ 0 w 1758255"/>
              <a:gd name="connsiteY8" fmla="*/ 190481 h 114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255" h="1142866">
                <a:moveTo>
                  <a:pt x="0" y="190481"/>
                </a:moveTo>
                <a:cubicBezTo>
                  <a:pt x="0" y="85281"/>
                  <a:pt x="85281" y="0"/>
                  <a:pt x="190481" y="0"/>
                </a:cubicBezTo>
                <a:lnTo>
                  <a:pt x="1567774" y="0"/>
                </a:lnTo>
                <a:cubicBezTo>
                  <a:pt x="1672974" y="0"/>
                  <a:pt x="1758255" y="85281"/>
                  <a:pt x="1758255" y="190481"/>
                </a:cubicBezTo>
                <a:lnTo>
                  <a:pt x="1758255" y="952385"/>
                </a:lnTo>
                <a:cubicBezTo>
                  <a:pt x="1758255" y="1057585"/>
                  <a:pt x="1672974" y="1142866"/>
                  <a:pt x="1567774" y="1142866"/>
                </a:cubicBezTo>
                <a:lnTo>
                  <a:pt x="190481" y="1142866"/>
                </a:lnTo>
                <a:cubicBezTo>
                  <a:pt x="85281" y="1142866"/>
                  <a:pt x="0" y="1057585"/>
                  <a:pt x="0" y="952385"/>
                </a:cubicBezTo>
                <a:lnTo>
                  <a:pt x="0" y="190481"/>
                </a:lnTo>
                <a:close/>
              </a:path>
            </a:pathLst>
          </a:custGeom>
          <a:ln w="38100">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9610" tIns="139610" rIns="139610" bIns="139610" numCol="1" spcCol="1270" anchor="ctr" anchorCtr="0">
            <a:noAutofit/>
          </a:bodyPr>
          <a:lstStyle/>
          <a:p>
            <a:pPr lvl="0" algn="ctr" defTabSz="977900">
              <a:lnSpc>
                <a:spcPct val="90000"/>
              </a:lnSpc>
              <a:spcBef>
                <a:spcPct val="0"/>
              </a:spcBef>
              <a:spcAft>
                <a:spcPct val="35000"/>
              </a:spcAft>
            </a:pPr>
            <a:r>
              <a:rPr lang="en-CA" sz="2200" b="1" kern="1200" dirty="0" smtClean="0"/>
              <a:t>Assess Situation</a:t>
            </a:r>
            <a:endParaRPr lang="en-CA" sz="2200" b="1" kern="1200" dirty="0"/>
          </a:p>
        </p:txBody>
      </p:sp>
      <p:sp>
        <p:nvSpPr>
          <p:cNvPr id="10" name="Freeform 9" descr="Arrow"/>
          <p:cNvSpPr/>
          <p:nvPr/>
        </p:nvSpPr>
        <p:spPr>
          <a:xfrm>
            <a:off x="2680502" y="1969302"/>
            <a:ext cx="3782995" cy="3782995"/>
          </a:xfrm>
          <a:custGeom>
            <a:avLst/>
            <a:gdLst/>
            <a:ahLst/>
            <a:cxnLst/>
            <a:rect l="0" t="0" r="0" b="0"/>
            <a:pathLst>
              <a:path>
                <a:moveTo>
                  <a:pt x="3587158" y="2729649"/>
                </a:moveTo>
                <a:arcTo wR="1891497" hR="1891497" stAng="1578170" swAng="1636955"/>
              </a:path>
            </a:pathLst>
          </a:custGeom>
          <a:noFill/>
          <a:ln w="57150">
            <a:solidFill>
              <a:schemeClr val="tx2"/>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3692872" y="5180864"/>
            <a:ext cx="1758255" cy="1142866"/>
          </a:xfrm>
          <a:custGeom>
            <a:avLst/>
            <a:gdLst>
              <a:gd name="connsiteX0" fmla="*/ 0 w 1758255"/>
              <a:gd name="connsiteY0" fmla="*/ 190481 h 1142866"/>
              <a:gd name="connsiteX1" fmla="*/ 190481 w 1758255"/>
              <a:gd name="connsiteY1" fmla="*/ 0 h 1142866"/>
              <a:gd name="connsiteX2" fmla="*/ 1567774 w 1758255"/>
              <a:gd name="connsiteY2" fmla="*/ 0 h 1142866"/>
              <a:gd name="connsiteX3" fmla="*/ 1758255 w 1758255"/>
              <a:gd name="connsiteY3" fmla="*/ 190481 h 1142866"/>
              <a:gd name="connsiteX4" fmla="*/ 1758255 w 1758255"/>
              <a:gd name="connsiteY4" fmla="*/ 952385 h 1142866"/>
              <a:gd name="connsiteX5" fmla="*/ 1567774 w 1758255"/>
              <a:gd name="connsiteY5" fmla="*/ 1142866 h 1142866"/>
              <a:gd name="connsiteX6" fmla="*/ 190481 w 1758255"/>
              <a:gd name="connsiteY6" fmla="*/ 1142866 h 1142866"/>
              <a:gd name="connsiteX7" fmla="*/ 0 w 1758255"/>
              <a:gd name="connsiteY7" fmla="*/ 952385 h 1142866"/>
              <a:gd name="connsiteX8" fmla="*/ 0 w 1758255"/>
              <a:gd name="connsiteY8" fmla="*/ 190481 h 114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255" h="1142866">
                <a:moveTo>
                  <a:pt x="0" y="190481"/>
                </a:moveTo>
                <a:cubicBezTo>
                  <a:pt x="0" y="85281"/>
                  <a:pt x="85281" y="0"/>
                  <a:pt x="190481" y="0"/>
                </a:cubicBezTo>
                <a:lnTo>
                  <a:pt x="1567774" y="0"/>
                </a:lnTo>
                <a:cubicBezTo>
                  <a:pt x="1672974" y="0"/>
                  <a:pt x="1758255" y="85281"/>
                  <a:pt x="1758255" y="190481"/>
                </a:cubicBezTo>
                <a:lnTo>
                  <a:pt x="1758255" y="952385"/>
                </a:lnTo>
                <a:cubicBezTo>
                  <a:pt x="1758255" y="1057585"/>
                  <a:pt x="1672974" y="1142866"/>
                  <a:pt x="1567774" y="1142866"/>
                </a:cubicBezTo>
                <a:lnTo>
                  <a:pt x="190481" y="1142866"/>
                </a:lnTo>
                <a:cubicBezTo>
                  <a:pt x="85281" y="1142866"/>
                  <a:pt x="0" y="1057585"/>
                  <a:pt x="0" y="952385"/>
                </a:cubicBezTo>
                <a:lnTo>
                  <a:pt x="0" y="190481"/>
                </a:lnTo>
                <a:close/>
              </a:path>
            </a:pathLst>
          </a:custGeom>
          <a:ln w="38100">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9610" tIns="139610" rIns="139610" bIns="139610" numCol="1" spcCol="1270" anchor="ctr" anchorCtr="0">
            <a:noAutofit/>
          </a:bodyPr>
          <a:lstStyle/>
          <a:p>
            <a:pPr lvl="0" algn="ctr" defTabSz="977900">
              <a:lnSpc>
                <a:spcPct val="90000"/>
              </a:lnSpc>
              <a:spcBef>
                <a:spcPct val="0"/>
              </a:spcBef>
              <a:spcAft>
                <a:spcPct val="35000"/>
              </a:spcAft>
            </a:pPr>
            <a:r>
              <a:rPr lang="en-CA" sz="2200" b="1" kern="1200" dirty="0" smtClean="0"/>
              <a:t>Develop Creator Perspective</a:t>
            </a:r>
            <a:endParaRPr lang="en-CA" sz="2200" b="1" kern="1200" dirty="0"/>
          </a:p>
        </p:txBody>
      </p:sp>
      <p:sp>
        <p:nvSpPr>
          <p:cNvPr id="12" name="Freeform 11" descr="Arrow"/>
          <p:cNvSpPr/>
          <p:nvPr/>
        </p:nvSpPr>
        <p:spPr>
          <a:xfrm>
            <a:off x="2680502" y="1969302"/>
            <a:ext cx="3782995" cy="3782995"/>
          </a:xfrm>
          <a:custGeom>
            <a:avLst/>
            <a:gdLst/>
            <a:ahLst/>
            <a:cxnLst/>
            <a:rect l="0" t="0" r="0" b="0"/>
            <a:pathLst>
              <a:path>
                <a:moveTo>
                  <a:pt x="768659" y="3413666"/>
                </a:moveTo>
                <a:arcTo wR="1891497" hR="1891497" stAng="7584875" swAng="1636955"/>
              </a:path>
            </a:pathLst>
          </a:custGeom>
          <a:noFill/>
          <a:ln w="57150">
            <a:solidFill>
              <a:schemeClr val="tx2"/>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1801374" y="3289366"/>
            <a:ext cx="1758255" cy="1142866"/>
          </a:xfrm>
          <a:custGeom>
            <a:avLst/>
            <a:gdLst>
              <a:gd name="connsiteX0" fmla="*/ 0 w 1758255"/>
              <a:gd name="connsiteY0" fmla="*/ 190481 h 1142866"/>
              <a:gd name="connsiteX1" fmla="*/ 190481 w 1758255"/>
              <a:gd name="connsiteY1" fmla="*/ 0 h 1142866"/>
              <a:gd name="connsiteX2" fmla="*/ 1567774 w 1758255"/>
              <a:gd name="connsiteY2" fmla="*/ 0 h 1142866"/>
              <a:gd name="connsiteX3" fmla="*/ 1758255 w 1758255"/>
              <a:gd name="connsiteY3" fmla="*/ 190481 h 1142866"/>
              <a:gd name="connsiteX4" fmla="*/ 1758255 w 1758255"/>
              <a:gd name="connsiteY4" fmla="*/ 952385 h 1142866"/>
              <a:gd name="connsiteX5" fmla="*/ 1567774 w 1758255"/>
              <a:gd name="connsiteY5" fmla="*/ 1142866 h 1142866"/>
              <a:gd name="connsiteX6" fmla="*/ 190481 w 1758255"/>
              <a:gd name="connsiteY6" fmla="*/ 1142866 h 1142866"/>
              <a:gd name="connsiteX7" fmla="*/ 0 w 1758255"/>
              <a:gd name="connsiteY7" fmla="*/ 952385 h 1142866"/>
              <a:gd name="connsiteX8" fmla="*/ 0 w 1758255"/>
              <a:gd name="connsiteY8" fmla="*/ 190481 h 114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255" h="1142866">
                <a:moveTo>
                  <a:pt x="0" y="190481"/>
                </a:moveTo>
                <a:cubicBezTo>
                  <a:pt x="0" y="85281"/>
                  <a:pt x="85281" y="0"/>
                  <a:pt x="190481" y="0"/>
                </a:cubicBezTo>
                <a:lnTo>
                  <a:pt x="1567774" y="0"/>
                </a:lnTo>
                <a:cubicBezTo>
                  <a:pt x="1672974" y="0"/>
                  <a:pt x="1758255" y="85281"/>
                  <a:pt x="1758255" y="190481"/>
                </a:cubicBezTo>
                <a:lnTo>
                  <a:pt x="1758255" y="952385"/>
                </a:lnTo>
                <a:cubicBezTo>
                  <a:pt x="1758255" y="1057585"/>
                  <a:pt x="1672974" y="1142866"/>
                  <a:pt x="1567774" y="1142866"/>
                </a:cubicBezTo>
                <a:lnTo>
                  <a:pt x="190481" y="1142866"/>
                </a:lnTo>
                <a:cubicBezTo>
                  <a:pt x="85281" y="1142866"/>
                  <a:pt x="0" y="1057585"/>
                  <a:pt x="0" y="952385"/>
                </a:cubicBezTo>
                <a:lnTo>
                  <a:pt x="0" y="190481"/>
                </a:lnTo>
                <a:close/>
              </a:path>
            </a:pathLst>
          </a:custGeom>
          <a:ln w="38100">
            <a:solidFill>
              <a:schemeClr val="tx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9610" tIns="139610" rIns="139610" bIns="139610" numCol="1" spcCol="1270" anchor="ctr" anchorCtr="0">
            <a:noAutofit/>
          </a:bodyPr>
          <a:lstStyle/>
          <a:p>
            <a:pPr lvl="0" algn="ctr" defTabSz="977900">
              <a:lnSpc>
                <a:spcPct val="90000"/>
              </a:lnSpc>
              <a:spcBef>
                <a:spcPct val="0"/>
              </a:spcBef>
              <a:spcAft>
                <a:spcPct val="35000"/>
              </a:spcAft>
            </a:pPr>
            <a:r>
              <a:rPr lang="en-CA" sz="2200" b="1" kern="1200" dirty="0" smtClean="0"/>
              <a:t>Design Action Plan</a:t>
            </a:r>
            <a:endParaRPr lang="en-CA" sz="2200" b="1" kern="1200" dirty="0"/>
          </a:p>
        </p:txBody>
      </p:sp>
      <p:sp>
        <p:nvSpPr>
          <p:cNvPr id="14" name="Freeform 13" descr="Arrow"/>
          <p:cNvSpPr/>
          <p:nvPr/>
        </p:nvSpPr>
        <p:spPr>
          <a:xfrm>
            <a:off x="2680502" y="1969302"/>
            <a:ext cx="3782995" cy="3782995"/>
          </a:xfrm>
          <a:custGeom>
            <a:avLst/>
            <a:gdLst/>
            <a:ahLst/>
            <a:cxnLst/>
            <a:rect l="0" t="0" r="0" b="0"/>
            <a:pathLst>
              <a:path>
                <a:moveTo>
                  <a:pt x="195837" y="1053345"/>
                </a:moveTo>
                <a:arcTo wR="1891497" hR="1891497" stAng="12378170" swAng="1636955"/>
              </a:path>
            </a:pathLst>
          </a:custGeom>
          <a:noFill/>
          <a:ln w="57150">
            <a:solidFill>
              <a:schemeClr val="tx2"/>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Footer Placeholder 4"/>
          <p:cNvSpPr>
            <a:spLocks noGrp="1"/>
          </p:cNvSpPr>
          <p:nvPr>
            <p:ph type="ftr" sz="quarter" idx="11"/>
          </p:nvPr>
        </p:nvSpPr>
        <p:spPr>
          <a:xfrm>
            <a:off x="266700" y="6400800"/>
            <a:ext cx="8610600" cy="457200"/>
          </a:xfrm>
        </p:spPr>
        <p:txBody>
          <a:bodyPr/>
          <a:lstStyle/>
          <a:p>
            <a:r>
              <a:rPr lang="en-CA" dirty="0">
                <a:solidFill>
                  <a:schemeClr val="tx1"/>
                </a:solidFill>
              </a:rPr>
              <a:t>Learning Strategies, Student Academic Success Services, Queen's </a:t>
            </a:r>
            <a:r>
              <a:rPr lang="en-CA" dirty="0" smtClean="0">
                <a:solidFill>
                  <a:schemeClr val="tx1"/>
                </a:solidFill>
              </a:rPr>
              <a:t>University. Adapted from:</a:t>
            </a:r>
            <a:r>
              <a:rPr lang="en-CA" dirty="0">
                <a:solidFill>
                  <a:schemeClr val="tx1"/>
                </a:solidFill>
              </a:rPr>
              <a:t/>
            </a:r>
            <a:br>
              <a:rPr lang="en-CA" dirty="0">
                <a:solidFill>
                  <a:schemeClr val="tx1"/>
                </a:solidFill>
              </a:rPr>
            </a:br>
            <a:r>
              <a:rPr lang="en-CA" dirty="0">
                <a:solidFill>
                  <a:schemeClr val="tx1"/>
                </a:solidFill>
              </a:rPr>
              <a:t>Downing, S. (2014). </a:t>
            </a:r>
            <a:r>
              <a:rPr lang="en-CA" i="1" dirty="0">
                <a:solidFill>
                  <a:schemeClr val="tx1"/>
                </a:solidFill>
              </a:rPr>
              <a:t>On course: Strategies for creating success in college and in life</a:t>
            </a:r>
            <a:r>
              <a:rPr lang="en-CA" dirty="0">
                <a:solidFill>
                  <a:schemeClr val="tx1"/>
                </a:solidFill>
              </a:rPr>
              <a:t> (7</a:t>
            </a:r>
            <a:r>
              <a:rPr lang="en-CA" baseline="30000" dirty="0">
                <a:solidFill>
                  <a:schemeClr val="tx1"/>
                </a:solidFill>
              </a:rPr>
              <a:t>th</a:t>
            </a:r>
            <a:r>
              <a:rPr lang="en-CA" dirty="0">
                <a:solidFill>
                  <a:schemeClr val="tx1"/>
                </a:solidFill>
              </a:rPr>
              <a:t> ed.), Boston: Wadsworth Cengage Learning.</a:t>
            </a:r>
            <a:endParaRPr lang="en-US" dirty="0">
              <a:solidFill>
                <a:schemeClr val="tx1"/>
              </a:solidFill>
            </a:endParaRPr>
          </a:p>
        </p:txBody>
      </p:sp>
      <p:sp>
        <p:nvSpPr>
          <p:cNvPr id="3" name="Slide Number Placeholder 2"/>
          <p:cNvSpPr>
            <a:spLocks noGrp="1"/>
          </p:cNvSpPr>
          <p:nvPr>
            <p:ph type="sldNum" sz="quarter" idx="4294967295"/>
          </p:nvPr>
        </p:nvSpPr>
        <p:spPr>
          <a:xfrm>
            <a:off x="7620000" y="18288"/>
            <a:ext cx="1066800" cy="329184"/>
          </a:xfrm>
        </p:spPr>
        <p:txBody>
          <a:bodyPr/>
          <a:lstStyle/>
          <a:p>
            <a:fld id="{9F8BF658-CE82-4A55-8F66-D38BE44BF909}" type="slidenum">
              <a:rPr lang="en-US" smtClean="0"/>
              <a:t>4</a:t>
            </a:fld>
            <a:endParaRPr lang="en-US" dirty="0"/>
          </a:p>
        </p:txBody>
      </p:sp>
    </p:spTree>
    <p:extLst>
      <p:ext uri="{BB962C8B-B14F-4D97-AF65-F5344CB8AC3E}">
        <p14:creationId xmlns:p14="http://schemas.microsoft.com/office/powerpoint/2010/main" val="4209535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37"/>
            <a:ext cx="8229600" cy="778963"/>
          </a:xfrm>
        </p:spPr>
        <p:txBody>
          <a:bodyPr>
            <a:normAutofit/>
          </a:bodyPr>
          <a:lstStyle/>
          <a:p>
            <a:r>
              <a:rPr lang="en-US" dirty="0" smtClean="0"/>
              <a:t>Step 1: Dream Big and Set Intentions</a:t>
            </a:r>
            <a:endParaRPr lang="en-US" dirty="0"/>
          </a:p>
        </p:txBody>
      </p:sp>
      <p:graphicFrame>
        <p:nvGraphicFramePr>
          <p:cNvPr id="4" name="Content Placeholder 3" descr="Example (Mentee's Dreams) Desired inner experiences (about being, feeling, thinking). (Mentor's Questions) &quot;What do you want your life at school to be like?&quot; (Sample Answers) Fit in, sing in a choir, enjoy campus activities, feel independent, feel calm, friendship.  Example (Mentee's Dreams) Desired observable outcomes (about doing, getting, having). (Mentor's Questions) &quot;What do you want to achieve at school? (Sample Answers) Earn a specific grade or GPA, keep scholarship, learn to program in C++." title="Table explaining desired inner experiences and desired observable outcomes"/>
          <p:cNvGraphicFramePr>
            <a:graphicFrameLocks noGrp="1"/>
          </p:cNvGraphicFramePr>
          <p:nvPr>
            <p:ph idx="1"/>
            <p:extLst>
              <p:ext uri="{D42A27DB-BD31-4B8C-83A1-F6EECF244321}">
                <p14:modId xmlns:p14="http://schemas.microsoft.com/office/powerpoint/2010/main" val="560618782"/>
              </p:ext>
            </p:extLst>
          </p:nvPr>
        </p:nvGraphicFramePr>
        <p:xfrm>
          <a:off x="342900" y="1130692"/>
          <a:ext cx="8458200" cy="4902402"/>
        </p:xfrm>
        <a:graphic>
          <a:graphicData uri="http://schemas.openxmlformats.org/drawingml/2006/table">
            <a:tbl>
              <a:tblPr firstRow="1" bandRow="1">
                <a:tableStyleId>{5C22544A-7EE6-4342-B048-85BDC9FD1C3A}</a:tableStyleId>
              </a:tblPr>
              <a:tblGrid>
                <a:gridCol w="2819400"/>
                <a:gridCol w="2819400"/>
                <a:gridCol w="2819400"/>
              </a:tblGrid>
              <a:tr h="443906">
                <a:tc>
                  <a:txBody>
                    <a:bodyPr/>
                    <a:lstStyle/>
                    <a:p>
                      <a:r>
                        <a:rPr lang="en-US" sz="2400" dirty="0" smtClean="0">
                          <a:solidFill>
                            <a:schemeClr val="lt1"/>
                          </a:solidFill>
                        </a:rPr>
                        <a:t>Mentee’s</a:t>
                      </a:r>
                      <a:r>
                        <a:rPr lang="en-US" sz="2400" baseline="0" dirty="0" smtClean="0">
                          <a:solidFill>
                            <a:schemeClr val="lt1"/>
                          </a:solidFill>
                        </a:rPr>
                        <a:t> Dreams</a:t>
                      </a:r>
                      <a:endParaRPr lang="en-US" sz="2400" dirty="0">
                        <a:solidFill>
                          <a:schemeClr val="tx1"/>
                        </a:solidFill>
                      </a:endParaRPr>
                    </a:p>
                  </a:txBody>
                  <a:tcPr/>
                </a:tc>
                <a:tc>
                  <a:txBody>
                    <a:bodyPr/>
                    <a:lstStyle/>
                    <a:p>
                      <a:r>
                        <a:rPr lang="en-US" sz="2400" dirty="0" smtClean="0"/>
                        <a:t>Mentor’s Questions</a:t>
                      </a:r>
                      <a:endParaRPr lang="en-US" sz="2400" dirty="0">
                        <a:solidFill>
                          <a:schemeClr val="tx1"/>
                        </a:solidFill>
                      </a:endParaRPr>
                    </a:p>
                  </a:txBody>
                  <a:tcPr/>
                </a:tc>
                <a:tc>
                  <a:txBody>
                    <a:bodyPr/>
                    <a:lstStyle/>
                    <a:p>
                      <a:r>
                        <a:rPr lang="en-US" sz="2400" dirty="0" smtClean="0"/>
                        <a:t>Sample Answers</a:t>
                      </a:r>
                      <a:endParaRPr lang="en-US" sz="2400" dirty="0">
                        <a:solidFill>
                          <a:schemeClr val="tx1"/>
                        </a:solidFill>
                      </a:endParaRPr>
                    </a:p>
                  </a:txBody>
                  <a:tcPr/>
                </a:tc>
              </a:tr>
              <a:tr h="2222601">
                <a:tc>
                  <a:txBody>
                    <a:bodyPr/>
                    <a:lstStyle/>
                    <a:p>
                      <a:r>
                        <a:rPr lang="en-US" sz="2400" dirty="0" smtClean="0"/>
                        <a:t>Desired inner experiences</a:t>
                      </a:r>
                    </a:p>
                    <a:p>
                      <a:r>
                        <a:rPr lang="en-US" sz="2400" dirty="0" smtClean="0"/>
                        <a:t>(about being, feeling, thinking)</a:t>
                      </a:r>
                      <a:endParaRPr lang="en-US" sz="2400" dirty="0"/>
                    </a:p>
                  </a:txBody>
                  <a:tcPr/>
                </a:tc>
                <a:tc>
                  <a:txBody>
                    <a:bodyPr/>
                    <a:lstStyle/>
                    <a:p>
                      <a:r>
                        <a:rPr lang="en-US" sz="2400" dirty="0" smtClean="0"/>
                        <a:t>“What do you want</a:t>
                      </a:r>
                      <a:r>
                        <a:rPr lang="en-US" sz="2400" baseline="0" dirty="0" smtClean="0"/>
                        <a:t> your life at school to be like?”</a:t>
                      </a:r>
                      <a:endParaRPr lang="en-US" sz="2400" dirty="0"/>
                    </a:p>
                  </a:txBody>
                  <a:tcPr/>
                </a:tc>
                <a:tc>
                  <a:txBody>
                    <a:bodyPr/>
                    <a:lstStyle/>
                    <a:p>
                      <a:r>
                        <a:rPr lang="en-US" sz="2400" dirty="0" smtClean="0"/>
                        <a:t>Fit in, sing in choir, enjoy campus</a:t>
                      </a:r>
                      <a:r>
                        <a:rPr lang="en-US" sz="2400" baseline="0" dirty="0" smtClean="0"/>
                        <a:t> activities</a:t>
                      </a:r>
                      <a:r>
                        <a:rPr lang="en-US" sz="2400" dirty="0" smtClean="0"/>
                        <a:t>,</a:t>
                      </a:r>
                    </a:p>
                    <a:p>
                      <a:r>
                        <a:rPr lang="en-US" sz="2400" dirty="0" smtClean="0"/>
                        <a:t>feel independent, feel calm, friendship</a:t>
                      </a:r>
                      <a:endParaRPr lang="en-US" sz="2400" dirty="0"/>
                    </a:p>
                  </a:txBody>
                  <a:tcPr/>
                </a:tc>
              </a:tr>
              <a:tr h="2222601">
                <a:tc>
                  <a:txBody>
                    <a:bodyPr/>
                    <a:lstStyle/>
                    <a:p>
                      <a:r>
                        <a:rPr lang="en-US" sz="2400" dirty="0" smtClean="0"/>
                        <a:t>Desired observable outcomes</a:t>
                      </a:r>
                    </a:p>
                    <a:p>
                      <a:r>
                        <a:rPr lang="en-US" sz="2400" dirty="0" smtClean="0"/>
                        <a:t>(about</a:t>
                      </a:r>
                      <a:r>
                        <a:rPr lang="en-US" sz="2400" baseline="0" dirty="0" smtClean="0"/>
                        <a:t> doing, getting, having)</a:t>
                      </a:r>
                      <a:endParaRPr lang="en-US" sz="2400" dirty="0"/>
                    </a:p>
                  </a:txBody>
                  <a:tcPr/>
                </a:tc>
                <a:tc>
                  <a:txBody>
                    <a:bodyPr/>
                    <a:lstStyle/>
                    <a:p>
                      <a:r>
                        <a:rPr lang="en-US" sz="2400" dirty="0" smtClean="0"/>
                        <a:t>“What do you want to achieve at school?”</a:t>
                      </a:r>
                      <a:endParaRPr lang="en-US" sz="2400" dirty="0"/>
                    </a:p>
                  </a:txBody>
                  <a:tcPr/>
                </a:tc>
                <a:tc>
                  <a:txBody>
                    <a:bodyPr/>
                    <a:lstStyle/>
                    <a:p>
                      <a:r>
                        <a:rPr lang="en-US" sz="2400" dirty="0" smtClean="0"/>
                        <a:t>Earn specific grade or GPA, find a summer job,</a:t>
                      </a:r>
                      <a:r>
                        <a:rPr lang="en-US" sz="2400" baseline="0" dirty="0" smtClean="0"/>
                        <a:t> </a:t>
                      </a:r>
                      <a:r>
                        <a:rPr lang="en-US" sz="2400" dirty="0" smtClean="0"/>
                        <a:t>keep scholarship, learn to program in C++</a:t>
                      </a:r>
                    </a:p>
                  </a:txBody>
                  <a:tcPr/>
                </a:tc>
              </a:tr>
            </a:tbl>
          </a:graphicData>
        </a:graphic>
      </p:graphicFrame>
      <p:sp>
        <p:nvSpPr>
          <p:cNvPr id="5" name="Footer Placeholder 4"/>
          <p:cNvSpPr>
            <a:spLocks noGrp="1"/>
          </p:cNvSpPr>
          <p:nvPr>
            <p:ph type="ftr" sz="quarter" idx="11"/>
          </p:nvPr>
        </p:nvSpPr>
        <p:spPr>
          <a:xfrm>
            <a:off x="152400" y="6477000"/>
            <a:ext cx="8839200" cy="304800"/>
          </a:xfrm>
        </p:spPr>
        <p:txBody>
          <a:bodyPr/>
          <a:lstStyle/>
          <a:p>
            <a:r>
              <a:rPr lang="en-CA" dirty="0">
                <a:solidFill>
                  <a:schemeClr val="tx1"/>
                </a:solidFill>
              </a:rPr>
              <a:t>Learning Strategies, Student Academic Success Services, Queen's University. Adapted from:</a:t>
            </a:r>
            <a:br>
              <a:rPr lang="en-CA" dirty="0">
                <a:solidFill>
                  <a:schemeClr val="tx1"/>
                </a:solidFill>
              </a:rPr>
            </a:br>
            <a:r>
              <a:rPr lang="en-CA" dirty="0">
                <a:solidFill>
                  <a:schemeClr val="tx1"/>
                </a:solidFill>
              </a:rPr>
              <a:t>Downing, S. (2014). </a:t>
            </a:r>
            <a:r>
              <a:rPr lang="en-CA" i="1" dirty="0">
                <a:solidFill>
                  <a:schemeClr val="tx1"/>
                </a:solidFill>
              </a:rPr>
              <a:t>On course: Strategies for creating success in college and in life</a:t>
            </a:r>
            <a:r>
              <a:rPr lang="en-CA" dirty="0">
                <a:solidFill>
                  <a:schemeClr val="tx1"/>
                </a:solidFill>
              </a:rPr>
              <a:t> (7</a:t>
            </a:r>
            <a:r>
              <a:rPr lang="en-CA" baseline="30000" dirty="0">
                <a:solidFill>
                  <a:schemeClr val="tx1"/>
                </a:solidFill>
              </a:rPr>
              <a:t>th</a:t>
            </a:r>
            <a:r>
              <a:rPr lang="en-CA" dirty="0">
                <a:solidFill>
                  <a:schemeClr val="tx1"/>
                </a:solidFill>
              </a:rPr>
              <a:t> ed.), Boston: Wadsworth Cengage Learning</a:t>
            </a:r>
            <a:r>
              <a:rPr lang="en-CA" dirty="0"/>
              <a:t>.</a:t>
            </a:r>
            <a:endParaRPr lang="en-US" dirty="0">
              <a:solidFill>
                <a:schemeClr val="tx1"/>
              </a:solidFill>
            </a:endParaRPr>
          </a:p>
        </p:txBody>
      </p:sp>
      <p:sp>
        <p:nvSpPr>
          <p:cNvPr id="3" name="Slide Number Placeholder 2"/>
          <p:cNvSpPr>
            <a:spLocks noGrp="1"/>
          </p:cNvSpPr>
          <p:nvPr>
            <p:ph type="sldNum" sz="quarter" idx="4294967295"/>
          </p:nvPr>
        </p:nvSpPr>
        <p:spPr>
          <a:xfrm>
            <a:off x="7620000" y="18288"/>
            <a:ext cx="1066800" cy="329184"/>
          </a:xfrm>
        </p:spPr>
        <p:txBody>
          <a:bodyPr/>
          <a:lstStyle/>
          <a:p>
            <a:fld id="{9F8BF658-CE82-4A55-8F66-D38BE44BF909}" type="slidenum">
              <a:rPr lang="en-US" smtClean="0"/>
              <a:t>5</a:t>
            </a:fld>
            <a:endParaRPr lang="en-US"/>
          </a:p>
        </p:txBody>
      </p:sp>
    </p:spTree>
    <p:extLst>
      <p:ext uri="{BB962C8B-B14F-4D97-AF65-F5344CB8AC3E}">
        <p14:creationId xmlns:p14="http://schemas.microsoft.com/office/powerpoint/2010/main" val="2934007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04" y="416648"/>
            <a:ext cx="8229600" cy="639762"/>
          </a:xfrm>
        </p:spPr>
        <p:txBody>
          <a:bodyPr>
            <a:noAutofit/>
          </a:bodyPr>
          <a:lstStyle/>
          <a:p>
            <a:r>
              <a:rPr lang="en-US" dirty="0" smtClean="0"/>
              <a:t>My Goals as Instructor</a:t>
            </a:r>
            <a:endParaRPr lang="en-US" dirty="0"/>
          </a:p>
        </p:txBody>
      </p:sp>
      <p:sp>
        <p:nvSpPr>
          <p:cNvPr id="3" name="Content Placeholder 2"/>
          <p:cNvSpPr>
            <a:spLocks noGrp="1"/>
          </p:cNvSpPr>
          <p:nvPr>
            <p:ph idx="1"/>
          </p:nvPr>
        </p:nvSpPr>
        <p:spPr>
          <a:xfrm>
            <a:off x="457200" y="1295400"/>
            <a:ext cx="8229600" cy="4495800"/>
          </a:xfrm>
        </p:spPr>
        <p:txBody>
          <a:bodyPr>
            <a:normAutofit/>
          </a:bodyPr>
          <a:lstStyle/>
          <a:p>
            <a:pPr marL="457200" indent="-457200">
              <a:buClrTx/>
              <a:buFont typeface="+mj-lt"/>
              <a:buAutoNum type="arabicPeriod"/>
            </a:pPr>
            <a:r>
              <a:rPr lang="en-US" dirty="0" smtClean="0"/>
              <a:t>Throughout the day, I will feel calm, organized, and engaged.</a:t>
            </a:r>
            <a:br>
              <a:rPr lang="en-US" dirty="0" smtClean="0"/>
            </a:br>
            <a:endParaRPr lang="en-US" dirty="0"/>
          </a:p>
          <a:p>
            <a:pPr marL="457200" indent="-457200">
              <a:buClrTx/>
              <a:buFont typeface="+mj-lt"/>
              <a:buAutoNum type="arabicPeriod"/>
            </a:pPr>
            <a:r>
              <a:rPr lang="en-US" dirty="0" smtClean="0"/>
              <a:t>Throughout </a:t>
            </a:r>
            <a:r>
              <a:rPr lang="en-US" dirty="0"/>
              <a:t>the day, I will </a:t>
            </a:r>
            <a:r>
              <a:rPr lang="en-US" dirty="0" smtClean="0"/>
              <a:t>model good teaching/mentoring skills. I will be open </a:t>
            </a:r>
            <a:r>
              <a:rPr lang="en-US" dirty="0"/>
              <a:t>to questions and comments from </a:t>
            </a:r>
            <a:r>
              <a:rPr lang="en-US" dirty="0" smtClean="0"/>
              <a:t>you and will respond constructively.</a:t>
            </a:r>
            <a:br>
              <a:rPr lang="en-US" dirty="0" smtClean="0"/>
            </a:br>
            <a:endParaRPr lang="en-US" dirty="0" smtClean="0"/>
          </a:p>
          <a:p>
            <a:pPr marL="457200" indent="-457200">
              <a:buClrTx/>
              <a:buFont typeface="+mj-lt"/>
              <a:buAutoNum type="arabicPeriod"/>
            </a:pPr>
            <a:r>
              <a:rPr lang="en-US" dirty="0" smtClean="0"/>
              <a:t>By </a:t>
            </a:r>
            <a:r>
              <a:rPr lang="en-US" dirty="0"/>
              <a:t>the end of the </a:t>
            </a:r>
            <a:r>
              <a:rPr lang="en-US" dirty="0" smtClean="0"/>
              <a:t>day, I will have taught 4 sessions.</a:t>
            </a:r>
            <a:br>
              <a:rPr lang="en-US" dirty="0" smtClean="0"/>
            </a:br>
            <a:endParaRPr lang="en-US" dirty="0" smtClean="0"/>
          </a:p>
          <a:p>
            <a:pPr marL="457200" indent="-457200">
              <a:buClrTx/>
              <a:buFont typeface="+mj-lt"/>
              <a:buAutoNum type="arabicPeriod"/>
            </a:pPr>
            <a:r>
              <a:rPr lang="en-US" dirty="0" smtClean="0"/>
              <a:t>By the end of the day, I will feel satisfied with what I’ve taught you by modelling, instructing, and through exercises.</a:t>
            </a:r>
            <a:endParaRPr lang="en-US" dirty="0"/>
          </a:p>
        </p:txBody>
      </p:sp>
      <p:sp>
        <p:nvSpPr>
          <p:cNvPr id="5" name="Footer Placeholder 4"/>
          <p:cNvSpPr>
            <a:spLocks noGrp="1"/>
          </p:cNvSpPr>
          <p:nvPr>
            <p:ph type="ftr" sz="quarter" idx="11"/>
          </p:nvPr>
        </p:nvSpPr>
        <p:spPr/>
        <p:txBody>
          <a:bodyPr/>
          <a:lstStyle/>
          <a:p>
            <a:r>
              <a:rPr lang="en-US" dirty="0" smtClean="0">
                <a:solidFill>
                  <a:schemeClr val="tx1"/>
                </a:solidFill>
              </a:rPr>
              <a:t>Learning Strategies, Student Academic Success Services, Queen's University</a:t>
            </a:r>
            <a:endParaRPr lang="en-US" dirty="0">
              <a:solidFill>
                <a:schemeClr val="tx1"/>
              </a:solidFill>
            </a:endParaRPr>
          </a:p>
        </p:txBody>
      </p:sp>
      <p:sp>
        <p:nvSpPr>
          <p:cNvPr id="4" name="Slide Number Placeholder 3"/>
          <p:cNvSpPr>
            <a:spLocks noGrp="1"/>
          </p:cNvSpPr>
          <p:nvPr>
            <p:ph type="sldNum" sz="quarter" idx="4294967295"/>
          </p:nvPr>
        </p:nvSpPr>
        <p:spPr>
          <a:xfrm>
            <a:off x="7620000" y="18288"/>
            <a:ext cx="1066800" cy="329184"/>
          </a:xfrm>
        </p:spPr>
        <p:txBody>
          <a:bodyPr/>
          <a:lstStyle/>
          <a:p>
            <a:fld id="{9E8D9E5D-19ED-4A8A-8690-AC05B649DB0B}" type="slidenum">
              <a:rPr lang="en-US" smtClean="0"/>
              <a:t>6</a:t>
            </a:fld>
            <a:endParaRPr lang="en-US"/>
          </a:p>
        </p:txBody>
      </p:sp>
    </p:spTree>
    <p:extLst>
      <p:ext uri="{BB962C8B-B14F-4D97-AF65-F5344CB8AC3E}">
        <p14:creationId xmlns:p14="http://schemas.microsoft.com/office/powerpoint/2010/main" val="1240045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8229600" cy="990600"/>
          </a:xfrm>
        </p:spPr>
        <p:txBody>
          <a:bodyPr>
            <a:normAutofit/>
          </a:bodyPr>
          <a:lstStyle/>
          <a:p>
            <a:r>
              <a:rPr lang="en-US" dirty="0" smtClean="0"/>
              <a:t>Feedback from Peer Mentor Homework</a:t>
            </a:r>
            <a:endParaRPr lang="en-US" dirty="0"/>
          </a:p>
        </p:txBody>
      </p:sp>
      <p:sp>
        <p:nvSpPr>
          <p:cNvPr id="3" name="Content Placeholder 2"/>
          <p:cNvSpPr>
            <a:spLocks noGrp="1"/>
          </p:cNvSpPr>
          <p:nvPr>
            <p:ph idx="1"/>
          </p:nvPr>
        </p:nvSpPr>
        <p:spPr>
          <a:xfrm>
            <a:off x="457200" y="1295400"/>
            <a:ext cx="8229600" cy="5257800"/>
          </a:xfrm>
        </p:spPr>
        <p:txBody>
          <a:bodyPr>
            <a:noAutofit/>
          </a:bodyPr>
          <a:lstStyle/>
          <a:p>
            <a:r>
              <a:rPr lang="en-US" sz="2400" dirty="0" smtClean="0"/>
              <a:t>Help Mentees make distinction between:</a:t>
            </a:r>
          </a:p>
          <a:p>
            <a:pPr lvl="1"/>
            <a:r>
              <a:rPr lang="en-US" sz="2400" b="1" dirty="0" smtClean="0"/>
              <a:t>what</a:t>
            </a:r>
            <a:r>
              <a:rPr lang="en-US" sz="2400" dirty="0" smtClean="0"/>
              <a:t> they want to achieve  (i.e. observable outcomes)</a:t>
            </a:r>
            <a:br>
              <a:rPr lang="en-US" sz="2400" dirty="0" smtClean="0"/>
            </a:br>
            <a:r>
              <a:rPr lang="en-US" sz="2400" dirty="0" smtClean="0"/>
              <a:t>vs.</a:t>
            </a:r>
            <a:endParaRPr lang="en-US" sz="2400" dirty="0"/>
          </a:p>
          <a:p>
            <a:pPr lvl="1"/>
            <a:r>
              <a:rPr lang="en-US" sz="2400" b="1" dirty="0" smtClean="0"/>
              <a:t>how</a:t>
            </a:r>
            <a:r>
              <a:rPr lang="en-US" sz="2400" dirty="0" smtClean="0"/>
              <a:t> they want to feel or live (i.e. inner experiences)</a:t>
            </a:r>
          </a:p>
          <a:p>
            <a:pPr marL="0" indent="0" algn="ctr">
              <a:buNone/>
            </a:pPr>
            <a:endParaRPr lang="en-US" sz="2400" dirty="0" smtClean="0"/>
          </a:p>
          <a:p>
            <a:r>
              <a:rPr lang="en-US" sz="2400" dirty="0" smtClean="0"/>
              <a:t>Break large, vague goals into smaller, more specific steps:</a:t>
            </a:r>
            <a:br>
              <a:rPr lang="en-US" sz="2400" dirty="0" smtClean="0"/>
            </a:br>
            <a:r>
              <a:rPr lang="en-US" sz="2400" dirty="0" smtClean="0"/>
              <a:t/>
            </a:r>
            <a:br>
              <a:rPr lang="en-US" sz="2400" dirty="0" smtClean="0"/>
            </a:br>
            <a:r>
              <a:rPr lang="en-US" sz="2400" dirty="0" smtClean="0"/>
              <a:t>Poorly structured goal: I want to be healthier </a:t>
            </a:r>
            <a:br>
              <a:rPr lang="en-US" sz="2400" dirty="0" smtClean="0"/>
            </a:br>
            <a:r>
              <a:rPr lang="en-US" sz="2400" dirty="0" smtClean="0"/>
              <a:t>Better structured goal: I </a:t>
            </a:r>
            <a:r>
              <a:rPr lang="en-US" sz="2400" dirty="0"/>
              <a:t>want to be </a:t>
            </a:r>
            <a:r>
              <a:rPr lang="en-US" sz="2400" dirty="0" smtClean="0"/>
              <a:t>healthier, so I’ll </a:t>
            </a:r>
          </a:p>
          <a:p>
            <a:pPr lvl="2"/>
            <a:r>
              <a:rPr lang="en-US" sz="2400" dirty="0" smtClean="0"/>
              <a:t>eat 6-8 servings of vegetables and fruits every day, </a:t>
            </a:r>
          </a:p>
          <a:p>
            <a:pPr lvl="2"/>
            <a:r>
              <a:rPr lang="en-US" sz="2400" dirty="0" smtClean="0"/>
              <a:t>sleep 7.5-9 hours a night, and</a:t>
            </a:r>
          </a:p>
          <a:p>
            <a:pPr lvl="2"/>
            <a:r>
              <a:rPr lang="en-US" sz="2400" dirty="0" smtClean="0"/>
              <a:t>go to the gym every other day</a:t>
            </a:r>
          </a:p>
          <a:p>
            <a:pPr marL="0" indent="0">
              <a:buNone/>
            </a:pPr>
            <a:endParaRPr lang="en-US" sz="2400" dirty="0"/>
          </a:p>
        </p:txBody>
      </p:sp>
      <p:sp>
        <p:nvSpPr>
          <p:cNvPr id="5" name="Footer Placeholder 4"/>
          <p:cNvSpPr>
            <a:spLocks noGrp="1"/>
          </p:cNvSpPr>
          <p:nvPr>
            <p:ph type="ftr" sz="quarter" idx="11"/>
          </p:nvPr>
        </p:nvSpPr>
        <p:spPr/>
        <p:txBody>
          <a:bodyPr/>
          <a:lstStyle/>
          <a:p>
            <a:r>
              <a:rPr lang="en-US" dirty="0" smtClean="0">
                <a:solidFill>
                  <a:schemeClr val="tx1"/>
                </a:solidFill>
              </a:rPr>
              <a:t>Learning Strategies, Student Academic Success Services, Queen's University</a:t>
            </a:r>
            <a:endParaRPr lang="en-US" dirty="0">
              <a:solidFill>
                <a:schemeClr val="tx1"/>
              </a:solidFill>
            </a:endParaRPr>
          </a:p>
        </p:txBody>
      </p:sp>
      <p:sp>
        <p:nvSpPr>
          <p:cNvPr id="4" name="Slide Number Placeholder 3"/>
          <p:cNvSpPr>
            <a:spLocks noGrp="1"/>
          </p:cNvSpPr>
          <p:nvPr>
            <p:ph type="sldNum" sz="quarter" idx="4294967295"/>
          </p:nvPr>
        </p:nvSpPr>
        <p:spPr>
          <a:xfrm>
            <a:off x="7620000" y="18288"/>
            <a:ext cx="1066800" cy="329184"/>
          </a:xfrm>
        </p:spPr>
        <p:txBody>
          <a:bodyPr/>
          <a:lstStyle/>
          <a:p>
            <a:fld id="{9E8D9E5D-19ED-4A8A-8690-AC05B649DB0B}" type="slidenum">
              <a:rPr lang="en-US" smtClean="0"/>
              <a:t>7</a:t>
            </a:fld>
            <a:endParaRPr lang="en-US"/>
          </a:p>
        </p:txBody>
      </p:sp>
    </p:spTree>
    <p:extLst>
      <p:ext uri="{BB962C8B-B14F-4D97-AF65-F5344CB8AC3E}">
        <p14:creationId xmlns:p14="http://schemas.microsoft.com/office/powerpoint/2010/main" val="543027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8930"/>
            <a:ext cx="8229600" cy="990600"/>
          </a:xfrm>
        </p:spPr>
        <p:txBody>
          <a:bodyPr/>
          <a:lstStyle/>
          <a:p>
            <a:r>
              <a:rPr lang="en-US" dirty="0" smtClean="0"/>
              <a:t>Group Exercise</a:t>
            </a:r>
            <a:endParaRPr lang="en-US" dirty="0"/>
          </a:p>
        </p:txBody>
      </p:sp>
      <p:sp>
        <p:nvSpPr>
          <p:cNvPr id="3" name="Content Placeholder 2"/>
          <p:cNvSpPr>
            <a:spLocks noGrp="1"/>
          </p:cNvSpPr>
          <p:nvPr>
            <p:ph idx="1"/>
          </p:nvPr>
        </p:nvSpPr>
        <p:spPr/>
        <p:txBody>
          <a:bodyPr/>
          <a:lstStyle/>
          <a:p>
            <a:pPr marL="0" indent="0">
              <a:buNone/>
            </a:pPr>
            <a:r>
              <a:rPr lang="en-US" dirty="0" smtClean="0"/>
              <a:t>Using the DAPPS format, write </a:t>
            </a:r>
            <a:r>
              <a:rPr lang="en-US" b="1" dirty="0" smtClean="0"/>
              <a:t>your personal goals for today’s training</a:t>
            </a:r>
            <a:r>
              <a:rPr lang="en-US" dirty="0" smtClean="0"/>
              <a:t>:</a:t>
            </a:r>
          </a:p>
          <a:p>
            <a:pPr marL="1005840" lvl="2" indent="-457200">
              <a:buClrTx/>
              <a:buFont typeface="+mj-lt"/>
              <a:buAutoNum type="arabicPeriod"/>
            </a:pPr>
            <a:r>
              <a:rPr lang="en-US" sz="2400" dirty="0" smtClean="0"/>
              <a:t>1 or 2 desired inner experiences, or emotions</a:t>
            </a:r>
          </a:p>
          <a:p>
            <a:pPr marL="1005840" lvl="2" indent="-457200">
              <a:buClrTx/>
              <a:buFont typeface="+mj-lt"/>
              <a:buAutoNum type="arabicPeriod"/>
            </a:pPr>
            <a:r>
              <a:rPr lang="en-US" sz="2400" dirty="0" smtClean="0"/>
              <a:t>1 or 2 desired achievements, or new skills 	</a:t>
            </a:r>
            <a:endParaRPr lang="en-US" dirty="0" smtClean="0"/>
          </a:p>
          <a:p>
            <a:pPr marL="0" indent="0">
              <a:buNone/>
            </a:pPr>
            <a:endParaRPr lang="en-US" dirty="0" smtClean="0"/>
          </a:p>
          <a:p>
            <a:pPr marL="0" indent="0">
              <a:buNone/>
            </a:pPr>
            <a:r>
              <a:rPr lang="en-US" dirty="0" smtClean="0"/>
              <a:t>Remember, well-structured goals are:</a:t>
            </a:r>
            <a:endParaRPr lang="en-US" dirty="0"/>
          </a:p>
          <a:p>
            <a:pPr marL="0" indent="0" algn="ctr">
              <a:buNone/>
            </a:pPr>
            <a:r>
              <a:rPr lang="en-US" dirty="0" smtClean="0"/>
              <a:t>Dated, Achievable, Personal, Positive, Specific</a:t>
            </a:r>
            <a:endParaRPr lang="en-US" dirty="0"/>
          </a:p>
        </p:txBody>
      </p:sp>
      <p:sp>
        <p:nvSpPr>
          <p:cNvPr id="5" name="Footer Placeholder 4"/>
          <p:cNvSpPr>
            <a:spLocks noGrp="1"/>
          </p:cNvSpPr>
          <p:nvPr>
            <p:ph type="ftr" sz="quarter" idx="11"/>
          </p:nvPr>
        </p:nvSpPr>
        <p:spPr/>
        <p:txBody>
          <a:bodyPr/>
          <a:lstStyle/>
          <a:p>
            <a:r>
              <a:rPr lang="en-US" dirty="0" smtClean="0">
                <a:solidFill>
                  <a:schemeClr val="tx1"/>
                </a:solidFill>
              </a:rPr>
              <a:t>Learning Strategies, Student Academic Success Services, Queen's University</a:t>
            </a:r>
            <a:endParaRPr lang="en-US" dirty="0">
              <a:solidFill>
                <a:schemeClr val="tx1"/>
              </a:solidFill>
            </a:endParaRPr>
          </a:p>
        </p:txBody>
      </p:sp>
      <p:sp>
        <p:nvSpPr>
          <p:cNvPr id="4" name="Slide Number Placeholder 3"/>
          <p:cNvSpPr>
            <a:spLocks noGrp="1"/>
          </p:cNvSpPr>
          <p:nvPr>
            <p:ph type="sldNum" sz="quarter" idx="4294967295"/>
          </p:nvPr>
        </p:nvSpPr>
        <p:spPr>
          <a:xfrm>
            <a:off x="7620000" y="18288"/>
            <a:ext cx="1066800" cy="329184"/>
          </a:xfrm>
        </p:spPr>
        <p:txBody>
          <a:bodyPr/>
          <a:lstStyle/>
          <a:p>
            <a:fld id="{9E8D9E5D-19ED-4A8A-8690-AC05B649DB0B}" type="slidenum">
              <a:rPr lang="en-US" smtClean="0"/>
              <a:t>8</a:t>
            </a:fld>
            <a:endParaRPr lang="en-US"/>
          </a:p>
        </p:txBody>
      </p:sp>
    </p:spTree>
    <p:extLst>
      <p:ext uri="{BB962C8B-B14F-4D97-AF65-F5344CB8AC3E}">
        <p14:creationId xmlns:p14="http://schemas.microsoft.com/office/powerpoint/2010/main" val="184603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144"/>
            <a:ext cx="8229600" cy="715962"/>
          </a:xfrm>
        </p:spPr>
        <p:txBody>
          <a:bodyPr>
            <a:normAutofit/>
          </a:bodyPr>
          <a:lstStyle/>
          <a:p>
            <a:r>
              <a:rPr lang="en-US" dirty="0" smtClean="0"/>
              <a:t>Step 2: </a:t>
            </a:r>
            <a:r>
              <a:rPr lang="en-US" dirty="0"/>
              <a:t>Assess the Student’s Situation</a:t>
            </a:r>
          </a:p>
        </p:txBody>
      </p:sp>
      <p:sp>
        <p:nvSpPr>
          <p:cNvPr id="3" name="Content Placeholder 2"/>
          <p:cNvSpPr>
            <a:spLocks noGrp="1"/>
          </p:cNvSpPr>
          <p:nvPr>
            <p:ph idx="1"/>
          </p:nvPr>
        </p:nvSpPr>
        <p:spPr>
          <a:xfrm>
            <a:off x="457200" y="1152778"/>
            <a:ext cx="8229600" cy="4973385"/>
          </a:xfrm>
        </p:spPr>
        <p:txBody>
          <a:bodyPr>
            <a:normAutofit lnSpcReduction="10000"/>
          </a:bodyPr>
          <a:lstStyle/>
          <a:p>
            <a:pPr marL="514350" indent="-514350">
              <a:buAutoNum type="arabicPeriod"/>
            </a:pPr>
            <a:r>
              <a:rPr lang="en-US" dirty="0" smtClean="0"/>
              <a:t>Conversation</a:t>
            </a:r>
          </a:p>
          <a:p>
            <a:pPr lvl="2">
              <a:buFont typeface="Wingdings" panose="05000000000000000000" pitchFamily="2" charset="2"/>
              <a:buChar char="§"/>
            </a:pPr>
            <a:r>
              <a:rPr lang="en-US" sz="2400" dirty="0" smtClean="0"/>
              <a:t>Your Mentee is the best source of information</a:t>
            </a:r>
          </a:p>
          <a:p>
            <a:pPr lvl="2">
              <a:buFont typeface="Wingdings" panose="05000000000000000000" pitchFamily="2" charset="2"/>
              <a:buChar char="§"/>
            </a:pPr>
            <a:r>
              <a:rPr lang="en-US" sz="2400" dirty="0" smtClean="0"/>
              <a:t>Ask directly about issues, surrounding situation, their explanation of events</a:t>
            </a:r>
          </a:p>
          <a:p>
            <a:pPr lvl="2">
              <a:buFont typeface="Wingdings" panose="05000000000000000000" pitchFamily="2" charset="2"/>
              <a:buChar char="§"/>
            </a:pPr>
            <a:r>
              <a:rPr lang="en-US" sz="2400" dirty="0" smtClean="0"/>
              <a:t>Focus on (negative) issues + better times</a:t>
            </a:r>
          </a:p>
          <a:p>
            <a:pPr>
              <a:buFontTx/>
              <a:buChar char="-"/>
            </a:pPr>
            <a:endParaRPr lang="en-US" dirty="0"/>
          </a:p>
          <a:p>
            <a:pPr marL="0" indent="0">
              <a:buNone/>
            </a:pPr>
            <a:r>
              <a:rPr lang="en-US" dirty="0" smtClean="0"/>
              <a:t>2. Assessment Forms</a:t>
            </a:r>
          </a:p>
          <a:p>
            <a:pPr lvl="2">
              <a:buFont typeface="Wingdings" panose="05000000000000000000" pitchFamily="2" charset="2"/>
              <a:buChar char="§"/>
            </a:pPr>
            <a:r>
              <a:rPr lang="en-US" sz="2400" dirty="0" smtClean="0"/>
              <a:t>Student Wellness Assessment or the Five Domains of Health</a:t>
            </a:r>
          </a:p>
          <a:p>
            <a:pPr lvl="2">
              <a:buFont typeface="Wingdings" panose="05000000000000000000" pitchFamily="2" charset="2"/>
              <a:buChar char="§"/>
            </a:pPr>
            <a:r>
              <a:rPr lang="en-US" sz="2400" dirty="0" smtClean="0"/>
              <a:t>Use to systematically guide conversation or assign as Mentee homework</a:t>
            </a:r>
          </a:p>
          <a:p>
            <a:pPr marL="0" indent="0" algn="ctr">
              <a:buNone/>
            </a:pPr>
            <a:r>
              <a:rPr lang="en-US" dirty="0"/>
              <a:t>	</a:t>
            </a:r>
            <a:endParaRPr lang="en-US" sz="1400" i="1" dirty="0"/>
          </a:p>
        </p:txBody>
      </p:sp>
      <p:sp>
        <p:nvSpPr>
          <p:cNvPr id="5" name="Footer Placeholder 4"/>
          <p:cNvSpPr>
            <a:spLocks noGrp="1"/>
          </p:cNvSpPr>
          <p:nvPr>
            <p:ph type="ftr" sz="quarter" idx="11"/>
          </p:nvPr>
        </p:nvSpPr>
        <p:spPr>
          <a:xfrm>
            <a:off x="304800" y="6333067"/>
            <a:ext cx="8610600" cy="372533"/>
          </a:xfrm>
        </p:spPr>
        <p:txBody>
          <a:bodyPr/>
          <a:lstStyle/>
          <a:p>
            <a:r>
              <a:rPr lang="en-CA" dirty="0">
                <a:solidFill>
                  <a:schemeClr val="tx1"/>
                </a:solidFill>
              </a:rPr>
              <a:t>Learning Strategies, Student Academic Success Services, Queen's University. Adapted from:</a:t>
            </a:r>
            <a:br>
              <a:rPr lang="en-CA" dirty="0">
                <a:solidFill>
                  <a:schemeClr val="tx1"/>
                </a:solidFill>
              </a:rPr>
            </a:br>
            <a:r>
              <a:rPr lang="en-CA" dirty="0">
                <a:solidFill>
                  <a:schemeClr val="tx1"/>
                </a:solidFill>
              </a:rPr>
              <a:t>Downing, S. (2014). </a:t>
            </a:r>
            <a:r>
              <a:rPr lang="en-CA" i="1" dirty="0">
                <a:solidFill>
                  <a:schemeClr val="tx1"/>
                </a:solidFill>
              </a:rPr>
              <a:t>On course: Strategies for creating success in college and in life</a:t>
            </a:r>
            <a:r>
              <a:rPr lang="en-CA" dirty="0">
                <a:solidFill>
                  <a:schemeClr val="tx1"/>
                </a:solidFill>
              </a:rPr>
              <a:t> (7</a:t>
            </a:r>
            <a:r>
              <a:rPr lang="en-CA" baseline="30000" dirty="0">
                <a:solidFill>
                  <a:schemeClr val="tx1"/>
                </a:solidFill>
              </a:rPr>
              <a:t>th</a:t>
            </a:r>
            <a:r>
              <a:rPr lang="en-CA" dirty="0">
                <a:solidFill>
                  <a:schemeClr val="tx1"/>
                </a:solidFill>
              </a:rPr>
              <a:t> ed.), Boston: Wadsworth Cengage Learning</a:t>
            </a:r>
            <a:r>
              <a:rPr lang="en-CA" dirty="0"/>
              <a:t>.</a:t>
            </a:r>
            <a:endParaRPr lang="en-US" dirty="0">
              <a:solidFill>
                <a:schemeClr val="tx1"/>
              </a:solidFill>
            </a:endParaRPr>
          </a:p>
        </p:txBody>
      </p:sp>
      <p:sp>
        <p:nvSpPr>
          <p:cNvPr id="4" name="Slide Number Placeholder 3"/>
          <p:cNvSpPr>
            <a:spLocks noGrp="1"/>
          </p:cNvSpPr>
          <p:nvPr>
            <p:ph type="sldNum" sz="quarter" idx="4294967295"/>
          </p:nvPr>
        </p:nvSpPr>
        <p:spPr>
          <a:xfrm>
            <a:off x="7620000" y="18288"/>
            <a:ext cx="1066800" cy="329184"/>
          </a:xfrm>
        </p:spPr>
        <p:txBody>
          <a:bodyPr/>
          <a:lstStyle/>
          <a:p>
            <a:fld id="{9F8BF658-CE82-4A55-8F66-D38BE44BF909}" type="slidenum">
              <a:rPr lang="en-US" smtClean="0"/>
              <a:t>9</a:t>
            </a:fld>
            <a:endParaRPr lang="en-US"/>
          </a:p>
        </p:txBody>
      </p:sp>
    </p:spTree>
    <p:extLst>
      <p:ext uri="{BB962C8B-B14F-4D97-AF65-F5344CB8AC3E}">
        <p14:creationId xmlns:p14="http://schemas.microsoft.com/office/powerpoint/2010/main" val="35744188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3598</TotalTime>
  <Words>1615</Words>
  <Application>Microsoft Office PowerPoint</Application>
  <PresentationFormat>On-screen Show (4:3)</PresentationFormat>
  <Paragraphs>304</Paragraphs>
  <Slides>28</Slides>
  <Notes>27</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Theme1</vt:lpstr>
      <vt:lpstr>1_Custom Design</vt:lpstr>
      <vt:lpstr>Custom Design</vt:lpstr>
      <vt:lpstr>As I see the tremendous impact of small things, I realize there are no small things.</vt:lpstr>
      <vt:lpstr>The Wise Choice Mentoring Model: Helping Students Get Unstuck </vt:lpstr>
      <vt:lpstr>“If you come to the fork in the road, take it.” - Yogi Berra</vt:lpstr>
      <vt:lpstr>Wise Choice Model</vt:lpstr>
      <vt:lpstr>Step 1: Dream Big and Set Intentions</vt:lpstr>
      <vt:lpstr>My Goals as Instructor</vt:lpstr>
      <vt:lpstr>Feedback from Peer Mentor Homework</vt:lpstr>
      <vt:lpstr>Group Exercise</vt:lpstr>
      <vt:lpstr>Step 2: Assess the Student’s Situation</vt:lpstr>
      <vt:lpstr>Observation &amp; Discussion of Role-play</vt:lpstr>
      <vt:lpstr>Tips on using Student Wellness Assessment</vt:lpstr>
      <vt:lpstr>Step 3: Helping Students Develop a Creator Perspective</vt:lpstr>
      <vt:lpstr>Inner Dialogue</vt:lpstr>
      <vt:lpstr>Victim Language</vt:lpstr>
      <vt:lpstr>Creator Language</vt:lpstr>
      <vt:lpstr>Exercise: Write Creator Language</vt:lpstr>
      <vt:lpstr>Challenges?</vt:lpstr>
      <vt:lpstr>Step 4: Designing an Action Plan </vt:lpstr>
      <vt:lpstr> Sample Words: Action Plan  </vt:lpstr>
      <vt:lpstr>Sample Action Plan</vt:lpstr>
      <vt:lpstr>Facilitator Tips: Mentees Making Changes</vt:lpstr>
      <vt:lpstr>Exercise on Wise Choice Model</vt:lpstr>
      <vt:lpstr>Applying the Wise Choice Model</vt:lpstr>
      <vt:lpstr>Creating a Success Plan</vt:lpstr>
      <vt:lpstr>Sample Success Plan</vt:lpstr>
      <vt:lpstr>Did you meet your goals today?</vt:lpstr>
      <vt:lpstr>Questions?</vt:lpstr>
      <vt:lpstr>One Thing I Learned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Wise Choice Mentoring Model</dc:title>
  <dc:creator>Linda Williams</dc:creator>
  <cp:lastModifiedBy>Eliquo</cp:lastModifiedBy>
  <cp:revision>84</cp:revision>
  <dcterms:created xsi:type="dcterms:W3CDTF">2015-04-30T15:14:27Z</dcterms:created>
  <dcterms:modified xsi:type="dcterms:W3CDTF">2016-07-19T17:01:57Z</dcterms:modified>
</cp:coreProperties>
</file>