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0"/>
  </p:notesMasterIdLst>
  <p:handoutMasterIdLst>
    <p:handoutMasterId r:id="rId11"/>
  </p:handoutMasterIdLst>
  <p:sldIdLst>
    <p:sldId id="256" r:id="rId3"/>
    <p:sldId id="257" r:id="rId4"/>
    <p:sldId id="258" r:id="rId5"/>
    <p:sldId id="274" r:id="rId6"/>
    <p:sldId id="268" r:id="rId7"/>
    <p:sldId id="275" r:id="rId8"/>
    <p:sldId id="261" r:id="rId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A8DA"/>
    <a:srgbClr val="610B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69782" autoAdjust="0"/>
  </p:normalViewPr>
  <p:slideViewPr>
    <p:cSldViewPr>
      <p:cViewPr varScale="1">
        <p:scale>
          <a:sx n="81" d="100"/>
          <a:sy n="81" d="100"/>
        </p:scale>
        <p:origin x="190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8" d="100"/>
          <a:sy n="88" d="100"/>
        </p:scale>
        <p:origin x="-3822" y="-12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ECBC0109-3B5C-405A-97C1-DBF1B02A6D80}" type="datetimeFigureOut">
              <a:rPr lang="en-US" smtClean="0"/>
              <a:pPr/>
              <a:t>2/24/2015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AE8B693C-59E4-44E5-8B07-91C7E0E526A5}" type="slidenum">
              <a:rPr lang="en-US" smtClean="0"/>
              <a:pPr/>
              <a:t>‹#›</a:t>
            </a:fld>
            <a:endParaRPr lang="en-US"/>
          </a:p>
        </p:txBody>
      </p:sp>
    </p:spTree>
    <p:extLst>
      <p:ext uri="{BB962C8B-B14F-4D97-AF65-F5344CB8AC3E}">
        <p14:creationId xmlns:p14="http://schemas.microsoft.com/office/powerpoint/2010/main" val="1839466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6D32DAC-CABE-4B21-ABD6-ABE878536232}" type="datetimeFigureOut">
              <a:rPr lang="en-US" smtClean="0"/>
              <a:t>2/24/2015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045548C9-6295-4DD0-BD0F-106A2DF78B9C}" type="slidenum">
              <a:rPr lang="en-US" smtClean="0"/>
              <a:t>‹#›</a:t>
            </a:fld>
            <a:endParaRPr lang="en-US"/>
          </a:p>
        </p:txBody>
      </p:sp>
    </p:spTree>
    <p:extLst>
      <p:ext uri="{BB962C8B-B14F-4D97-AF65-F5344CB8AC3E}">
        <p14:creationId xmlns:p14="http://schemas.microsoft.com/office/powerpoint/2010/main" val="939960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5548C9-6295-4DD0-BD0F-106A2DF78B9C}" type="slidenum">
              <a:rPr lang="en-US" smtClean="0"/>
              <a:t>1</a:t>
            </a:fld>
            <a:endParaRPr lang="en-US"/>
          </a:p>
        </p:txBody>
      </p:sp>
    </p:spTree>
    <p:extLst>
      <p:ext uri="{BB962C8B-B14F-4D97-AF65-F5344CB8AC3E}">
        <p14:creationId xmlns:p14="http://schemas.microsoft.com/office/powerpoint/2010/main" val="2953962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lnSpc>
                <a:spcPct val="150000"/>
              </a:lnSpc>
              <a:buFont typeface="Arial" panose="020B0604020202020204" pitchFamily="34" charset="0"/>
              <a:buChar char="•"/>
            </a:pPr>
            <a:r>
              <a:rPr lang="en-US" sz="1200" kern="1200" dirty="0" smtClean="0">
                <a:solidFill>
                  <a:schemeClr val="tx1"/>
                </a:solidFill>
                <a:latin typeface="+mn-lt"/>
                <a:ea typeface="+mn-ea"/>
                <a:cs typeface="+mn-cs"/>
              </a:rPr>
              <a:t>We are both mental health counsellors, so we work with the gamut of issues that</a:t>
            </a:r>
            <a:r>
              <a:rPr lang="en-US" sz="1200" kern="1200" baseline="0" dirty="0" smtClean="0">
                <a:solidFill>
                  <a:schemeClr val="tx1"/>
                </a:solidFill>
                <a:latin typeface="+mn-lt"/>
                <a:ea typeface="+mn-ea"/>
                <a:cs typeface="+mn-cs"/>
              </a:rPr>
              <a:t> most other counsellors on campus work with – the one difference being that our offices are within the residences themselves, and our services are marketed specifically toward students living in residence. </a:t>
            </a:r>
          </a:p>
          <a:p>
            <a:pPr marL="457200" indent="-457200">
              <a:lnSpc>
                <a:spcPct val="150000"/>
              </a:lnSpc>
              <a:buFont typeface="Arial" panose="020B0604020202020204" pitchFamily="34" charset="0"/>
              <a:buChar char="•"/>
            </a:pPr>
            <a:r>
              <a:rPr lang="en-US" sz="1200" kern="1200" baseline="0" dirty="0" smtClean="0">
                <a:solidFill>
                  <a:schemeClr val="tx1"/>
                </a:solidFill>
                <a:latin typeface="+mn-lt"/>
                <a:ea typeface="+mn-ea"/>
                <a:cs typeface="+mn-cs"/>
              </a:rPr>
              <a:t>This is not necessarily a unique role; however, each campus that has similar positions (know that Wilfred Laurier, Carleton, and Western all have similar) manages it in a slightly different way. </a:t>
            </a:r>
            <a:endParaRPr lang="en-US" sz="1200" kern="1200" dirty="0" smtClean="0">
              <a:solidFill>
                <a:schemeClr val="tx1"/>
              </a:solidFill>
              <a:latin typeface="+mn-lt"/>
              <a:ea typeface="+mn-ea"/>
              <a:cs typeface="+mn-cs"/>
            </a:endParaRPr>
          </a:p>
          <a:p>
            <a:pPr marL="457200" indent="-457200">
              <a:lnSpc>
                <a:spcPct val="150000"/>
              </a:lnSpc>
              <a:buFont typeface="Arial" panose="020B0604020202020204" pitchFamily="34" charset="0"/>
              <a:buChar char="•"/>
            </a:pPr>
            <a:r>
              <a:rPr lang="en-US" sz="1200" kern="1200" dirty="0" smtClean="0">
                <a:solidFill>
                  <a:schemeClr val="tx1"/>
                </a:solidFill>
                <a:latin typeface="+mn-lt"/>
                <a:ea typeface="+mn-ea"/>
                <a:cs typeface="+mn-cs"/>
              </a:rPr>
              <a:t>Wheel/spokes – Queen’s embedded</a:t>
            </a:r>
            <a:r>
              <a:rPr lang="en-US" sz="1200" kern="1200" baseline="0" dirty="0" smtClean="0">
                <a:solidFill>
                  <a:schemeClr val="tx1"/>
                </a:solidFill>
                <a:latin typeface="+mn-lt"/>
                <a:ea typeface="+mn-ea"/>
                <a:cs typeface="+mn-cs"/>
              </a:rPr>
              <a:t> counsellors much like spokes off a wheel – any student can speak with counselling in the central counselling services area, and then there are also counsellors available for certain populations as well (ex. Engineering, grad students, etc.). Nadia and I, however, are actually our own little wheel – we were hired specifically by residence life, not by counselling services. We are therefore managed in our day-to-day activities by the director of residence life, but still very much have a connection to counselling services, and all clinical supervision is provided by the director and senior counsellor at counselling services. </a:t>
            </a:r>
            <a:endParaRPr lang="en-US" sz="1200" kern="1200" dirty="0" smtClean="0">
              <a:solidFill>
                <a:schemeClr val="tx1"/>
              </a:solidFill>
              <a:latin typeface="+mn-lt"/>
              <a:ea typeface="+mn-ea"/>
              <a:cs typeface="+mn-cs"/>
            </a:endParaRPr>
          </a:p>
          <a:p>
            <a:pPr marL="457200" indent="-457200">
              <a:lnSpc>
                <a:spcPct val="150000"/>
              </a:lnSpc>
              <a:buFont typeface="Arial" panose="020B0604020202020204" pitchFamily="34" charset="0"/>
              <a:buChar char="•"/>
            </a:pPr>
            <a:r>
              <a:rPr lang="en-US" sz="1200" kern="1200" dirty="0" smtClean="0">
                <a:solidFill>
                  <a:schemeClr val="tx1"/>
                </a:solidFill>
                <a:latin typeface="+mn-lt"/>
                <a:ea typeface="+mn-ea"/>
                <a:cs typeface="+mn-cs"/>
              </a:rPr>
              <a:t>Important things to consider in relationship:</a:t>
            </a:r>
          </a:p>
          <a:p>
            <a:pPr marL="914400" lvl="1" indent="-457200">
              <a:lnSpc>
                <a:spcPct val="150000"/>
              </a:lnSpc>
              <a:buFont typeface="Arial" panose="020B0604020202020204" pitchFamily="34" charset="0"/>
              <a:buChar char="•"/>
            </a:pPr>
            <a:r>
              <a:rPr lang="en-US" sz="1200" kern="1200" dirty="0" smtClean="0">
                <a:solidFill>
                  <a:schemeClr val="tx1"/>
                </a:solidFill>
                <a:latin typeface="+mn-lt"/>
                <a:ea typeface="+mn-ea"/>
                <a:cs typeface="+mn-cs"/>
              </a:rPr>
              <a:t>Location</a:t>
            </a:r>
          </a:p>
          <a:p>
            <a:pPr marL="914400" lvl="1" indent="-457200">
              <a:lnSpc>
                <a:spcPct val="150000"/>
              </a:lnSpc>
              <a:buFont typeface="Arial" panose="020B0604020202020204" pitchFamily="34" charset="0"/>
              <a:buChar char="•"/>
            </a:pPr>
            <a:r>
              <a:rPr lang="en-US" sz="1200" kern="1200" dirty="0" smtClean="0">
                <a:solidFill>
                  <a:schemeClr val="tx1"/>
                </a:solidFill>
                <a:latin typeface="+mn-lt"/>
                <a:ea typeface="+mn-ea"/>
                <a:cs typeface="+mn-cs"/>
              </a:rPr>
              <a:t>Booking</a:t>
            </a:r>
            <a:r>
              <a:rPr lang="en-US" sz="1200" kern="1200" baseline="0" dirty="0" smtClean="0">
                <a:solidFill>
                  <a:schemeClr val="tx1"/>
                </a:solidFill>
                <a:latin typeface="+mn-lt"/>
                <a:ea typeface="+mn-ea"/>
                <a:cs typeface="+mn-cs"/>
              </a:rPr>
              <a:t> appointments</a:t>
            </a:r>
          </a:p>
          <a:p>
            <a:pPr marL="914400" lvl="1" indent="-457200">
              <a:lnSpc>
                <a:spcPct val="150000"/>
              </a:lnSpc>
              <a:buFont typeface="Arial" panose="020B0604020202020204" pitchFamily="34" charset="0"/>
              <a:buChar char="•"/>
            </a:pPr>
            <a:r>
              <a:rPr lang="en-US" sz="1200" kern="1200" baseline="0" dirty="0" smtClean="0">
                <a:solidFill>
                  <a:schemeClr val="tx1"/>
                </a:solidFill>
                <a:latin typeface="+mn-lt"/>
                <a:ea typeface="+mn-ea"/>
                <a:cs typeface="+mn-cs"/>
              </a:rPr>
              <a:t>Confidentiality within the residence system – ex. work/meet extensively with Residence Life team </a:t>
            </a:r>
          </a:p>
          <a:p>
            <a:pPr marL="914400" lvl="1" indent="-457200">
              <a:lnSpc>
                <a:spcPct val="150000"/>
              </a:lnSpc>
              <a:buFont typeface="Arial" panose="020B0604020202020204" pitchFamily="34" charset="0"/>
              <a:buChar char="•"/>
            </a:pPr>
            <a:r>
              <a:rPr lang="en-US" sz="1200" kern="1200" dirty="0" smtClean="0">
                <a:solidFill>
                  <a:schemeClr val="tx1"/>
                </a:solidFill>
                <a:latin typeface="+mn-lt"/>
                <a:ea typeface="+mn-ea"/>
                <a:cs typeface="+mn-cs"/>
              </a:rPr>
              <a:t>Contact and supervision with other counsellors/mental health professionals</a:t>
            </a:r>
            <a:r>
              <a:rPr lang="en-US" sz="1200" kern="1200" baseline="0" dirty="0" smtClean="0">
                <a:solidFill>
                  <a:schemeClr val="tx1"/>
                </a:solidFill>
                <a:latin typeface="+mn-lt"/>
                <a:ea typeface="+mn-ea"/>
                <a:cs typeface="+mn-cs"/>
              </a:rPr>
              <a:t> on campus</a:t>
            </a:r>
          </a:p>
          <a:p>
            <a:pPr marL="914400" lvl="1" indent="-457200">
              <a:lnSpc>
                <a:spcPct val="150000"/>
              </a:lnSpc>
              <a:buFont typeface="Arial" panose="020B0604020202020204" pitchFamily="34" charset="0"/>
              <a:buChar char="•"/>
            </a:pPr>
            <a:r>
              <a:rPr lang="en-US" sz="1200" kern="1200" baseline="0" dirty="0" smtClean="0">
                <a:solidFill>
                  <a:schemeClr val="tx1"/>
                </a:solidFill>
                <a:latin typeface="+mn-lt"/>
                <a:ea typeface="+mn-ea"/>
                <a:cs typeface="+mn-cs"/>
              </a:rPr>
              <a:t>How expertise is used – interactions with other departments for training purposes, etc.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45548C9-6295-4DD0-BD0F-106A2DF78B9C}" type="slidenum">
              <a:rPr lang="en-US" smtClean="0"/>
              <a:t>2</a:t>
            </a:fld>
            <a:endParaRPr lang="en-US"/>
          </a:p>
        </p:txBody>
      </p:sp>
    </p:spTree>
    <p:extLst>
      <p:ext uri="{BB962C8B-B14F-4D97-AF65-F5344CB8AC3E}">
        <p14:creationId xmlns:p14="http://schemas.microsoft.com/office/powerpoint/2010/main" val="34977899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give you an idea of how this works on our campus from the student perspective, let’s say we have a student:</a:t>
            </a:r>
          </a:p>
          <a:p>
            <a:endParaRPr lang="en-US" baseline="0" dirty="0" smtClean="0"/>
          </a:p>
          <a:p>
            <a:r>
              <a:rPr lang="en-US" baseline="0" dirty="0" smtClean="0"/>
              <a:t>Robin, first year student in Arts. </a:t>
            </a:r>
          </a:p>
          <a:p>
            <a:r>
              <a:rPr lang="en-US" baseline="0" dirty="0" smtClean="0"/>
              <a:t>Living in Victoria Hall</a:t>
            </a:r>
          </a:p>
          <a:p>
            <a:r>
              <a:rPr lang="en-US" baseline="0" dirty="0" smtClean="0"/>
              <a:t>Let’s pick one of the more common issues that students present with – Robin is dealing with difficulties sleeping, can’t focus or concentrate on academics, heart racing whenever thinks about doing work, and is really worried about failing, which constantly consumes her thinking. </a:t>
            </a:r>
          </a:p>
          <a:p>
            <a:endParaRPr lang="en-US" baseline="0" dirty="0" smtClean="0"/>
          </a:p>
          <a:p>
            <a:r>
              <a:rPr lang="en-US" baseline="0" dirty="0" smtClean="0"/>
              <a:t>Connects with:</a:t>
            </a:r>
          </a:p>
          <a:p>
            <a:endParaRPr lang="en-US" baseline="0" dirty="0" smtClean="0"/>
          </a:p>
          <a:p>
            <a:r>
              <a:rPr lang="en-US" baseline="0" dirty="0" smtClean="0"/>
              <a:t>Learning Strategies – referral to ROC</a:t>
            </a:r>
          </a:p>
          <a:p>
            <a:r>
              <a:rPr lang="en-US" baseline="0" dirty="0" smtClean="0"/>
              <a:t>Friends – go to don</a:t>
            </a:r>
          </a:p>
          <a:p>
            <a:r>
              <a:rPr lang="en-US" baseline="0" dirty="0" smtClean="0"/>
              <a:t>Don – referral to ROC</a:t>
            </a:r>
          </a:p>
          <a:p>
            <a:r>
              <a:rPr lang="en-US" baseline="0" dirty="0" smtClean="0"/>
              <a:t>International student – QUIC – referral to HCDS/ROC</a:t>
            </a:r>
          </a:p>
          <a:p>
            <a:endParaRPr lang="en-US" baseline="0" dirty="0" smtClean="0"/>
          </a:p>
          <a:p>
            <a:r>
              <a:rPr lang="en-US" baseline="0" dirty="0" smtClean="0"/>
              <a:t>In the meantime, Don writes a PHL/log – this goes to the RLC, who notes that this may be a mental health issue. Sends log to ROC. At this point don’t contact directly, but do respond to the don. If there were red flags, the RLC probably would call directly, or in some cases the ROC would be picking up on something and would reach out to the student directly. Rare, but also rare that help is turned down. </a:t>
            </a:r>
          </a:p>
        </p:txBody>
      </p:sp>
      <p:sp>
        <p:nvSpPr>
          <p:cNvPr id="4" name="Slide Number Placeholder 3"/>
          <p:cNvSpPr>
            <a:spLocks noGrp="1"/>
          </p:cNvSpPr>
          <p:nvPr>
            <p:ph type="sldNum" sz="quarter" idx="10"/>
          </p:nvPr>
        </p:nvSpPr>
        <p:spPr/>
        <p:txBody>
          <a:bodyPr/>
          <a:lstStyle/>
          <a:p>
            <a:fld id="{045548C9-6295-4DD0-BD0F-106A2DF78B9C}" type="slidenum">
              <a:rPr lang="en-US" smtClean="0"/>
              <a:t>3</a:t>
            </a:fld>
            <a:endParaRPr lang="en-US"/>
          </a:p>
        </p:txBody>
      </p:sp>
    </p:spTree>
    <p:extLst>
      <p:ext uri="{BB962C8B-B14F-4D97-AF65-F5344CB8AC3E}">
        <p14:creationId xmlns:p14="http://schemas.microsoft.com/office/powerpoint/2010/main" val="466137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On our campus, Robin</a:t>
            </a:r>
            <a:r>
              <a:rPr lang="en-US" baseline="0" dirty="0" smtClean="0"/>
              <a:t> can book via e-mail, phone, or if they are in the same building, walk in and talk/book right then. </a:t>
            </a:r>
          </a:p>
          <a:p>
            <a:pPr marL="171450" indent="-171450">
              <a:buFont typeface="Arial" panose="020B0604020202020204" pitchFamily="34" charset="0"/>
              <a:buChar char="•"/>
            </a:pPr>
            <a:r>
              <a:rPr lang="en-US" baseline="0" dirty="0" smtClean="0"/>
              <a:t>Because of the sheer volume of students we work with (cross-campus), we do not focus on long-term counselling. However, students can always connect with us, and especially urgent situations are always seen. Currently it is rare that we are involved in after-hours care, because _________________________, but for example we always have two appointment spots available on Monday mornings, for anything that happened over the weekend – RLCs can book students in to those. </a:t>
            </a:r>
          </a:p>
          <a:p>
            <a:pPr marL="171450" indent="-171450">
              <a:buFont typeface="Arial" panose="020B0604020202020204" pitchFamily="34" charset="0"/>
              <a:buChar char="•"/>
            </a:pPr>
            <a:r>
              <a:rPr lang="en-US" baseline="0" dirty="0" smtClean="0"/>
              <a:t>In any case, Robin comes in and we have a fantastic chat about life, the universe, and everything. </a:t>
            </a:r>
          </a:p>
          <a:p>
            <a:pPr marL="171450" indent="-171450">
              <a:buFont typeface="Arial" panose="020B0604020202020204" pitchFamily="34" charset="0"/>
              <a:buChar char="•"/>
            </a:pPr>
            <a:r>
              <a:rPr lang="en-US" baseline="0" dirty="0" smtClean="0"/>
              <a:t>Robin is concerned about possibly having anxiety – it is in the family, so has heard the term before. </a:t>
            </a:r>
          </a:p>
          <a:p>
            <a:pPr marL="171450" indent="-171450">
              <a:buFont typeface="Arial" panose="020B0604020202020204" pitchFamily="34" charset="0"/>
              <a:buChar char="•"/>
            </a:pPr>
            <a:r>
              <a:rPr lang="en-US" baseline="0" dirty="0" smtClean="0"/>
              <a:t>Again, connections are important – able to refer to health services for a possible diagnosis. </a:t>
            </a:r>
          </a:p>
          <a:p>
            <a:pPr marL="171450" indent="-171450">
              <a:buFont typeface="Arial" panose="020B0604020202020204" pitchFamily="34" charset="0"/>
              <a:buChar char="•"/>
            </a:pPr>
            <a:r>
              <a:rPr lang="en-US" baseline="0" dirty="0" smtClean="0"/>
              <a:t>Build some great rapport; however, Robin notes that it’s March and what about next year, when not in residence – have a off-campus resource booklet full of different referrals – help the student to get set up with support that will work best for Robin. </a:t>
            </a:r>
            <a:endParaRPr lang="en-US" dirty="0"/>
          </a:p>
        </p:txBody>
      </p:sp>
      <p:sp>
        <p:nvSpPr>
          <p:cNvPr id="4" name="Slide Number Placeholder 3"/>
          <p:cNvSpPr>
            <a:spLocks noGrp="1"/>
          </p:cNvSpPr>
          <p:nvPr>
            <p:ph type="sldNum" sz="quarter" idx="10"/>
          </p:nvPr>
        </p:nvSpPr>
        <p:spPr/>
        <p:txBody>
          <a:bodyPr/>
          <a:lstStyle/>
          <a:p>
            <a:fld id="{045548C9-6295-4DD0-BD0F-106A2DF78B9C}" type="slidenum">
              <a:rPr lang="en-US" smtClean="0"/>
              <a:t>4</a:t>
            </a:fld>
            <a:endParaRPr lang="en-US"/>
          </a:p>
        </p:txBody>
      </p:sp>
    </p:spTree>
    <p:extLst>
      <p:ext uri="{BB962C8B-B14F-4D97-AF65-F5344CB8AC3E}">
        <p14:creationId xmlns:p14="http://schemas.microsoft.com/office/powerpoint/2010/main" val="1588189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get back to the don, though – </a:t>
            </a:r>
          </a:p>
          <a:p>
            <a:endParaRPr lang="en-US" dirty="0" smtClean="0"/>
          </a:p>
          <a:p>
            <a:r>
              <a:rPr lang="en-US" dirty="0" smtClean="0"/>
              <a:t>Tracy the don is more front-line</a:t>
            </a:r>
            <a:r>
              <a:rPr lang="en-US" baseline="0" dirty="0" smtClean="0"/>
              <a:t> staff than probably anybody on campus; Tracy lives, eats, and sometimes even poops in the same room as students living in residence. </a:t>
            </a:r>
          </a:p>
          <a:p>
            <a:r>
              <a:rPr lang="en-US" dirty="0" smtClean="0"/>
              <a:t>Dons,</a:t>
            </a:r>
            <a:r>
              <a:rPr lang="en-US" baseline="0" dirty="0" smtClean="0"/>
              <a:t> also known at other campuses as RAs, Floor Fellows, or Community Coordinators, are able to use our support in two ways – </a:t>
            </a:r>
          </a:p>
          <a:p>
            <a:pPr marL="171450" indent="-171450">
              <a:buFont typeface="Arial" panose="020B0604020202020204" pitchFamily="34" charset="0"/>
              <a:buChar char="•"/>
            </a:pPr>
            <a:r>
              <a:rPr lang="en-US" baseline="0" dirty="0" smtClean="0"/>
              <a:t>As counselling support – both Nadia and I have a number of dons who we have seen for a wide variety of mental health issues</a:t>
            </a:r>
          </a:p>
          <a:p>
            <a:pPr marL="171450" indent="-171450">
              <a:buFont typeface="Arial" panose="020B0604020202020204" pitchFamily="34" charset="0"/>
              <a:buChar char="•"/>
            </a:pPr>
            <a:r>
              <a:rPr lang="en-US" baseline="0" dirty="0" smtClean="0"/>
              <a:t>As a resource – dons themselves are supports, but this doesn’t mean they have all of the answers. We will often have dons come chat about the best way to tackle an issue a student is having, setting boundaries, and generally wanting to become more connected on campus. </a:t>
            </a:r>
            <a:endParaRPr lang="en-US" dirty="0"/>
          </a:p>
        </p:txBody>
      </p:sp>
      <p:sp>
        <p:nvSpPr>
          <p:cNvPr id="4" name="Slide Number Placeholder 3"/>
          <p:cNvSpPr>
            <a:spLocks noGrp="1"/>
          </p:cNvSpPr>
          <p:nvPr>
            <p:ph type="sldNum" sz="quarter" idx="10"/>
          </p:nvPr>
        </p:nvSpPr>
        <p:spPr/>
        <p:txBody>
          <a:bodyPr/>
          <a:lstStyle/>
          <a:p>
            <a:fld id="{045548C9-6295-4DD0-BD0F-106A2DF78B9C}" type="slidenum">
              <a:rPr lang="en-US" smtClean="0"/>
              <a:t>5</a:t>
            </a:fld>
            <a:endParaRPr lang="en-US"/>
          </a:p>
        </p:txBody>
      </p:sp>
    </p:spTree>
    <p:extLst>
      <p:ext uri="{BB962C8B-B14F-4D97-AF65-F5344CB8AC3E}">
        <p14:creationId xmlns:p14="http://schemas.microsoft.com/office/powerpoint/2010/main" val="4121757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As such, we are heavily involved in the training of our student life staff (not just in residence but across campus) on a variety of topics. We’ve found</a:t>
            </a:r>
            <a:r>
              <a:rPr lang="en-US" baseline="0" dirty="0" smtClean="0"/>
              <a:t> over the past few years that the more involved and visible we are to the frontline student staff, the more confident they feel in connecting students to us when needed. </a:t>
            </a:r>
          </a:p>
          <a:p>
            <a:pPr marL="171450" indent="-171450">
              <a:buFont typeface="Arial" panose="020B0604020202020204" pitchFamily="34" charset="0"/>
              <a:buChar char="•"/>
            </a:pPr>
            <a:r>
              <a:rPr lang="en-US" baseline="0" dirty="0" smtClean="0"/>
              <a:t>Should also mention that we not only train professional residence life staff on a number of topics, but are involved in residence life team meetings every week. Part of the meeting is general catch-up for events and things going on in residence, but a large part of our involvement in those meetings is to discuss any students of concern that have come up, and help to give ideas around how specific cases may be managed.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Which is a perfect segue way into… </a:t>
            </a:r>
            <a:endParaRPr lang="en-US" dirty="0"/>
          </a:p>
        </p:txBody>
      </p:sp>
      <p:sp>
        <p:nvSpPr>
          <p:cNvPr id="4" name="Slide Number Placeholder 3"/>
          <p:cNvSpPr>
            <a:spLocks noGrp="1"/>
          </p:cNvSpPr>
          <p:nvPr>
            <p:ph type="sldNum" sz="quarter" idx="10"/>
          </p:nvPr>
        </p:nvSpPr>
        <p:spPr/>
        <p:txBody>
          <a:bodyPr/>
          <a:lstStyle/>
          <a:p>
            <a:fld id="{045548C9-6295-4DD0-BD0F-106A2DF78B9C}" type="slidenum">
              <a:rPr lang="en-US" smtClean="0"/>
              <a:t>6</a:t>
            </a:fld>
            <a:endParaRPr lang="en-US"/>
          </a:p>
        </p:txBody>
      </p:sp>
    </p:spTree>
    <p:extLst>
      <p:ext uri="{BB962C8B-B14F-4D97-AF65-F5344CB8AC3E}">
        <p14:creationId xmlns:p14="http://schemas.microsoft.com/office/powerpoint/2010/main" val="1892721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5548C9-6295-4DD0-BD0F-106A2DF78B9C}" type="slidenum">
              <a:rPr lang="en-US" smtClean="0"/>
              <a:t>7</a:t>
            </a:fld>
            <a:endParaRPr lang="en-US"/>
          </a:p>
        </p:txBody>
      </p:sp>
    </p:spTree>
    <p:extLst>
      <p:ext uri="{BB962C8B-B14F-4D97-AF65-F5344CB8AC3E}">
        <p14:creationId xmlns:p14="http://schemas.microsoft.com/office/powerpoint/2010/main" val="12414656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with Video">
    <p:spTree>
      <p:nvGrpSpPr>
        <p:cNvPr id="1" name=""/>
        <p:cNvGrpSpPr/>
        <p:nvPr/>
      </p:nvGrpSpPr>
      <p:grpSpPr>
        <a:xfrm>
          <a:off x="0" y="0"/>
          <a:ext cx="0" cy="0"/>
          <a:chOff x="0" y="0"/>
          <a:chExt cx="0" cy="0"/>
        </a:xfrm>
      </p:grpSpPr>
      <p:pic>
        <p:nvPicPr>
          <p:cNvPr id="15" name="Picture 14" descr="2.jpg"/>
          <p:cNvPicPr/>
          <p:nvPr userDrawn="1"/>
        </p:nvPicPr>
        <p:blipFill>
          <a:blip r:embed="rId2"/>
          <a:srcRect l="8320"/>
          <a:stretch>
            <a:fillRect/>
          </a:stretch>
        </p:blipFill>
        <p:spPr>
          <a:xfrm>
            <a:off x="0" y="0"/>
            <a:ext cx="3886199" cy="6858000"/>
          </a:xfrm>
          <a:prstGeom prst="rect">
            <a:avLst/>
          </a:prstGeom>
        </p:spPr>
      </p:pic>
      <p:sp>
        <p:nvSpPr>
          <p:cNvPr id="11" name="Text Placeholder 10"/>
          <p:cNvSpPr>
            <a:spLocks noGrp="1"/>
          </p:cNvSpPr>
          <p:nvPr userDrawn="1">
            <p:ph type="body" sz="quarter" idx="10"/>
          </p:nvPr>
        </p:nvSpPr>
        <p:spPr>
          <a:xfrm>
            <a:off x="3949700" y="2400300"/>
            <a:ext cx="4781550" cy="420256"/>
          </a:xfrm>
          <a:prstGeom prst="rect">
            <a:avLst/>
          </a:prstGeom>
        </p:spPr>
        <p:txBody>
          <a:bodyPr/>
          <a:lstStyle>
            <a:lvl1pPr marL="0" indent="0" algn="l">
              <a:buNone/>
              <a:defRPr sz="3000" b="1">
                <a:solidFill>
                  <a:srgbClr val="45A8DA"/>
                </a:solidFill>
                <a:latin typeface="+mj-lt"/>
                <a:cs typeface="Tahoma" pitchFamily="34" charset="0"/>
              </a:defRPr>
            </a:lvl1pPr>
          </a:lstStyle>
          <a:p>
            <a:pPr lvl="0"/>
            <a:r>
              <a:rPr lang="en-US" smtClean="0"/>
              <a:t>Click to edit Master text styles</a:t>
            </a:r>
          </a:p>
        </p:txBody>
      </p:sp>
      <p:sp>
        <p:nvSpPr>
          <p:cNvPr id="27" name="Text Placeholder 10"/>
          <p:cNvSpPr>
            <a:spLocks noGrp="1"/>
          </p:cNvSpPr>
          <p:nvPr>
            <p:ph type="body" sz="quarter" idx="11"/>
          </p:nvPr>
        </p:nvSpPr>
        <p:spPr>
          <a:xfrm>
            <a:off x="3962400" y="3422236"/>
            <a:ext cx="4762500" cy="304800"/>
          </a:xfrm>
          <a:prstGeom prst="rect">
            <a:avLst/>
          </a:prstGeom>
        </p:spPr>
        <p:txBody>
          <a:bodyPr/>
          <a:lstStyle>
            <a:lvl1pPr marL="0" indent="0" algn="l">
              <a:buNone/>
              <a:defRPr sz="2000" b="1" i="0">
                <a:solidFill>
                  <a:schemeClr val="bg1"/>
                </a:solidFill>
                <a:latin typeface="+mj-lt"/>
                <a:cs typeface="Tahoma" pitchFamily="34" charset="0"/>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pic>
        <p:nvPicPr>
          <p:cNvPr id="4" name="Picture 3" descr="bg.jpg"/>
          <p:cNvPicPr/>
          <p:nvPr userDrawn="1"/>
        </p:nvPicPr>
        <p:blipFill>
          <a:blip r:embed="rId2"/>
          <a:srcRect l="20575" t="15909" r="20574" b="15909"/>
          <a:stretch>
            <a:fillRect/>
          </a:stretch>
        </p:blipFill>
        <p:spPr>
          <a:xfrm>
            <a:off x="0" y="0"/>
            <a:ext cx="9144000" cy="6858000"/>
          </a:xfrm>
          <a:prstGeom prst="rect">
            <a:avLst/>
          </a:prstGeom>
        </p:spPr>
      </p:pic>
      <p:pic>
        <p:nvPicPr>
          <p:cNvPr id="7" name="Picture 6" descr="1.png"/>
          <p:cNvPicPr/>
          <p:nvPr userDrawn="1"/>
        </p:nvPicPr>
        <p:blipFill>
          <a:blip r:embed="rId3"/>
          <a:stretch>
            <a:fillRect/>
          </a:stretch>
        </p:blipFill>
        <p:spPr>
          <a:xfrm>
            <a:off x="-228601" y="2799283"/>
            <a:ext cx="4271915" cy="4258742"/>
          </a:xfrm>
          <a:prstGeom prst="rect">
            <a:avLst/>
          </a:prstGeom>
        </p:spPr>
      </p:pic>
      <p:pic>
        <p:nvPicPr>
          <p:cNvPr id="8" name="Picture 7" descr="Untitled-2.png"/>
          <p:cNvPicPr/>
          <p:nvPr userDrawn="1"/>
        </p:nvPicPr>
        <p:blipFill>
          <a:blip r:embed="rId4" cstate="print"/>
          <a:stretch>
            <a:fillRect/>
          </a:stretch>
        </p:blipFill>
        <p:spPr>
          <a:xfrm flipH="1">
            <a:off x="-1" y="0"/>
            <a:ext cx="2653408" cy="2819400"/>
          </a:xfrm>
          <a:prstGeom prst="rect">
            <a:avLst/>
          </a:prstGeom>
        </p:spPr>
      </p:pic>
      <p:sp>
        <p:nvSpPr>
          <p:cNvPr id="5" name="Text Placeholder 10"/>
          <p:cNvSpPr>
            <a:spLocks noGrp="1"/>
          </p:cNvSpPr>
          <p:nvPr>
            <p:ph type="body" sz="quarter" idx="10"/>
          </p:nvPr>
        </p:nvSpPr>
        <p:spPr>
          <a:xfrm>
            <a:off x="2561925" y="609600"/>
            <a:ext cx="5791200" cy="381000"/>
          </a:xfrm>
          <a:prstGeom prst="rect">
            <a:avLst/>
          </a:prstGeom>
        </p:spPr>
        <p:txBody>
          <a:bodyPr/>
          <a:lstStyle>
            <a:lvl1pPr marL="0" indent="0" algn="l">
              <a:buNone/>
              <a:defRPr sz="2200" b="1">
                <a:solidFill>
                  <a:srgbClr val="45A8DA"/>
                </a:solidFill>
                <a:latin typeface="+mj-lt"/>
                <a:cs typeface="Tahoma" pitchFamily="34" charset="0"/>
              </a:defRPr>
            </a:lvl1pPr>
          </a:lstStyle>
          <a:p>
            <a:pPr lvl="0"/>
            <a:r>
              <a:rPr lang="en-US" smtClean="0"/>
              <a:t>Click to edit Master text styles</a:t>
            </a:r>
          </a:p>
        </p:txBody>
      </p:sp>
      <p:sp>
        <p:nvSpPr>
          <p:cNvPr id="6" name="Table Placeholder 13"/>
          <p:cNvSpPr>
            <a:spLocks noGrp="1"/>
          </p:cNvSpPr>
          <p:nvPr>
            <p:ph type="tbl" sz="quarter" idx="16"/>
          </p:nvPr>
        </p:nvSpPr>
        <p:spPr>
          <a:xfrm>
            <a:off x="2667000" y="1066800"/>
            <a:ext cx="5791200" cy="5181600"/>
          </a:xfrm>
          <a:prstGeom prst="rect">
            <a:avLst/>
          </a:prstGeom>
        </p:spPr>
        <p:txBody>
          <a:bodyPr/>
          <a:lstStyle>
            <a:lvl1pPr>
              <a:buNone/>
              <a:defRPr sz="3000">
                <a:solidFill>
                  <a:schemeClr val="bg1"/>
                </a:solidFill>
              </a:defRPr>
            </a:lvl1pPr>
          </a:lstStyle>
          <a:p>
            <a:r>
              <a:rPr lang="en-US" smtClean="0"/>
              <a:t>Click icon to add table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formation Layout Slide with Table">
    <p:spTree>
      <p:nvGrpSpPr>
        <p:cNvPr id="1" name=""/>
        <p:cNvGrpSpPr/>
        <p:nvPr/>
      </p:nvGrpSpPr>
      <p:grpSpPr>
        <a:xfrm>
          <a:off x="0" y="0"/>
          <a:ext cx="0" cy="0"/>
          <a:chOff x="0" y="0"/>
          <a:chExt cx="0" cy="0"/>
        </a:xfrm>
      </p:grpSpPr>
      <p:sp>
        <p:nvSpPr>
          <p:cNvPr id="14" name="Table Placeholder 13"/>
          <p:cNvSpPr>
            <a:spLocks noGrp="1"/>
          </p:cNvSpPr>
          <p:nvPr>
            <p:ph type="tbl" sz="quarter" idx="16"/>
          </p:nvPr>
        </p:nvSpPr>
        <p:spPr>
          <a:xfrm>
            <a:off x="2667000" y="1095674"/>
            <a:ext cx="6248400" cy="2257125"/>
          </a:xfrm>
          <a:prstGeom prst="rect">
            <a:avLst/>
          </a:prstGeom>
        </p:spPr>
        <p:txBody>
          <a:bodyPr/>
          <a:lstStyle>
            <a:lvl1pPr>
              <a:buNone/>
              <a:defRPr sz="3000">
                <a:solidFill>
                  <a:schemeClr val="bg1"/>
                </a:solidFill>
              </a:defRPr>
            </a:lvl1pPr>
          </a:lstStyle>
          <a:p>
            <a:r>
              <a:rPr lang="en-US" smtClean="0"/>
              <a:t>Click icon to add table</a:t>
            </a:r>
            <a:endParaRPr lang="en-US" dirty="0"/>
          </a:p>
        </p:txBody>
      </p:sp>
      <p:sp>
        <p:nvSpPr>
          <p:cNvPr id="12" name="Text Placeholder 10"/>
          <p:cNvSpPr>
            <a:spLocks noGrp="1"/>
          </p:cNvSpPr>
          <p:nvPr>
            <p:ph type="body" sz="quarter" idx="11"/>
          </p:nvPr>
        </p:nvSpPr>
        <p:spPr>
          <a:xfrm>
            <a:off x="2667000" y="3505200"/>
            <a:ext cx="2895600" cy="228600"/>
          </a:xfrm>
          <a:prstGeom prst="rect">
            <a:avLst/>
          </a:prstGeom>
        </p:spPr>
        <p:txBody>
          <a:bodyPr/>
          <a:lstStyle>
            <a:lvl1pPr marL="0" indent="0" algn="l">
              <a:buNone/>
              <a:defRPr sz="1400" b="1" i="0">
                <a:solidFill>
                  <a:srgbClr val="45A8DA"/>
                </a:solidFill>
                <a:latin typeface="+mj-lt"/>
                <a:cs typeface="Tahoma" pitchFamily="34" charset="0"/>
              </a:defRPr>
            </a:lvl1pPr>
          </a:lstStyle>
          <a:p>
            <a:pPr lvl="0"/>
            <a:r>
              <a:rPr lang="en-US" smtClean="0"/>
              <a:t>Click to edit Master text styles</a:t>
            </a:r>
          </a:p>
        </p:txBody>
      </p:sp>
      <p:sp>
        <p:nvSpPr>
          <p:cNvPr id="13" name="Text Placeholder 32"/>
          <p:cNvSpPr>
            <a:spLocks noGrp="1"/>
          </p:cNvSpPr>
          <p:nvPr>
            <p:ph type="body" sz="quarter" idx="17"/>
          </p:nvPr>
        </p:nvSpPr>
        <p:spPr>
          <a:xfrm>
            <a:off x="2667000" y="3733800"/>
            <a:ext cx="2895600" cy="2514600"/>
          </a:xfrm>
          <a:prstGeom prst="rect">
            <a:avLst/>
          </a:prstGeom>
        </p:spPr>
        <p:txBody>
          <a:bodyPr/>
          <a:lstStyle>
            <a:lvl1pPr marL="0" indent="0" algn="l">
              <a:spcBef>
                <a:spcPts val="0"/>
              </a:spcBef>
              <a:buNone/>
              <a:defRPr sz="1200">
                <a:solidFill>
                  <a:schemeClr val="bg1"/>
                </a:solidFill>
                <a:latin typeface="+mn-lt"/>
              </a:defRPr>
            </a:lvl1pPr>
          </a:lstStyle>
          <a:p>
            <a:pPr lvl="0"/>
            <a:r>
              <a:rPr lang="en-US" smtClean="0"/>
              <a:t>Click to edit Master text styles</a:t>
            </a:r>
          </a:p>
        </p:txBody>
      </p:sp>
      <p:sp>
        <p:nvSpPr>
          <p:cNvPr id="6" name="Text Placeholder 10"/>
          <p:cNvSpPr>
            <a:spLocks noGrp="1"/>
          </p:cNvSpPr>
          <p:nvPr>
            <p:ph type="body" sz="quarter" idx="10"/>
          </p:nvPr>
        </p:nvSpPr>
        <p:spPr>
          <a:xfrm>
            <a:off x="2561925" y="609600"/>
            <a:ext cx="5791200" cy="381000"/>
          </a:xfrm>
          <a:prstGeom prst="rect">
            <a:avLst/>
          </a:prstGeom>
        </p:spPr>
        <p:txBody>
          <a:bodyPr/>
          <a:lstStyle>
            <a:lvl1pPr marL="0" indent="0" algn="l">
              <a:buNone/>
              <a:defRPr sz="2200" b="1">
                <a:solidFill>
                  <a:srgbClr val="45A8DA"/>
                </a:solidFill>
                <a:latin typeface="+mj-lt"/>
                <a:cs typeface="Tahoma" pitchFamily="34" charset="0"/>
              </a:defRPr>
            </a:lvl1pPr>
          </a:lstStyle>
          <a:p>
            <a:pPr lvl="0"/>
            <a:r>
              <a:rPr lang="en-US" smtClean="0"/>
              <a:t>Click to edit Master text styles</a:t>
            </a:r>
          </a:p>
        </p:txBody>
      </p:sp>
      <p:sp>
        <p:nvSpPr>
          <p:cNvPr id="9" name="Text Placeholder 10"/>
          <p:cNvSpPr>
            <a:spLocks noGrp="1"/>
          </p:cNvSpPr>
          <p:nvPr>
            <p:ph type="body" sz="quarter" idx="18"/>
          </p:nvPr>
        </p:nvSpPr>
        <p:spPr>
          <a:xfrm>
            <a:off x="5715000" y="3505200"/>
            <a:ext cx="3200400" cy="228600"/>
          </a:xfrm>
          <a:prstGeom prst="rect">
            <a:avLst/>
          </a:prstGeom>
        </p:spPr>
        <p:txBody>
          <a:bodyPr/>
          <a:lstStyle>
            <a:lvl1pPr marL="0" indent="0" algn="l">
              <a:buNone/>
              <a:defRPr sz="1400" b="1" i="0">
                <a:solidFill>
                  <a:srgbClr val="45A8DA"/>
                </a:solidFill>
                <a:latin typeface="+mj-lt"/>
                <a:cs typeface="Tahoma" pitchFamily="34" charset="0"/>
              </a:defRPr>
            </a:lvl1pPr>
          </a:lstStyle>
          <a:p>
            <a:pPr lvl="0"/>
            <a:r>
              <a:rPr lang="en-US" smtClean="0"/>
              <a:t>Click to edit Master text styles</a:t>
            </a:r>
          </a:p>
        </p:txBody>
      </p:sp>
      <p:sp>
        <p:nvSpPr>
          <p:cNvPr id="10" name="Text Placeholder 32"/>
          <p:cNvSpPr>
            <a:spLocks noGrp="1"/>
          </p:cNvSpPr>
          <p:nvPr>
            <p:ph type="body" sz="quarter" idx="19"/>
          </p:nvPr>
        </p:nvSpPr>
        <p:spPr>
          <a:xfrm>
            <a:off x="5715000" y="3733800"/>
            <a:ext cx="3200400" cy="2514600"/>
          </a:xfrm>
          <a:prstGeom prst="rect">
            <a:avLst/>
          </a:prstGeom>
        </p:spPr>
        <p:txBody>
          <a:bodyPr/>
          <a:lstStyle>
            <a:lvl1pPr marL="0" indent="0" algn="l">
              <a:spcBef>
                <a:spcPts val="0"/>
              </a:spcBef>
              <a:buNone/>
              <a:defRPr sz="1200">
                <a:solidFill>
                  <a:schemeClr val="bg1"/>
                </a:solidFill>
                <a:latin typeface="+mn-lt"/>
              </a:defRPr>
            </a:lvl1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formation Layout Slide with Bar Graph">
    <p:spTree>
      <p:nvGrpSpPr>
        <p:cNvPr id="1" name=""/>
        <p:cNvGrpSpPr/>
        <p:nvPr/>
      </p:nvGrpSpPr>
      <p:grpSpPr>
        <a:xfrm>
          <a:off x="0" y="0"/>
          <a:ext cx="0" cy="0"/>
          <a:chOff x="0" y="0"/>
          <a:chExt cx="0" cy="0"/>
        </a:xfrm>
      </p:grpSpPr>
      <p:sp>
        <p:nvSpPr>
          <p:cNvPr id="9" name="Chart Placeholder 7"/>
          <p:cNvSpPr>
            <a:spLocks noGrp="1"/>
          </p:cNvSpPr>
          <p:nvPr>
            <p:ph type="chart" sz="quarter" idx="13"/>
          </p:nvPr>
        </p:nvSpPr>
        <p:spPr>
          <a:xfrm>
            <a:off x="5181600" y="1143000"/>
            <a:ext cx="3581400" cy="5105400"/>
          </a:xfrm>
          <a:prstGeom prst="rect">
            <a:avLst/>
          </a:prstGeom>
        </p:spPr>
        <p:txBody>
          <a:bodyPr/>
          <a:lstStyle>
            <a:lvl1pPr marL="0" indent="0">
              <a:buNone/>
              <a:defRPr>
                <a:solidFill>
                  <a:schemeClr val="bg1"/>
                </a:solidFill>
              </a:defRPr>
            </a:lvl1pPr>
          </a:lstStyle>
          <a:p>
            <a:r>
              <a:rPr lang="en-US" smtClean="0"/>
              <a:t>Click icon to add chart</a:t>
            </a:r>
            <a:endParaRPr lang="en-US" dirty="0"/>
          </a:p>
        </p:txBody>
      </p:sp>
      <p:sp>
        <p:nvSpPr>
          <p:cNvPr id="11" name="Text Placeholder 10"/>
          <p:cNvSpPr>
            <a:spLocks noGrp="1"/>
          </p:cNvSpPr>
          <p:nvPr>
            <p:ph type="body" sz="quarter" idx="14"/>
          </p:nvPr>
        </p:nvSpPr>
        <p:spPr>
          <a:xfrm>
            <a:off x="2590800" y="1161450"/>
            <a:ext cx="2438400" cy="591150"/>
          </a:xfrm>
          <a:prstGeom prst="rect">
            <a:avLst/>
          </a:prstGeom>
        </p:spPr>
        <p:txBody>
          <a:bodyPr/>
          <a:lstStyle>
            <a:lvl1pPr marL="0" indent="0" algn="l">
              <a:buNone/>
              <a:defRPr sz="1500" b="1" i="0">
                <a:solidFill>
                  <a:srgbClr val="45A8DA"/>
                </a:solidFill>
                <a:latin typeface="+mj-lt"/>
                <a:cs typeface="Tahoma" pitchFamily="34" charset="0"/>
              </a:defRPr>
            </a:lvl1pPr>
          </a:lstStyle>
          <a:p>
            <a:pPr lvl="0"/>
            <a:r>
              <a:rPr lang="en-US" smtClean="0"/>
              <a:t>Click to edit Master text styles</a:t>
            </a:r>
          </a:p>
        </p:txBody>
      </p:sp>
      <p:sp>
        <p:nvSpPr>
          <p:cNvPr id="12" name="Text Placeholder 32"/>
          <p:cNvSpPr>
            <a:spLocks noGrp="1"/>
          </p:cNvSpPr>
          <p:nvPr>
            <p:ph type="body" sz="quarter" idx="17"/>
          </p:nvPr>
        </p:nvSpPr>
        <p:spPr>
          <a:xfrm>
            <a:off x="2590800" y="1905000"/>
            <a:ext cx="2438400" cy="4343400"/>
          </a:xfrm>
          <a:prstGeom prst="rect">
            <a:avLst/>
          </a:prstGeom>
        </p:spPr>
        <p:txBody>
          <a:bodyPr/>
          <a:lstStyle>
            <a:lvl1pPr marL="0" indent="0" algn="l">
              <a:buNone/>
              <a:defRPr sz="1200">
                <a:solidFill>
                  <a:schemeClr val="bg1"/>
                </a:solidFill>
                <a:latin typeface="+mn-lt"/>
              </a:defRPr>
            </a:lvl1pPr>
          </a:lstStyle>
          <a:p>
            <a:pPr lvl="0"/>
            <a:r>
              <a:rPr lang="en-US" smtClean="0"/>
              <a:t>Click to edit Master text styles</a:t>
            </a:r>
          </a:p>
        </p:txBody>
      </p:sp>
      <p:sp>
        <p:nvSpPr>
          <p:cNvPr id="6" name="Text Placeholder 10"/>
          <p:cNvSpPr>
            <a:spLocks noGrp="1"/>
          </p:cNvSpPr>
          <p:nvPr>
            <p:ph type="body" sz="quarter" idx="10"/>
          </p:nvPr>
        </p:nvSpPr>
        <p:spPr>
          <a:xfrm>
            <a:off x="2561925" y="609600"/>
            <a:ext cx="5791200" cy="381000"/>
          </a:xfrm>
          <a:prstGeom prst="rect">
            <a:avLst/>
          </a:prstGeom>
        </p:spPr>
        <p:txBody>
          <a:bodyPr/>
          <a:lstStyle>
            <a:lvl1pPr marL="0" indent="0" algn="l">
              <a:buNone/>
              <a:defRPr sz="2200" b="1">
                <a:solidFill>
                  <a:srgbClr val="45A8DA"/>
                </a:solidFill>
                <a:latin typeface="+mj-lt"/>
                <a:cs typeface="Tahoma" pitchFamily="34" charset="0"/>
              </a:defRPr>
            </a:lvl1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formation Layout Slide with Pie Char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286000" y="1143000"/>
            <a:ext cx="3276600" cy="2743200"/>
          </a:xfrm>
          <a:prstGeom prst="rect">
            <a:avLst/>
          </a:prstGeom>
        </p:spPr>
        <p:txBody>
          <a:bodyPr/>
          <a:lstStyle>
            <a:lvl1pPr marL="0" indent="0">
              <a:buNone/>
              <a:defRPr>
                <a:solidFill>
                  <a:schemeClr val="bg1"/>
                </a:solidFill>
              </a:defRPr>
            </a:lvl1pPr>
          </a:lstStyle>
          <a:p>
            <a:r>
              <a:rPr lang="en-US" smtClean="0"/>
              <a:t>Click icon to add chart</a:t>
            </a:r>
            <a:endParaRPr lang="en-US" dirty="0"/>
          </a:p>
        </p:txBody>
      </p:sp>
      <p:sp>
        <p:nvSpPr>
          <p:cNvPr id="6" name="Text Placeholder 10"/>
          <p:cNvSpPr>
            <a:spLocks noGrp="1"/>
          </p:cNvSpPr>
          <p:nvPr>
            <p:ph type="body" sz="quarter" idx="10"/>
          </p:nvPr>
        </p:nvSpPr>
        <p:spPr>
          <a:xfrm>
            <a:off x="2561925" y="609600"/>
            <a:ext cx="5791200" cy="381000"/>
          </a:xfrm>
          <a:prstGeom prst="rect">
            <a:avLst/>
          </a:prstGeom>
        </p:spPr>
        <p:txBody>
          <a:bodyPr/>
          <a:lstStyle>
            <a:lvl1pPr marL="0" indent="0" algn="l">
              <a:buNone/>
              <a:defRPr sz="2200" b="1">
                <a:solidFill>
                  <a:srgbClr val="45A8DA"/>
                </a:solidFill>
                <a:latin typeface="+mj-lt"/>
                <a:cs typeface="Tahoma" pitchFamily="34" charset="0"/>
              </a:defRPr>
            </a:lvl1pPr>
          </a:lstStyle>
          <a:p>
            <a:pPr lvl="0"/>
            <a:r>
              <a:rPr lang="en-US" smtClean="0"/>
              <a:t>Click to edit Master text styles</a:t>
            </a:r>
          </a:p>
        </p:txBody>
      </p:sp>
      <p:sp>
        <p:nvSpPr>
          <p:cNvPr id="7" name="Text Placeholder 10"/>
          <p:cNvSpPr>
            <a:spLocks noGrp="1"/>
          </p:cNvSpPr>
          <p:nvPr>
            <p:ph type="body" sz="quarter" idx="18"/>
          </p:nvPr>
        </p:nvSpPr>
        <p:spPr>
          <a:xfrm>
            <a:off x="5715000" y="1143000"/>
            <a:ext cx="3200400" cy="228600"/>
          </a:xfrm>
          <a:prstGeom prst="rect">
            <a:avLst/>
          </a:prstGeom>
        </p:spPr>
        <p:txBody>
          <a:bodyPr/>
          <a:lstStyle>
            <a:lvl1pPr marL="0" indent="0" algn="l">
              <a:buNone/>
              <a:defRPr sz="1400" b="1" i="0">
                <a:solidFill>
                  <a:srgbClr val="45A8DA"/>
                </a:solidFill>
                <a:latin typeface="+mj-lt"/>
                <a:cs typeface="Tahoma" pitchFamily="34" charset="0"/>
              </a:defRPr>
            </a:lvl1pPr>
          </a:lstStyle>
          <a:p>
            <a:pPr lvl="0"/>
            <a:r>
              <a:rPr lang="en-US" smtClean="0"/>
              <a:t>Click to edit Master text styles</a:t>
            </a:r>
          </a:p>
        </p:txBody>
      </p:sp>
      <p:sp>
        <p:nvSpPr>
          <p:cNvPr id="9" name="Text Placeholder 32"/>
          <p:cNvSpPr>
            <a:spLocks noGrp="1"/>
          </p:cNvSpPr>
          <p:nvPr>
            <p:ph type="body" sz="quarter" idx="19"/>
          </p:nvPr>
        </p:nvSpPr>
        <p:spPr>
          <a:xfrm>
            <a:off x="5715000" y="1371600"/>
            <a:ext cx="3200400" cy="2514600"/>
          </a:xfrm>
          <a:prstGeom prst="rect">
            <a:avLst/>
          </a:prstGeom>
        </p:spPr>
        <p:txBody>
          <a:bodyPr/>
          <a:lstStyle>
            <a:lvl1pPr marL="0" indent="0" algn="l">
              <a:spcBef>
                <a:spcPts val="0"/>
              </a:spcBef>
              <a:buNone/>
              <a:defRPr sz="1200">
                <a:solidFill>
                  <a:schemeClr val="bg1"/>
                </a:solidFill>
                <a:latin typeface="+mn-lt"/>
              </a:defRPr>
            </a:lvl1pPr>
          </a:lstStyle>
          <a:p>
            <a:pPr lvl="0"/>
            <a:r>
              <a:rPr lang="en-US" smtClean="0"/>
              <a:t>Click to edit Master text styles</a:t>
            </a:r>
          </a:p>
        </p:txBody>
      </p:sp>
      <p:sp>
        <p:nvSpPr>
          <p:cNvPr id="10" name="Text Placeholder 10"/>
          <p:cNvSpPr>
            <a:spLocks noGrp="1"/>
          </p:cNvSpPr>
          <p:nvPr>
            <p:ph type="body" sz="quarter" idx="20"/>
          </p:nvPr>
        </p:nvSpPr>
        <p:spPr>
          <a:xfrm>
            <a:off x="2362200" y="4191000"/>
            <a:ext cx="6629400" cy="304800"/>
          </a:xfrm>
          <a:prstGeom prst="rect">
            <a:avLst/>
          </a:prstGeom>
        </p:spPr>
        <p:txBody>
          <a:bodyPr/>
          <a:lstStyle>
            <a:lvl1pPr marL="0" indent="0" algn="l">
              <a:buNone/>
              <a:defRPr sz="1800" b="1" i="0">
                <a:solidFill>
                  <a:srgbClr val="45A8DA"/>
                </a:solidFill>
                <a:latin typeface="+mj-lt"/>
                <a:cs typeface="Tahoma" pitchFamily="34" charset="0"/>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Cover Slide">
    <p:spTree>
      <p:nvGrpSpPr>
        <p:cNvPr id="1" name=""/>
        <p:cNvGrpSpPr/>
        <p:nvPr/>
      </p:nvGrpSpPr>
      <p:grpSpPr>
        <a:xfrm>
          <a:off x="0" y="0"/>
          <a:ext cx="0" cy="0"/>
          <a:chOff x="0" y="0"/>
          <a:chExt cx="0" cy="0"/>
        </a:xfrm>
      </p:grpSpPr>
      <p:pic>
        <p:nvPicPr>
          <p:cNvPr id="7" name="Picture 6" descr="bg.jpg"/>
          <p:cNvPicPr/>
          <p:nvPr userDrawn="1"/>
        </p:nvPicPr>
        <p:blipFill>
          <a:blip r:embed="rId2"/>
          <a:srcRect l="20575" t="15909" r="20574" b="15909"/>
          <a:stretch>
            <a:fillRect/>
          </a:stretch>
        </p:blipFill>
        <p:spPr>
          <a:xfrm>
            <a:off x="0" y="0"/>
            <a:ext cx="9144000" cy="6858000"/>
          </a:xfrm>
          <a:prstGeom prst="rect">
            <a:avLst/>
          </a:prstGeom>
        </p:spPr>
      </p:pic>
      <p:pic>
        <p:nvPicPr>
          <p:cNvPr id="6" name="Picture 5" descr="Untitled-1.png"/>
          <p:cNvPicPr/>
          <p:nvPr userDrawn="1"/>
        </p:nvPicPr>
        <p:blipFill>
          <a:blip r:embed="rId3" cstate="print"/>
          <a:stretch>
            <a:fillRect/>
          </a:stretch>
        </p:blipFill>
        <p:spPr>
          <a:xfrm>
            <a:off x="2540000" y="1924050"/>
            <a:ext cx="6629400" cy="4972050"/>
          </a:xfrm>
          <a:prstGeom prst="rect">
            <a:avLst/>
          </a:prstGeom>
        </p:spPr>
      </p:pic>
      <p:sp>
        <p:nvSpPr>
          <p:cNvPr id="5" name="Text Placeholder 10"/>
          <p:cNvSpPr>
            <a:spLocks noGrp="1"/>
          </p:cNvSpPr>
          <p:nvPr>
            <p:ph type="body" sz="quarter" idx="10"/>
          </p:nvPr>
        </p:nvSpPr>
        <p:spPr>
          <a:xfrm>
            <a:off x="533400" y="3200400"/>
            <a:ext cx="5791200" cy="533400"/>
          </a:xfrm>
          <a:prstGeom prst="rect">
            <a:avLst/>
          </a:prstGeom>
        </p:spPr>
        <p:txBody>
          <a:bodyPr/>
          <a:lstStyle>
            <a:lvl1pPr marL="0" indent="0" algn="l">
              <a:buNone/>
              <a:defRPr sz="3000" b="1">
                <a:solidFill>
                  <a:srgbClr val="45A8DA"/>
                </a:solidFill>
                <a:latin typeface="+mj-lt"/>
                <a:cs typeface="Tahoma" pitchFamily="34" charset="0"/>
              </a:defRPr>
            </a:lvl1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alpha val="0"/>
          </a:schemeClr>
        </a:solidFill>
        <a:effectLst/>
      </p:bgPr>
    </p:bg>
    <p:spTree>
      <p:nvGrpSpPr>
        <p:cNvPr id="1" name=""/>
        <p:cNvGrpSpPr/>
        <p:nvPr/>
      </p:nvGrpSpPr>
      <p:grpSpPr>
        <a:xfrm>
          <a:off x="0" y="0"/>
          <a:ext cx="0" cy="0"/>
          <a:chOff x="0" y="0"/>
          <a:chExt cx="0" cy="0"/>
        </a:xfrm>
      </p:grpSpPr>
      <p:pic>
        <p:nvPicPr>
          <p:cNvPr id="2" name="Picture 1" descr="bg.jpg"/>
          <p:cNvPicPr/>
          <p:nvPr/>
        </p:nvPicPr>
        <p:blipFill>
          <a:blip r:embed="rId8"/>
          <a:srcRect l="20575" t="15909" r="20574" b="15909"/>
          <a:stretch>
            <a:fillRect/>
          </a:stretch>
        </p:blipFill>
        <p:spPr>
          <a:xfrm>
            <a:off x="0" y="0"/>
            <a:ext cx="9144000" cy="6858000"/>
          </a:xfrm>
          <a:prstGeom prst="rect">
            <a:avLst/>
          </a:prstGeom>
        </p:spPr>
      </p:pic>
      <p:pic>
        <p:nvPicPr>
          <p:cNvPr id="16" name="Picture 15" descr="Untitled-2.png"/>
          <p:cNvPicPr/>
          <p:nvPr userDrawn="1"/>
        </p:nvPicPr>
        <p:blipFill>
          <a:blip r:embed="rId9" cstate="print"/>
          <a:stretch>
            <a:fillRect/>
          </a:stretch>
        </p:blipFill>
        <p:spPr>
          <a:xfrm flipH="1">
            <a:off x="-1" y="0"/>
            <a:ext cx="2653408" cy="2819400"/>
          </a:xfrm>
          <a:prstGeom prst="rect">
            <a:avLst/>
          </a:prstGeom>
        </p:spPr>
      </p:pic>
      <p:pic>
        <p:nvPicPr>
          <p:cNvPr id="24" name="Picture 23" descr="1.png"/>
          <p:cNvPicPr/>
          <p:nvPr/>
        </p:nvPicPr>
        <p:blipFill>
          <a:blip r:embed="rId10"/>
          <a:stretch>
            <a:fillRect/>
          </a:stretch>
        </p:blipFill>
        <p:spPr>
          <a:xfrm>
            <a:off x="-76200" y="3473852"/>
            <a:ext cx="2743200" cy="273474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e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microsoft.com/office/2007/relationships/hdphoto" Target="../media/hdphoto4.wdp"/><Relationship Id="rId12"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6.png"/><Relationship Id="rId11" Type="http://schemas.openxmlformats.org/officeDocument/2006/relationships/image" Target="../media/image19.png"/><Relationship Id="rId5" Type="http://schemas.microsoft.com/office/2007/relationships/hdphoto" Target="../media/hdphoto3.wdp"/><Relationship Id="rId10" Type="http://schemas.microsoft.com/office/2007/relationships/hdphoto" Target="../media/hdphoto5.wdp"/><Relationship Id="rId4" Type="http://schemas.openxmlformats.org/officeDocument/2006/relationships/image" Target="../media/image15.png"/><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g"/><Relationship Id="rId7" Type="http://schemas.microsoft.com/office/2007/relationships/hdphoto" Target="../media/hdphoto7.wdp"/><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microsoft.com/office/2007/relationships/hdphoto" Target="../media/hdphoto6.wdp"/><Relationship Id="rId4" Type="http://schemas.openxmlformats.org/officeDocument/2006/relationships/image" Target="../media/image22.png"/><Relationship Id="rId9" Type="http://schemas.microsoft.com/office/2007/relationships/hdphoto" Target="../media/hdphoto8.wdp"/></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microsoft.com/office/2007/relationships/hdphoto" Target="../media/hdphoto4.wdp"/></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p:cNvSpPr>
            <a:spLocks noGrp="1"/>
          </p:cNvSpPr>
          <p:nvPr>
            <p:ph type="body" sz="quarter" idx="10"/>
          </p:nvPr>
        </p:nvSpPr>
        <p:spPr/>
        <p:txBody>
          <a:bodyPr/>
          <a:lstStyle/>
          <a:p>
            <a:pPr algn="ctr"/>
            <a:r>
              <a:rPr lang="en-US" dirty="0" smtClean="0"/>
              <a:t>Counselling in Residence</a:t>
            </a:r>
            <a:endParaRPr lang="en-US" dirty="0"/>
          </a:p>
        </p:txBody>
      </p:sp>
      <p:sp>
        <p:nvSpPr>
          <p:cNvPr id="18" name="Text Placeholder 17"/>
          <p:cNvSpPr>
            <a:spLocks noGrp="1"/>
          </p:cNvSpPr>
          <p:nvPr>
            <p:ph type="body" sz="quarter" idx="11"/>
          </p:nvPr>
        </p:nvSpPr>
        <p:spPr/>
        <p:txBody>
          <a:bodyPr/>
          <a:lstStyle/>
          <a:p>
            <a:pPr algn="ctr"/>
            <a:r>
              <a:rPr lang="en-US" dirty="0" smtClean="0"/>
              <a:t>Residence Outreach Counsellors</a:t>
            </a:r>
            <a:endParaRPr lang="en-US" dirty="0"/>
          </a:p>
        </p:txBody>
      </p:sp>
      <p:sp>
        <p:nvSpPr>
          <p:cNvPr id="4" name="TextBox 3"/>
          <p:cNvSpPr txBox="1"/>
          <p:nvPr/>
        </p:nvSpPr>
        <p:spPr>
          <a:xfrm>
            <a:off x="4953000" y="5715000"/>
            <a:ext cx="4038600" cy="1046440"/>
          </a:xfrm>
          <a:prstGeom prst="rect">
            <a:avLst/>
          </a:prstGeom>
          <a:noFill/>
        </p:spPr>
        <p:txBody>
          <a:bodyPr wrap="square" rtlCol="0">
            <a:spAutoFit/>
          </a:bodyPr>
          <a:lstStyle/>
          <a:p>
            <a:pPr algn="r"/>
            <a:r>
              <a:rPr lang="en-US" sz="2200" dirty="0" smtClean="0">
                <a:latin typeface="+mj-lt"/>
              </a:rPr>
              <a:t>Freeman Woolnough, MEd, CCC</a:t>
            </a:r>
          </a:p>
          <a:p>
            <a:pPr algn="r"/>
            <a:r>
              <a:rPr lang="en-US" sz="2200" dirty="0" smtClean="0">
                <a:latin typeface="+mj-lt"/>
              </a:rPr>
              <a:t>Nadia Sawaya Fehr, MA</a:t>
            </a:r>
          </a:p>
          <a:p>
            <a:pPr algn="r"/>
            <a:r>
              <a:rPr lang="en-US" dirty="0" smtClean="0">
                <a:latin typeface="+mj-lt"/>
              </a:rPr>
              <a:t>Queen’s University – Residence Life</a:t>
            </a:r>
            <a:endParaRPr lang="en-US"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r>
              <a:rPr lang="en-US" sz="3200" dirty="0" smtClean="0"/>
              <a:t>Role of Residence Counsellors</a:t>
            </a:r>
            <a:endParaRPr lang="en-US" sz="3200" dirty="0"/>
          </a:p>
        </p:txBody>
      </p:sp>
      <p:sp>
        <p:nvSpPr>
          <p:cNvPr id="2" name="TextBox 1"/>
          <p:cNvSpPr txBox="1"/>
          <p:nvPr/>
        </p:nvSpPr>
        <p:spPr>
          <a:xfrm>
            <a:off x="2776260" y="5712383"/>
            <a:ext cx="5105400" cy="369332"/>
          </a:xfrm>
          <a:prstGeom prst="rect">
            <a:avLst/>
          </a:prstGeom>
          <a:noFill/>
        </p:spPr>
        <p:txBody>
          <a:bodyPr wrap="square" rtlCol="0">
            <a:spAutoFit/>
          </a:bodyPr>
          <a:lstStyle/>
          <a:p>
            <a:pPr algn="ctr"/>
            <a:r>
              <a:rPr lang="en-US" dirty="0" smtClean="0">
                <a:solidFill>
                  <a:schemeClr val="bg1"/>
                </a:solidFill>
                <a:latin typeface="+mj-lt"/>
              </a:rPr>
              <a:t>We’re counsellors, too! </a:t>
            </a:r>
            <a:endParaRPr lang="en-US" dirty="0">
              <a:solidFill>
                <a:schemeClr val="bg1"/>
              </a:solidFill>
              <a:latin typeface="+mj-lt"/>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0" y="1555882"/>
            <a:ext cx="4558468" cy="378352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7172" y="1152798"/>
            <a:ext cx="4320123" cy="4413954"/>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1431" y="2103867"/>
            <a:ext cx="3095778" cy="339774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7899" y="3429207"/>
            <a:ext cx="1510626" cy="1700559"/>
          </a:xfrm>
          <a:prstGeom prst="rect">
            <a:avLst/>
          </a:prstGeom>
        </p:spPr>
      </p:pic>
      <p:sp>
        <p:nvSpPr>
          <p:cNvPr id="10" name="TextBox 9"/>
          <p:cNvSpPr txBox="1"/>
          <p:nvPr/>
        </p:nvSpPr>
        <p:spPr>
          <a:xfrm>
            <a:off x="2776260" y="5682459"/>
            <a:ext cx="5105400" cy="369332"/>
          </a:xfrm>
          <a:prstGeom prst="rect">
            <a:avLst/>
          </a:prstGeom>
          <a:noFill/>
        </p:spPr>
        <p:txBody>
          <a:bodyPr wrap="square" rtlCol="0">
            <a:spAutoFit/>
          </a:bodyPr>
          <a:lstStyle/>
          <a:p>
            <a:pPr algn="ctr"/>
            <a:r>
              <a:rPr lang="en-US" dirty="0" smtClean="0">
                <a:solidFill>
                  <a:schemeClr val="bg1"/>
                </a:solidFill>
                <a:latin typeface="+mj-lt"/>
              </a:rPr>
              <a:t>Counsellors are embedded across campus</a:t>
            </a:r>
            <a:endParaRPr lang="en-US" dirty="0">
              <a:solidFill>
                <a:schemeClr val="bg1"/>
              </a:solidFill>
              <a:latin typeface="+mj-lt"/>
            </a:endParaRPr>
          </a:p>
        </p:txBody>
      </p:sp>
      <p:sp>
        <p:nvSpPr>
          <p:cNvPr id="11" name="TextBox 10"/>
          <p:cNvSpPr txBox="1"/>
          <p:nvPr/>
        </p:nvSpPr>
        <p:spPr>
          <a:xfrm>
            <a:off x="2667760" y="5581714"/>
            <a:ext cx="5342465" cy="646331"/>
          </a:xfrm>
          <a:prstGeom prst="rect">
            <a:avLst/>
          </a:prstGeom>
          <a:noFill/>
        </p:spPr>
        <p:txBody>
          <a:bodyPr wrap="square" rtlCol="0">
            <a:spAutoFit/>
          </a:bodyPr>
          <a:lstStyle/>
          <a:p>
            <a:pPr algn="ctr"/>
            <a:r>
              <a:rPr lang="en-US" dirty="0" smtClean="0">
                <a:solidFill>
                  <a:schemeClr val="bg1"/>
                </a:solidFill>
                <a:latin typeface="+mj-lt"/>
              </a:rPr>
              <a:t>Residence Outreach Counsellors – managed by residence life</a:t>
            </a:r>
            <a:endParaRPr lang="en-US" dirty="0">
              <a:solidFill>
                <a:schemeClr val="bg1"/>
              </a:solidFill>
              <a:latin typeface="+mj-lt"/>
            </a:endParaRPr>
          </a:p>
        </p:txBody>
      </p:sp>
      <p:sp>
        <p:nvSpPr>
          <p:cNvPr id="12" name="TextBox 11"/>
          <p:cNvSpPr txBox="1"/>
          <p:nvPr/>
        </p:nvSpPr>
        <p:spPr>
          <a:xfrm>
            <a:off x="2904825" y="5755624"/>
            <a:ext cx="5105400" cy="369332"/>
          </a:xfrm>
          <a:prstGeom prst="rect">
            <a:avLst/>
          </a:prstGeom>
          <a:noFill/>
        </p:spPr>
        <p:txBody>
          <a:bodyPr wrap="square" rtlCol="0">
            <a:spAutoFit/>
          </a:bodyPr>
          <a:lstStyle/>
          <a:p>
            <a:pPr algn="ctr"/>
            <a:r>
              <a:rPr lang="en-US" dirty="0" smtClean="0">
                <a:solidFill>
                  <a:schemeClr val="bg1"/>
                </a:solidFill>
                <a:latin typeface="+mj-lt"/>
              </a:rPr>
              <a:t>Things to consider… </a:t>
            </a:r>
            <a:endParaRPr lang="en-US" dirty="0">
              <a:solidFill>
                <a:schemeClr val="bg1"/>
              </a:solidFill>
              <a:latin typeface="+mj-lt"/>
            </a:endParaRPr>
          </a:p>
        </p:txBody>
      </p:sp>
      <p:pic>
        <p:nvPicPr>
          <p:cNvPr id="1026" name="Picture 2" descr="[Queen's Campus Ma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94587" y="1436526"/>
            <a:ext cx="3138135" cy="30398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12680" y="1288720"/>
            <a:ext cx="2776237" cy="2122679"/>
          </a:xfrm>
          <a:prstGeom prst="rect">
            <a:avLst/>
          </a:prstGeom>
        </p:spPr>
      </p:pic>
      <p:pic>
        <p:nvPicPr>
          <p:cNvPr id="14" name="Picture 13"/>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a:off x="2461757" y="3934189"/>
            <a:ext cx="2467275" cy="1684107"/>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687649" y="3411399"/>
            <a:ext cx="3225800" cy="2293503"/>
          </a:xfrm>
          <a:prstGeom prst="rect">
            <a:avLst/>
          </a:prstGeom>
        </p:spPr>
      </p:pic>
      <p:pic>
        <p:nvPicPr>
          <p:cNvPr id="15" name="Picture 14"/>
          <p:cNvPicPr>
            <a:picLocks noChangeAspect="1"/>
          </p:cNvPicPr>
          <p:nvPr/>
        </p:nvPicPr>
        <p:blipFill>
          <a:blip r:embed="rId11" cstate="print">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val="0"/>
              </a:ext>
            </a:extLst>
          </a:blip>
          <a:stretch>
            <a:fillRect/>
          </a:stretch>
        </p:blipFill>
        <p:spPr>
          <a:xfrm>
            <a:off x="6581483" y="2796769"/>
            <a:ext cx="2334555" cy="23345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nodeType="clickEffect">
                                  <p:stCondLst>
                                    <p:cond delay="0"/>
                                  </p:stCondLst>
                                  <p:childTnLst>
                                    <p:animEffect transition="out" filter="wipe(up)">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par>
                                <p:cTn id="17" presetID="22" presetClass="exit" presetSubtype="1" fill="hold" grpId="1" nodeType="withEffect">
                                  <p:stCondLst>
                                    <p:cond delay="0"/>
                                  </p:stCondLst>
                                  <p:childTnLst>
                                    <p:animEffect transition="out" filter="wipe(up)">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1" fill="hold" grpId="1" nodeType="clickEffect">
                                  <p:stCondLst>
                                    <p:cond delay="0"/>
                                  </p:stCondLst>
                                  <p:childTnLst>
                                    <p:animEffect transition="out" filter="wipe(up)">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1000"/>
                                        <p:tgtEl>
                                          <p:spTgt spid="8"/>
                                        </p:tgtEl>
                                      </p:cBhvr>
                                    </p:animEffect>
                                    <p:set>
                                      <p:cBhvr>
                                        <p:cTn id="44" dur="1" fill="hold">
                                          <p:stCondLst>
                                            <p:cond delay="999"/>
                                          </p:stCondLst>
                                        </p:cTn>
                                        <p:tgtEl>
                                          <p:spTgt spid="8"/>
                                        </p:tgtEl>
                                        <p:attrNameLst>
                                          <p:attrName>style.visibility</p:attrName>
                                        </p:attrNameLst>
                                      </p:cBhvr>
                                      <p:to>
                                        <p:strVal val="hidden"/>
                                      </p:to>
                                    </p:set>
                                  </p:childTnLst>
                                </p:cTn>
                              </p:par>
                              <p:par>
                                <p:cTn id="45" presetID="10" presetClass="exit" presetSubtype="0" fill="hold" nodeType="withEffect">
                                  <p:stCondLst>
                                    <p:cond delay="0"/>
                                  </p:stCondLst>
                                  <p:childTnLst>
                                    <p:animEffect transition="out" filter="fade">
                                      <p:cBhvr>
                                        <p:cTn id="46" dur="1000"/>
                                        <p:tgtEl>
                                          <p:spTgt spid="9"/>
                                        </p:tgtEl>
                                      </p:cBhvr>
                                    </p:animEffect>
                                    <p:set>
                                      <p:cBhvr>
                                        <p:cTn id="47" dur="1" fill="hold">
                                          <p:stCondLst>
                                            <p:cond delay="9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fade">
                                      <p:cBhvr>
                                        <p:cTn id="50" dur="10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xit" presetSubtype="1" fill="hold" grpId="1" nodeType="clickEffect">
                                  <p:stCondLst>
                                    <p:cond delay="0"/>
                                  </p:stCondLst>
                                  <p:childTnLst>
                                    <p:animEffect transition="out" filter="wipe(up)">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22" presetClass="exit" presetSubtype="1" fill="hold" nodeType="withEffect">
                                  <p:stCondLst>
                                    <p:cond delay="0"/>
                                  </p:stCondLst>
                                  <p:childTnLst>
                                    <p:animEffect transition="out" filter="wipe(up)">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fade">
                                      <p:cBhvr>
                                        <p:cTn id="67" dur="500"/>
                                        <p:tgtEl>
                                          <p:spTgt spid="10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fade">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500"/>
                                        <p:tgtEl>
                                          <p:spTgt spid="14"/>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fade">
                                      <p:cBhvr>
                                        <p:cTn id="82" dur="500"/>
                                        <p:tgtEl>
                                          <p:spTgt spid="1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0" grpId="0"/>
      <p:bldP spid="10" grpId="1"/>
      <p:bldP spid="11" grpId="0"/>
      <p:bldP spid="11" grpId="1"/>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algn="ctr"/>
            <a:r>
              <a:rPr lang="en-US" sz="3200" dirty="0" smtClean="0"/>
              <a:t>Let’s look at a student… </a:t>
            </a:r>
            <a:endParaRPr lang="en-US" sz="3200" dirty="0"/>
          </a:p>
        </p:txBody>
      </p:sp>
      <p:sp>
        <p:nvSpPr>
          <p:cNvPr id="23" name="Content Placeholder 2"/>
          <p:cNvSpPr txBox="1">
            <a:spLocks/>
          </p:cNvSpPr>
          <p:nvPr/>
        </p:nvSpPr>
        <p:spPr>
          <a:xfrm>
            <a:off x="2895600" y="1981200"/>
            <a:ext cx="5791200" cy="414496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lvl="1" indent="0">
              <a:buFont typeface="Arial" pitchFamily="34" charset="0"/>
              <a:buNone/>
            </a:pPr>
            <a:endParaRPr lang="en-US" sz="2400" dirty="0">
              <a:solidFill>
                <a:schemeClr val="bg1"/>
              </a:solidFill>
              <a:latin typeface="+mj-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6898" y="2030700"/>
            <a:ext cx="2932216" cy="3665270"/>
          </a:xfrm>
          <a:prstGeom prst="rect">
            <a:avLst/>
          </a:prstGeom>
        </p:spPr>
      </p:pic>
      <p:sp>
        <p:nvSpPr>
          <p:cNvPr id="4" name="TextBox 3"/>
          <p:cNvSpPr txBox="1"/>
          <p:nvPr/>
        </p:nvSpPr>
        <p:spPr>
          <a:xfrm>
            <a:off x="5512765" y="1792017"/>
            <a:ext cx="2514600" cy="400110"/>
          </a:xfrm>
          <a:prstGeom prst="rect">
            <a:avLst/>
          </a:prstGeom>
          <a:noFill/>
        </p:spPr>
        <p:txBody>
          <a:bodyPr wrap="square" rtlCol="0">
            <a:spAutoFit/>
          </a:bodyPr>
          <a:lstStyle/>
          <a:p>
            <a:r>
              <a:rPr lang="en-US" sz="2000" dirty="0" smtClean="0">
                <a:solidFill>
                  <a:schemeClr val="bg1"/>
                </a:solidFill>
                <a:latin typeface="+mj-lt"/>
              </a:rPr>
              <a:t>Sleep</a:t>
            </a:r>
            <a:endParaRPr lang="en-US" sz="2000" dirty="0">
              <a:solidFill>
                <a:schemeClr val="bg1"/>
              </a:solidFill>
              <a:latin typeface="+mj-lt"/>
            </a:endParaRPr>
          </a:p>
        </p:txBody>
      </p:sp>
      <p:sp>
        <p:nvSpPr>
          <p:cNvPr id="7" name="TextBox 6"/>
          <p:cNvSpPr txBox="1"/>
          <p:nvPr/>
        </p:nvSpPr>
        <p:spPr>
          <a:xfrm>
            <a:off x="5871005" y="2621795"/>
            <a:ext cx="2797942" cy="400110"/>
          </a:xfrm>
          <a:prstGeom prst="rect">
            <a:avLst/>
          </a:prstGeom>
          <a:noFill/>
        </p:spPr>
        <p:txBody>
          <a:bodyPr wrap="square" rtlCol="0">
            <a:spAutoFit/>
          </a:bodyPr>
          <a:lstStyle/>
          <a:p>
            <a:r>
              <a:rPr lang="en-US" sz="2000" dirty="0" smtClean="0">
                <a:solidFill>
                  <a:schemeClr val="bg1"/>
                </a:solidFill>
                <a:latin typeface="+mj-lt"/>
              </a:rPr>
              <a:t>Focus/Concentration</a:t>
            </a:r>
            <a:endParaRPr lang="en-US" sz="2000" dirty="0">
              <a:solidFill>
                <a:schemeClr val="bg1"/>
              </a:solidFill>
              <a:latin typeface="+mj-lt"/>
            </a:endParaRPr>
          </a:p>
        </p:txBody>
      </p:sp>
      <p:sp>
        <p:nvSpPr>
          <p:cNvPr id="8" name="TextBox 7"/>
          <p:cNvSpPr txBox="1"/>
          <p:nvPr/>
        </p:nvSpPr>
        <p:spPr>
          <a:xfrm>
            <a:off x="6360272" y="3463225"/>
            <a:ext cx="2514600" cy="400110"/>
          </a:xfrm>
          <a:prstGeom prst="rect">
            <a:avLst/>
          </a:prstGeom>
          <a:noFill/>
        </p:spPr>
        <p:txBody>
          <a:bodyPr wrap="square" rtlCol="0">
            <a:spAutoFit/>
          </a:bodyPr>
          <a:lstStyle/>
          <a:p>
            <a:r>
              <a:rPr lang="en-US" sz="2000" dirty="0" smtClean="0">
                <a:solidFill>
                  <a:schemeClr val="bg1"/>
                </a:solidFill>
                <a:latin typeface="+mj-lt"/>
              </a:rPr>
              <a:t>Heart Rate </a:t>
            </a:r>
            <a:endParaRPr lang="en-US" sz="2000" dirty="0">
              <a:solidFill>
                <a:schemeClr val="bg1"/>
              </a:solidFill>
              <a:latin typeface="+mj-lt"/>
            </a:endParaRPr>
          </a:p>
        </p:txBody>
      </p:sp>
      <p:sp>
        <p:nvSpPr>
          <p:cNvPr id="9" name="TextBox 8"/>
          <p:cNvSpPr txBox="1"/>
          <p:nvPr/>
        </p:nvSpPr>
        <p:spPr>
          <a:xfrm>
            <a:off x="6371516" y="4243793"/>
            <a:ext cx="2514600" cy="400110"/>
          </a:xfrm>
          <a:prstGeom prst="rect">
            <a:avLst/>
          </a:prstGeom>
          <a:noFill/>
        </p:spPr>
        <p:txBody>
          <a:bodyPr wrap="square" rtlCol="0">
            <a:spAutoFit/>
          </a:bodyPr>
          <a:lstStyle/>
          <a:p>
            <a:r>
              <a:rPr lang="en-US" sz="2000" dirty="0" smtClean="0">
                <a:solidFill>
                  <a:schemeClr val="bg1"/>
                </a:solidFill>
                <a:latin typeface="+mj-lt"/>
              </a:rPr>
              <a:t>Worry</a:t>
            </a:r>
            <a:endParaRPr lang="en-US" sz="2000" dirty="0">
              <a:solidFill>
                <a:schemeClr val="bg1"/>
              </a:solidFill>
              <a:latin typeface="+mj-lt"/>
            </a:endParaRPr>
          </a:p>
        </p:txBody>
      </p:sp>
      <p:sp>
        <p:nvSpPr>
          <p:cNvPr id="11" name="TextBox 10"/>
          <p:cNvSpPr txBox="1"/>
          <p:nvPr/>
        </p:nvSpPr>
        <p:spPr>
          <a:xfrm>
            <a:off x="5682100" y="4997966"/>
            <a:ext cx="3192772" cy="400110"/>
          </a:xfrm>
          <a:prstGeom prst="rect">
            <a:avLst/>
          </a:prstGeom>
          <a:noFill/>
        </p:spPr>
        <p:txBody>
          <a:bodyPr wrap="square" rtlCol="0">
            <a:spAutoFit/>
          </a:bodyPr>
          <a:lstStyle/>
          <a:p>
            <a:r>
              <a:rPr lang="en-US" sz="2000" dirty="0" smtClean="0">
                <a:solidFill>
                  <a:schemeClr val="bg1"/>
                </a:solidFill>
                <a:latin typeface="+mj-lt"/>
              </a:rPr>
              <a:t>Consuming Thoughts</a:t>
            </a: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6277624" y="1857236"/>
            <a:ext cx="2362200" cy="1724319"/>
          </a:xfrm>
          <a:prstGeom prst="rect">
            <a:avLst/>
          </a:prstGeom>
        </p:spPr>
      </p:pic>
      <p:pic>
        <p:nvPicPr>
          <p:cNvPr id="6" name="Picture 5"/>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2869669" y="4997966"/>
            <a:ext cx="1575418" cy="1575418"/>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56394" y="1636650"/>
            <a:ext cx="2831018" cy="2361069"/>
          </a:xfrm>
          <a:prstGeom prst="rect">
            <a:avLst/>
          </a:prstGeom>
        </p:spPr>
      </p:pic>
      <p:sp>
        <p:nvSpPr>
          <p:cNvPr id="15" name="TextBox 14"/>
          <p:cNvSpPr txBox="1"/>
          <p:nvPr/>
        </p:nvSpPr>
        <p:spPr>
          <a:xfrm>
            <a:off x="6248401" y="3642944"/>
            <a:ext cx="2514600" cy="369332"/>
          </a:xfrm>
          <a:prstGeom prst="rect">
            <a:avLst/>
          </a:prstGeom>
          <a:noFill/>
        </p:spPr>
        <p:txBody>
          <a:bodyPr wrap="square" rtlCol="0">
            <a:spAutoFit/>
          </a:bodyPr>
          <a:lstStyle/>
          <a:p>
            <a:pPr algn="ctr"/>
            <a:r>
              <a:rPr lang="en-US" dirty="0" smtClean="0">
                <a:solidFill>
                  <a:schemeClr val="bg1"/>
                </a:solidFill>
                <a:latin typeface="+mj-lt"/>
              </a:rPr>
              <a:t>Learning Strategies</a:t>
            </a:r>
            <a:endParaRPr lang="en-US" dirty="0">
              <a:solidFill>
                <a:schemeClr val="bg1"/>
              </a:solidFill>
              <a:latin typeface="+mj-lt"/>
            </a:endParaRPr>
          </a:p>
        </p:txBody>
      </p:sp>
      <p:sp>
        <p:nvSpPr>
          <p:cNvPr id="16" name="TextBox 15"/>
          <p:cNvSpPr txBox="1"/>
          <p:nvPr/>
        </p:nvSpPr>
        <p:spPr>
          <a:xfrm>
            <a:off x="1756898" y="3676540"/>
            <a:ext cx="2514600" cy="369332"/>
          </a:xfrm>
          <a:prstGeom prst="rect">
            <a:avLst/>
          </a:prstGeom>
          <a:noFill/>
        </p:spPr>
        <p:txBody>
          <a:bodyPr wrap="square" rtlCol="0">
            <a:spAutoFit/>
          </a:bodyPr>
          <a:lstStyle/>
          <a:p>
            <a:pPr algn="ctr"/>
            <a:r>
              <a:rPr lang="en-US" dirty="0" smtClean="0">
                <a:solidFill>
                  <a:schemeClr val="bg1"/>
                </a:solidFill>
                <a:latin typeface="+mj-lt"/>
              </a:rPr>
              <a:t>Friends</a:t>
            </a:r>
            <a:endParaRPr lang="en-US" dirty="0">
              <a:solidFill>
                <a:schemeClr val="bg1"/>
              </a:solidFill>
              <a:latin typeface="+mj-lt"/>
            </a:endParaRPr>
          </a:p>
        </p:txBody>
      </p:sp>
      <p:sp>
        <p:nvSpPr>
          <p:cNvPr id="17" name="TextBox 16"/>
          <p:cNvSpPr txBox="1"/>
          <p:nvPr/>
        </p:nvSpPr>
        <p:spPr>
          <a:xfrm>
            <a:off x="4170667" y="5585775"/>
            <a:ext cx="2514600" cy="369332"/>
          </a:xfrm>
          <a:prstGeom prst="rect">
            <a:avLst/>
          </a:prstGeom>
          <a:noFill/>
        </p:spPr>
        <p:txBody>
          <a:bodyPr wrap="square" rtlCol="0">
            <a:spAutoFit/>
          </a:bodyPr>
          <a:lstStyle/>
          <a:p>
            <a:pPr algn="ctr"/>
            <a:r>
              <a:rPr lang="en-US" dirty="0" smtClean="0">
                <a:solidFill>
                  <a:schemeClr val="bg1"/>
                </a:solidFill>
                <a:latin typeface="+mj-lt"/>
              </a:rPr>
              <a:t>Residence Don</a:t>
            </a:r>
            <a:endParaRPr lang="en-US" dirty="0">
              <a:solidFill>
                <a:schemeClr val="bg1"/>
              </a:solidFill>
              <a:latin typeface="+mj-lt"/>
            </a:endParaRPr>
          </a:p>
        </p:txBody>
      </p:sp>
      <p:sp>
        <p:nvSpPr>
          <p:cNvPr id="18" name="TextBox 17"/>
          <p:cNvSpPr txBox="1"/>
          <p:nvPr/>
        </p:nvSpPr>
        <p:spPr>
          <a:xfrm>
            <a:off x="4256258" y="5577226"/>
            <a:ext cx="2514600" cy="369332"/>
          </a:xfrm>
          <a:prstGeom prst="rect">
            <a:avLst/>
          </a:prstGeom>
          <a:noFill/>
        </p:spPr>
        <p:txBody>
          <a:bodyPr wrap="square" rtlCol="0">
            <a:spAutoFit/>
          </a:bodyPr>
          <a:lstStyle/>
          <a:p>
            <a:pPr algn="ctr"/>
            <a:r>
              <a:rPr lang="en-US" dirty="0" smtClean="0">
                <a:solidFill>
                  <a:schemeClr val="bg1"/>
                </a:solidFill>
                <a:latin typeface="+mj-lt"/>
              </a:rPr>
              <a:t>International Centre</a:t>
            </a:r>
            <a:endParaRPr lang="en-US" dirty="0">
              <a:solidFill>
                <a:schemeClr val="bg1"/>
              </a:solidFill>
              <a:latin typeface="+mj-lt"/>
            </a:endParaRPr>
          </a:p>
        </p:txBody>
      </p:sp>
      <p:sp>
        <p:nvSpPr>
          <p:cNvPr id="21" name="Curved Right Arrow 20"/>
          <p:cNvSpPr/>
          <p:nvPr/>
        </p:nvSpPr>
        <p:spPr>
          <a:xfrm rot="4631747" flipV="1">
            <a:off x="5464624" y="901074"/>
            <a:ext cx="591415" cy="1471153"/>
          </a:xfrm>
          <a:prstGeom prst="curvedRightArrow">
            <a:avLst>
              <a:gd name="adj1" fmla="val 25000"/>
              <a:gd name="adj2" fmla="val 66624"/>
              <a:gd name="adj3" fmla="val 43554"/>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4" name="Curved Right Arrow 23"/>
          <p:cNvSpPr/>
          <p:nvPr/>
        </p:nvSpPr>
        <p:spPr>
          <a:xfrm rot="5640648">
            <a:off x="3571022" y="691890"/>
            <a:ext cx="498295" cy="1971515"/>
          </a:xfrm>
          <a:prstGeom prst="curvedRightArrow">
            <a:avLst>
              <a:gd name="adj1" fmla="val 25000"/>
              <a:gd name="adj2" fmla="val 66624"/>
              <a:gd name="adj3" fmla="val 43554"/>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sp>
        <p:nvSpPr>
          <p:cNvPr id="22" name="Right Arrow 21"/>
          <p:cNvSpPr/>
          <p:nvPr/>
        </p:nvSpPr>
        <p:spPr>
          <a:xfrm rot="5400000">
            <a:off x="3039361" y="4212736"/>
            <a:ext cx="1015963" cy="317162"/>
          </a:xfrm>
          <a:prstGeom prst="rightArrow">
            <a:avLst>
              <a:gd name="adj1" fmla="val 34623"/>
              <a:gd name="adj2" fmla="val 50000"/>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5" name="Curved Right Arrow 24"/>
          <p:cNvSpPr/>
          <p:nvPr/>
        </p:nvSpPr>
        <p:spPr>
          <a:xfrm rot="7890179" flipV="1">
            <a:off x="6657296" y="3543370"/>
            <a:ext cx="591415" cy="1471153"/>
          </a:xfrm>
          <a:prstGeom prst="curvedRightArrow">
            <a:avLst>
              <a:gd name="adj1" fmla="val 25000"/>
              <a:gd name="adj2" fmla="val 66624"/>
              <a:gd name="adj3" fmla="val 43554"/>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mj-lt"/>
            </a:endParaRPr>
          </a:p>
        </p:txBody>
      </p:sp>
      <p:pic>
        <p:nvPicPr>
          <p:cNvPr id="26" name="Picture 25"/>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4455666" y="1255449"/>
            <a:ext cx="1079099" cy="844395"/>
          </a:xfrm>
          <a:prstGeom prst="rect">
            <a:avLst/>
          </a:prstGeom>
        </p:spPr>
      </p:pic>
      <p:pic>
        <p:nvPicPr>
          <p:cNvPr id="27" name="Picture 26"/>
          <p:cNvPicPr>
            <a:picLocks noChangeAspect="1"/>
          </p:cNvPicPr>
          <p:nvPr/>
        </p:nvPicPr>
        <p:blipFill>
          <a:blip r:embed="rId11"/>
          <a:stretch>
            <a:fillRect/>
          </a:stretch>
        </p:blipFill>
        <p:spPr>
          <a:xfrm>
            <a:off x="6637411" y="4918908"/>
            <a:ext cx="1838325" cy="1847850"/>
          </a:xfrm>
          <a:prstGeom prst="rect">
            <a:avLst/>
          </a:prstGeom>
        </p:spPr>
      </p:pic>
      <p:pic>
        <p:nvPicPr>
          <p:cNvPr id="2050" name="Picture 2" descr="http://www.healthyblackwoman.com/wp-content/uploads/2014/02/download67.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54301" y="1828865"/>
            <a:ext cx="5388849" cy="35925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52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anim calcmode="lin" valueType="num">
                                      <p:cBhvr>
                                        <p:cTn id="15" dur="500" fill="hold"/>
                                        <p:tgtEl>
                                          <p:spTgt spid="4"/>
                                        </p:tgtEl>
                                        <p:attrNameLst>
                                          <p:attrName>ppt_x</p:attrName>
                                        </p:attrNameLst>
                                      </p:cBhvr>
                                      <p:tavLst>
                                        <p:tav tm="0">
                                          <p:val>
                                            <p:fltVal val="0.5"/>
                                          </p:val>
                                        </p:tav>
                                        <p:tav tm="100000">
                                          <p:val>
                                            <p:strVal val="#ppt_x"/>
                                          </p:val>
                                        </p:tav>
                                      </p:tavLst>
                                    </p:anim>
                                    <p:anim calcmode="lin" valueType="num">
                                      <p:cBhvr>
                                        <p:cTn id="16" dur="500" fill="hold"/>
                                        <p:tgtEl>
                                          <p:spTgt spid="4"/>
                                        </p:tgtEl>
                                        <p:attrNameLst>
                                          <p:attrName>ppt_y</p:attrName>
                                        </p:attrNameLst>
                                      </p:cBhvr>
                                      <p:tavLst>
                                        <p:tav tm="0">
                                          <p:val>
                                            <p:fltVal val="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52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53" presetClass="entr" presetSubtype="52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fltVal val="0.5"/>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52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anim calcmode="lin" valueType="num">
                                      <p:cBhvr>
                                        <p:cTn id="42" dur="500" fill="hold"/>
                                        <p:tgtEl>
                                          <p:spTgt spid="9"/>
                                        </p:tgtEl>
                                        <p:attrNameLst>
                                          <p:attrName>ppt_x</p:attrName>
                                        </p:attrNameLst>
                                      </p:cBhvr>
                                      <p:tavLst>
                                        <p:tav tm="0">
                                          <p:val>
                                            <p:fltVal val="0.5"/>
                                          </p:val>
                                        </p:tav>
                                        <p:tav tm="100000">
                                          <p:val>
                                            <p:strVal val="#ppt_x"/>
                                          </p:val>
                                        </p:tav>
                                      </p:tavLst>
                                    </p:anim>
                                    <p:anim calcmode="lin" valueType="num">
                                      <p:cBhvr>
                                        <p:cTn id="43" dur="500" fill="hold"/>
                                        <p:tgtEl>
                                          <p:spTgt spid="9"/>
                                        </p:tgtEl>
                                        <p:attrNameLst>
                                          <p:attrName>ppt_y</p:attrName>
                                        </p:attrNameLst>
                                      </p:cBhvr>
                                      <p:tavLst>
                                        <p:tav tm="0">
                                          <p:val>
                                            <p:fltVal val="0.5"/>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53" presetClass="entr" presetSubtype="52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p:cTn id="48" dur="500" fill="hold"/>
                                        <p:tgtEl>
                                          <p:spTgt spid="11"/>
                                        </p:tgtEl>
                                        <p:attrNameLst>
                                          <p:attrName>ppt_w</p:attrName>
                                        </p:attrNameLst>
                                      </p:cBhvr>
                                      <p:tavLst>
                                        <p:tav tm="0">
                                          <p:val>
                                            <p:fltVal val="0"/>
                                          </p:val>
                                        </p:tav>
                                        <p:tav tm="100000">
                                          <p:val>
                                            <p:strVal val="#ppt_w"/>
                                          </p:val>
                                        </p:tav>
                                      </p:tavLst>
                                    </p:anim>
                                    <p:anim calcmode="lin" valueType="num">
                                      <p:cBhvr>
                                        <p:cTn id="49" dur="500" fill="hold"/>
                                        <p:tgtEl>
                                          <p:spTgt spid="11"/>
                                        </p:tgtEl>
                                        <p:attrNameLst>
                                          <p:attrName>ppt_h</p:attrName>
                                        </p:attrNameLst>
                                      </p:cBhvr>
                                      <p:tavLst>
                                        <p:tav tm="0">
                                          <p:val>
                                            <p:fltVal val="0"/>
                                          </p:val>
                                        </p:tav>
                                        <p:tav tm="100000">
                                          <p:val>
                                            <p:strVal val="#ppt_h"/>
                                          </p:val>
                                        </p:tav>
                                      </p:tavLst>
                                    </p:anim>
                                    <p:animEffect transition="in" filter="fade">
                                      <p:cBhvr>
                                        <p:cTn id="50" dur="500"/>
                                        <p:tgtEl>
                                          <p:spTgt spid="11"/>
                                        </p:tgtEl>
                                      </p:cBhvr>
                                    </p:animEffect>
                                    <p:anim calcmode="lin" valueType="num">
                                      <p:cBhvr>
                                        <p:cTn id="51" dur="500" fill="hold"/>
                                        <p:tgtEl>
                                          <p:spTgt spid="11"/>
                                        </p:tgtEl>
                                        <p:attrNameLst>
                                          <p:attrName>ppt_x</p:attrName>
                                        </p:attrNameLst>
                                      </p:cBhvr>
                                      <p:tavLst>
                                        <p:tav tm="0">
                                          <p:val>
                                            <p:fltVal val="0.5"/>
                                          </p:val>
                                        </p:tav>
                                        <p:tav tm="100000">
                                          <p:val>
                                            <p:strVal val="#ppt_x"/>
                                          </p:val>
                                        </p:tav>
                                      </p:tavLst>
                                    </p:anim>
                                    <p:anim calcmode="lin" valueType="num">
                                      <p:cBhvr>
                                        <p:cTn id="52" dur="500" fill="hold"/>
                                        <p:tgtEl>
                                          <p:spTgt spid="11"/>
                                        </p:tgtEl>
                                        <p:attrNameLst>
                                          <p:attrName>ppt_y</p:attrName>
                                        </p:attrNameLst>
                                      </p:cBhvr>
                                      <p:tavLst>
                                        <p:tav tm="0">
                                          <p:val>
                                            <p:fltVal val="0.5"/>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xit" presetSubtype="1" fill="hold" grpId="1" nodeType="clickEffect">
                                  <p:stCondLst>
                                    <p:cond delay="0"/>
                                  </p:stCondLst>
                                  <p:childTnLst>
                                    <p:animEffect transition="out" filter="wipe(up)">
                                      <p:cBhvr>
                                        <p:cTn id="56" dur="500"/>
                                        <p:tgtEl>
                                          <p:spTgt spid="4"/>
                                        </p:tgtEl>
                                      </p:cBhvr>
                                    </p:animEffect>
                                    <p:set>
                                      <p:cBhvr>
                                        <p:cTn id="57" dur="1" fill="hold">
                                          <p:stCondLst>
                                            <p:cond delay="499"/>
                                          </p:stCondLst>
                                        </p:cTn>
                                        <p:tgtEl>
                                          <p:spTgt spid="4"/>
                                        </p:tgtEl>
                                        <p:attrNameLst>
                                          <p:attrName>style.visibility</p:attrName>
                                        </p:attrNameLst>
                                      </p:cBhvr>
                                      <p:to>
                                        <p:strVal val="hidden"/>
                                      </p:to>
                                    </p:set>
                                  </p:childTnLst>
                                </p:cTn>
                              </p:par>
                              <p:par>
                                <p:cTn id="58" presetID="22" presetClass="exit" presetSubtype="1" fill="hold" grpId="1" nodeType="withEffect">
                                  <p:stCondLst>
                                    <p:cond delay="0"/>
                                  </p:stCondLst>
                                  <p:childTnLst>
                                    <p:animEffect transition="out" filter="wipe(up)">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22" presetClass="exit" presetSubtype="1" fill="hold" grpId="1" nodeType="withEffect">
                                  <p:stCondLst>
                                    <p:cond delay="0"/>
                                  </p:stCondLst>
                                  <p:childTnLst>
                                    <p:animEffect transition="out" filter="wipe(up)">
                                      <p:cBhvr>
                                        <p:cTn id="62" dur="500"/>
                                        <p:tgtEl>
                                          <p:spTgt spid="8"/>
                                        </p:tgtEl>
                                      </p:cBhvr>
                                    </p:animEffect>
                                    <p:set>
                                      <p:cBhvr>
                                        <p:cTn id="63" dur="1" fill="hold">
                                          <p:stCondLst>
                                            <p:cond delay="499"/>
                                          </p:stCondLst>
                                        </p:cTn>
                                        <p:tgtEl>
                                          <p:spTgt spid="8"/>
                                        </p:tgtEl>
                                        <p:attrNameLst>
                                          <p:attrName>style.visibility</p:attrName>
                                        </p:attrNameLst>
                                      </p:cBhvr>
                                      <p:to>
                                        <p:strVal val="hidden"/>
                                      </p:to>
                                    </p:set>
                                  </p:childTnLst>
                                </p:cTn>
                              </p:par>
                              <p:par>
                                <p:cTn id="64" presetID="22" presetClass="exit" presetSubtype="1" fill="hold" grpId="1" nodeType="withEffect">
                                  <p:stCondLst>
                                    <p:cond delay="0"/>
                                  </p:stCondLst>
                                  <p:childTnLst>
                                    <p:animEffect transition="out" filter="wipe(up)">
                                      <p:cBhvr>
                                        <p:cTn id="65" dur="500"/>
                                        <p:tgtEl>
                                          <p:spTgt spid="9"/>
                                        </p:tgtEl>
                                      </p:cBhvr>
                                    </p:animEffect>
                                    <p:set>
                                      <p:cBhvr>
                                        <p:cTn id="66" dur="1" fill="hold">
                                          <p:stCondLst>
                                            <p:cond delay="499"/>
                                          </p:stCondLst>
                                        </p:cTn>
                                        <p:tgtEl>
                                          <p:spTgt spid="9"/>
                                        </p:tgtEl>
                                        <p:attrNameLst>
                                          <p:attrName>style.visibility</p:attrName>
                                        </p:attrNameLst>
                                      </p:cBhvr>
                                      <p:to>
                                        <p:strVal val="hidden"/>
                                      </p:to>
                                    </p:set>
                                  </p:childTnLst>
                                </p:cTn>
                              </p:par>
                              <p:par>
                                <p:cTn id="67" presetID="22" presetClass="exit" presetSubtype="1" fill="hold" grpId="1" nodeType="withEffect">
                                  <p:stCondLst>
                                    <p:cond delay="0"/>
                                  </p:stCondLst>
                                  <p:childTnLst>
                                    <p:animEffect transition="out" filter="wipe(up)">
                                      <p:cBhvr>
                                        <p:cTn id="68" dur="500"/>
                                        <p:tgtEl>
                                          <p:spTgt spid="11"/>
                                        </p:tgtEl>
                                      </p:cBhvr>
                                    </p:animEffect>
                                    <p:set>
                                      <p:cBhvr>
                                        <p:cTn id="69" dur="1" fill="hold">
                                          <p:stCondLst>
                                            <p:cond delay="499"/>
                                          </p:stCondLst>
                                        </p:cTn>
                                        <p:tgtEl>
                                          <p:spTgt spid="11"/>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par>
                          <p:cTn id="75" fill="hold">
                            <p:stCondLst>
                              <p:cond delay="500"/>
                            </p:stCondLst>
                            <p:childTnLst>
                              <p:par>
                                <p:cTn id="76" presetID="10" presetClass="entr" presetSubtype="0" fill="hold" nodeType="afterEffect">
                                  <p:stCondLst>
                                    <p:cond delay="0"/>
                                  </p:stCondLst>
                                  <p:childTnLst>
                                    <p:set>
                                      <p:cBhvr>
                                        <p:cTn id="77" dur="1" fill="hold">
                                          <p:stCondLst>
                                            <p:cond delay="0"/>
                                          </p:stCondLst>
                                        </p:cTn>
                                        <p:tgtEl>
                                          <p:spTgt spid="5"/>
                                        </p:tgtEl>
                                        <p:attrNameLst>
                                          <p:attrName>style.visibility</p:attrName>
                                        </p:attrNameLst>
                                      </p:cBhvr>
                                      <p:to>
                                        <p:strVal val="visible"/>
                                      </p:to>
                                    </p:set>
                                    <p:animEffect transition="in" filter="fade">
                                      <p:cBhvr>
                                        <p:cTn id="78" dur="500"/>
                                        <p:tgtEl>
                                          <p:spTgt spid="5"/>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Effect transition="in" filter="wipe(left)">
                                      <p:cBhvr>
                                        <p:cTn id="81" dur="500"/>
                                        <p:tgtEl>
                                          <p:spTgt spid="15"/>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wipe(right)">
                                      <p:cBhvr>
                                        <p:cTn id="86" dur="500"/>
                                        <p:tgtEl>
                                          <p:spTgt spid="24"/>
                                        </p:tgtEl>
                                      </p:cBhvr>
                                    </p:animEffect>
                                  </p:childTnLst>
                                </p:cTn>
                              </p:par>
                              <p:par>
                                <p:cTn id="87" presetID="22" presetClass="exit" presetSubtype="1" fill="hold" grpId="1" nodeType="withEffect">
                                  <p:stCondLst>
                                    <p:cond delay="0"/>
                                  </p:stCondLst>
                                  <p:childTnLst>
                                    <p:animEffect transition="out" filter="wipe(up)">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fade">
                                      <p:cBhvr>
                                        <p:cTn id="93" dur="500"/>
                                        <p:tgtEl>
                                          <p:spTgt spid="13"/>
                                        </p:tgtEl>
                                      </p:cBhvr>
                                    </p:animEffect>
                                  </p:childTnLst>
                                </p:cTn>
                              </p:par>
                              <p:par>
                                <p:cTn id="94" presetID="22" presetClass="entr" presetSubtype="8" fill="hold" grpId="0" nodeType="with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left)">
                                      <p:cBhvr>
                                        <p:cTn id="96" dur="500"/>
                                        <p:tgtEl>
                                          <p:spTgt spid="16"/>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1" fill="hold" grpId="0" nodeType="click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wipe(up)">
                                      <p:cBhvr>
                                        <p:cTn id="101" dur="500"/>
                                        <p:tgtEl>
                                          <p:spTgt spid="22"/>
                                        </p:tgtEl>
                                      </p:cBhvr>
                                    </p:animEffect>
                                  </p:childTnLst>
                                </p:cTn>
                              </p:par>
                              <p:par>
                                <p:cTn id="102" presetID="22" presetClass="exit" presetSubtype="1" fill="hold" grpId="1" nodeType="withEffect">
                                  <p:stCondLst>
                                    <p:cond delay="0"/>
                                  </p:stCondLst>
                                  <p:childTnLst>
                                    <p:animEffect transition="out" filter="wipe(up)">
                                      <p:cBhvr>
                                        <p:cTn id="103" dur="500"/>
                                        <p:tgtEl>
                                          <p:spTgt spid="16"/>
                                        </p:tgtEl>
                                      </p:cBhvr>
                                    </p:animEffect>
                                    <p:set>
                                      <p:cBhvr>
                                        <p:cTn id="104" dur="1" fill="hold">
                                          <p:stCondLst>
                                            <p:cond delay="499"/>
                                          </p:stCondLst>
                                        </p:cTn>
                                        <p:tgtEl>
                                          <p:spTgt spid="16"/>
                                        </p:tgtEl>
                                        <p:attrNameLst>
                                          <p:attrName>style.visibility</p:attrName>
                                        </p:attrNameLst>
                                      </p:cBhvr>
                                      <p:to>
                                        <p:strVal val="hidden"/>
                                      </p:to>
                                    </p:set>
                                  </p:childTnLst>
                                </p:cTn>
                              </p:par>
                            </p:childTnLst>
                          </p:cTn>
                        </p:par>
                        <p:par>
                          <p:cTn id="105" fill="hold">
                            <p:stCondLst>
                              <p:cond delay="500"/>
                            </p:stCondLst>
                            <p:childTnLst>
                              <p:par>
                                <p:cTn id="106" presetID="10" presetClass="entr" presetSubtype="0" fill="hold" nodeType="afterEffect">
                                  <p:stCondLst>
                                    <p:cond delay="0"/>
                                  </p:stCondLst>
                                  <p:childTnLst>
                                    <p:set>
                                      <p:cBhvr>
                                        <p:cTn id="107" dur="1" fill="hold">
                                          <p:stCondLst>
                                            <p:cond delay="0"/>
                                          </p:stCondLst>
                                        </p:cTn>
                                        <p:tgtEl>
                                          <p:spTgt spid="6"/>
                                        </p:tgtEl>
                                        <p:attrNameLst>
                                          <p:attrName>style.visibility</p:attrName>
                                        </p:attrNameLst>
                                      </p:cBhvr>
                                      <p:to>
                                        <p:strVal val="visible"/>
                                      </p:to>
                                    </p:set>
                                    <p:animEffect transition="in" filter="fade">
                                      <p:cBhvr>
                                        <p:cTn id="108" dur="500"/>
                                        <p:tgtEl>
                                          <p:spTgt spid="6"/>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1" fill="hold" grpId="0" nodeType="clickEffect">
                                  <p:stCondLst>
                                    <p:cond delay="0"/>
                                  </p:stCondLst>
                                  <p:childTnLst>
                                    <p:set>
                                      <p:cBhvr>
                                        <p:cTn id="115" dur="1" fill="hold">
                                          <p:stCondLst>
                                            <p:cond delay="0"/>
                                          </p:stCondLst>
                                        </p:cTn>
                                        <p:tgtEl>
                                          <p:spTgt spid="25"/>
                                        </p:tgtEl>
                                        <p:attrNameLst>
                                          <p:attrName>style.visibility</p:attrName>
                                        </p:attrNameLst>
                                      </p:cBhvr>
                                      <p:to>
                                        <p:strVal val="visible"/>
                                      </p:to>
                                    </p:set>
                                    <p:animEffect transition="in" filter="wipe(up)">
                                      <p:cBhvr>
                                        <p:cTn id="116" dur="500"/>
                                        <p:tgtEl>
                                          <p:spTgt spid="25"/>
                                        </p:tgtEl>
                                      </p:cBhvr>
                                    </p:animEffect>
                                  </p:childTnLst>
                                </p:cTn>
                              </p:par>
                              <p:par>
                                <p:cTn id="117" presetID="22" presetClass="exit" presetSubtype="1" fill="hold" grpId="1" nodeType="withEffect">
                                  <p:stCondLst>
                                    <p:cond delay="0"/>
                                  </p:stCondLst>
                                  <p:childTnLst>
                                    <p:animEffect transition="out" filter="wipe(up)">
                                      <p:cBhvr>
                                        <p:cTn id="118" dur="500"/>
                                        <p:tgtEl>
                                          <p:spTgt spid="17"/>
                                        </p:tgtEl>
                                      </p:cBhvr>
                                    </p:animEffect>
                                    <p:set>
                                      <p:cBhvr>
                                        <p:cTn id="119" dur="1" fill="hold">
                                          <p:stCondLst>
                                            <p:cond delay="499"/>
                                          </p:stCondLst>
                                        </p:cTn>
                                        <p:tgtEl>
                                          <p:spTgt spid="17"/>
                                        </p:tgtEl>
                                        <p:attrNameLst>
                                          <p:attrName>style.visibility</p:attrName>
                                        </p:attrNameLst>
                                      </p:cBhvr>
                                      <p:to>
                                        <p:strVal val="hidden"/>
                                      </p:to>
                                    </p:set>
                                  </p:childTnLst>
                                </p:cTn>
                              </p:par>
                            </p:childTnLst>
                          </p:cTn>
                        </p:par>
                        <p:par>
                          <p:cTn id="120" fill="hold">
                            <p:stCondLst>
                              <p:cond delay="500"/>
                            </p:stCondLst>
                            <p:childTnLst>
                              <p:par>
                                <p:cTn id="121" presetID="10" presetClass="entr" presetSubtype="0" fill="hold" nodeType="afterEffect">
                                  <p:stCondLst>
                                    <p:cond delay="0"/>
                                  </p:stCondLst>
                                  <p:childTnLst>
                                    <p:set>
                                      <p:cBhvr>
                                        <p:cTn id="122" dur="1" fill="hold">
                                          <p:stCondLst>
                                            <p:cond delay="0"/>
                                          </p:stCondLst>
                                        </p:cTn>
                                        <p:tgtEl>
                                          <p:spTgt spid="27"/>
                                        </p:tgtEl>
                                        <p:attrNameLst>
                                          <p:attrName>style.visibility</p:attrName>
                                        </p:attrNameLst>
                                      </p:cBhvr>
                                      <p:to>
                                        <p:strVal val="visible"/>
                                      </p:to>
                                    </p:set>
                                    <p:animEffect transition="in" filter="fade">
                                      <p:cBhvr>
                                        <p:cTn id="123" dur="500"/>
                                        <p:tgtEl>
                                          <p:spTgt spid="2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wipe(left)">
                                      <p:cBhvr>
                                        <p:cTn id="126" dur="500"/>
                                        <p:tgtEl>
                                          <p:spTgt spid="18"/>
                                        </p:tgtEl>
                                      </p:cBhvr>
                                    </p:animEffect>
                                  </p:childTnLst>
                                </p:cTn>
                              </p:par>
                            </p:childTnLst>
                          </p:cTn>
                        </p:par>
                      </p:childTnLst>
                    </p:cTn>
                  </p:par>
                  <p:par>
                    <p:cTn id="127" fill="hold">
                      <p:stCondLst>
                        <p:cond delay="indefinite"/>
                      </p:stCondLst>
                      <p:childTnLst>
                        <p:par>
                          <p:cTn id="128" fill="hold">
                            <p:stCondLst>
                              <p:cond delay="0"/>
                            </p:stCondLst>
                            <p:childTnLst>
                              <p:par>
                                <p:cTn id="129" presetID="53" presetClass="exit" presetSubtype="544" fill="hold" grpId="1" nodeType="clickEffect">
                                  <p:stCondLst>
                                    <p:cond delay="0"/>
                                  </p:stCondLst>
                                  <p:childTnLst>
                                    <p:anim calcmode="lin" valueType="num">
                                      <p:cBhvr>
                                        <p:cTn id="130" dur="500"/>
                                        <p:tgtEl>
                                          <p:spTgt spid="21"/>
                                        </p:tgtEl>
                                        <p:attrNameLst>
                                          <p:attrName>ppt_w</p:attrName>
                                        </p:attrNameLst>
                                      </p:cBhvr>
                                      <p:tavLst>
                                        <p:tav tm="0">
                                          <p:val>
                                            <p:strVal val="ppt_w"/>
                                          </p:val>
                                        </p:tav>
                                        <p:tav tm="100000">
                                          <p:val>
                                            <p:fltVal val="0"/>
                                          </p:val>
                                        </p:tav>
                                      </p:tavLst>
                                    </p:anim>
                                    <p:anim calcmode="lin" valueType="num">
                                      <p:cBhvr>
                                        <p:cTn id="131" dur="500"/>
                                        <p:tgtEl>
                                          <p:spTgt spid="21"/>
                                        </p:tgtEl>
                                        <p:attrNameLst>
                                          <p:attrName>ppt_h</p:attrName>
                                        </p:attrNameLst>
                                      </p:cBhvr>
                                      <p:tavLst>
                                        <p:tav tm="0">
                                          <p:val>
                                            <p:strVal val="ppt_h"/>
                                          </p:val>
                                        </p:tav>
                                        <p:tav tm="100000">
                                          <p:val>
                                            <p:fltVal val="0"/>
                                          </p:val>
                                        </p:tav>
                                      </p:tavLst>
                                    </p:anim>
                                    <p:animEffect transition="out" filter="fade">
                                      <p:cBhvr>
                                        <p:cTn id="132" dur="500"/>
                                        <p:tgtEl>
                                          <p:spTgt spid="21"/>
                                        </p:tgtEl>
                                      </p:cBhvr>
                                    </p:animEffect>
                                    <p:anim calcmode="lin" valueType="num">
                                      <p:cBhvr>
                                        <p:cTn id="133" dur="500"/>
                                        <p:tgtEl>
                                          <p:spTgt spid="21"/>
                                        </p:tgtEl>
                                        <p:attrNameLst>
                                          <p:attrName>ppt_x</p:attrName>
                                        </p:attrNameLst>
                                      </p:cBhvr>
                                      <p:tavLst>
                                        <p:tav tm="0">
                                          <p:val>
                                            <p:strVal val="ppt_x"/>
                                          </p:val>
                                        </p:tav>
                                        <p:tav tm="100000">
                                          <p:val>
                                            <p:fltVal val="0.5"/>
                                          </p:val>
                                        </p:tav>
                                      </p:tavLst>
                                    </p:anim>
                                    <p:anim calcmode="lin" valueType="num">
                                      <p:cBhvr>
                                        <p:cTn id="134" dur="500"/>
                                        <p:tgtEl>
                                          <p:spTgt spid="21"/>
                                        </p:tgtEl>
                                        <p:attrNameLst>
                                          <p:attrName>ppt_y</p:attrName>
                                        </p:attrNameLst>
                                      </p:cBhvr>
                                      <p:tavLst>
                                        <p:tav tm="0">
                                          <p:val>
                                            <p:strVal val="ppt_y"/>
                                          </p:val>
                                        </p:tav>
                                        <p:tav tm="100000">
                                          <p:val>
                                            <p:fltVal val="0.5"/>
                                          </p:val>
                                        </p:tav>
                                      </p:tavLst>
                                    </p:anim>
                                    <p:set>
                                      <p:cBhvr>
                                        <p:cTn id="135" dur="1" fill="hold">
                                          <p:stCondLst>
                                            <p:cond delay="499"/>
                                          </p:stCondLst>
                                        </p:cTn>
                                        <p:tgtEl>
                                          <p:spTgt spid="21"/>
                                        </p:tgtEl>
                                        <p:attrNameLst>
                                          <p:attrName>style.visibility</p:attrName>
                                        </p:attrNameLst>
                                      </p:cBhvr>
                                      <p:to>
                                        <p:strVal val="hidden"/>
                                      </p:to>
                                    </p:set>
                                  </p:childTnLst>
                                </p:cTn>
                              </p:par>
                              <p:par>
                                <p:cTn id="136" presetID="53" presetClass="exit" presetSubtype="544" fill="hold" nodeType="withEffect">
                                  <p:stCondLst>
                                    <p:cond delay="0"/>
                                  </p:stCondLst>
                                  <p:childTnLst>
                                    <p:anim calcmode="lin" valueType="num">
                                      <p:cBhvr>
                                        <p:cTn id="137" dur="500"/>
                                        <p:tgtEl>
                                          <p:spTgt spid="5"/>
                                        </p:tgtEl>
                                        <p:attrNameLst>
                                          <p:attrName>ppt_w</p:attrName>
                                        </p:attrNameLst>
                                      </p:cBhvr>
                                      <p:tavLst>
                                        <p:tav tm="0">
                                          <p:val>
                                            <p:strVal val="ppt_w"/>
                                          </p:val>
                                        </p:tav>
                                        <p:tav tm="100000">
                                          <p:val>
                                            <p:fltVal val="0"/>
                                          </p:val>
                                        </p:tav>
                                      </p:tavLst>
                                    </p:anim>
                                    <p:anim calcmode="lin" valueType="num">
                                      <p:cBhvr>
                                        <p:cTn id="138" dur="500"/>
                                        <p:tgtEl>
                                          <p:spTgt spid="5"/>
                                        </p:tgtEl>
                                        <p:attrNameLst>
                                          <p:attrName>ppt_h</p:attrName>
                                        </p:attrNameLst>
                                      </p:cBhvr>
                                      <p:tavLst>
                                        <p:tav tm="0">
                                          <p:val>
                                            <p:strVal val="ppt_h"/>
                                          </p:val>
                                        </p:tav>
                                        <p:tav tm="100000">
                                          <p:val>
                                            <p:fltVal val="0"/>
                                          </p:val>
                                        </p:tav>
                                      </p:tavLst>
                                    </p:anim>
                                    <p:animEffect transition="out" filter="fade">
                                      <p:cBhvr>
                                        <p:cTn id="139" dur="500"/>
                                        <p:tgtEl>
                                          <p:spTgt spid="5"/>
                                        </p:tgtEl>
                                      </p:cBhvr>
                                    </p:animEffect>
                                    <p:anim calcmode="lin" valueType="num">
                                      <p:cBhvr>
                                        <p:cTn id="140" dur="500"/>
                                        <p:tgtEl>
                                          <p:spTgt spid="5"/>
                                        </p:tgtEl>
                                        <p:attrNameLst>
                                          <p:attrName>ppt_x</p:attrName>
                                        </p:attrNameLst>
                                      </p:cBhvr>
                                      <p:tavLst>
                                        <p:tav tm="0">
                                          <p:val>
                                            <p:strVal val="ppt_x"/>
                                          </p:val>
                                        </p:tav>
                                        <p:tav tm="100000">
                                          <p:val>
                                            <p:fltVal val="0.5"/>
                                          </p:val>
                                        </p:tav>
                                      </p:tavLst>
                                    </p:anim>
                                    <p:anim calcmode="lin" valueType="num">
                                      <p:cBhvr>
                                        <p:cTn id="141" dur="500"/>
                                        <p:tgtEl>
                                          <p:spTgt spid="5"/>
                                        </p:tgtEl>
                                        <p:attrNameLst>
                                          <p:attrName>ppt_y</p:attrName>
                                        </p:attrNameLst>
                                      </p:cBhvr>
                                      <p:tavLst>
                                        <p:tav tm="0">
                                          <p:val>
                                            <p:strVal val="ppt_y"/>
                                          </p:val>
                                        </p:tav>
                                        <p:tav tm="100000">
                                          <p:val>
                                            <p:fltVal val="0.5"/>
                                          </p:val>
                                        </p:tav>
                                      </p:tavLst>
                                    </p:anim>
                                    <p:set>
                                      <p:cBhvr>
                                        <p:cTn id="142" dur="1" fill="hold">
                                          <p:stCondLst>
                                            <p:cond delay="499"/>
                                          </p:stCondLst>
                                        </p:cTn>
                                        <p:tgtEl>
                                          <p:spTgt spid="5"/>
                                        </p:tgtEl>
                                        <p:attrNameLst>
                                          <p:attrName>style.visibility</p:attrName>
                                        </p:attrNameLst>
                                      </p:cBhvr>
                                      <p:to>
                                        <p:strVal val="hidden"/>
                                      </p:to>
                                    </p:set>
                                  </p:childTnLst>
                                </p:cTn>
                              </p:par>
                              <p:par>
                                <p:cTn id="143" presetID="53" presetClass="exit" presetSubtype="544" fill="hold" grpId="1" nodeType="withEffect">
                                  <p:stCondLst>
                                    <p:cond delay="0"/>
                                  </p:stCondLst>
                                  <p:childTnLst>
                                    <p:anim calcmode="lin" valueType="num">
                                      <p:cBhvr>
                                        <p:cTn id="144" dur="500"/>
                                        <p:tgtEl>
                                          <p:spTgt spid="24"/>
                                        </p:tgtEl>
                                        <p:attrNameLst>
                                          <p:attrName>ppt_w</p:attrName>
                                        </p:attrNameLst>
                                      </p:cBhvr>
                                      <p:tavLst>
                                        <p:tav tm="0">
                                          <p:val>
                                            <p:strVal val="ppt_w"/>
                                          </p:val>
                                        </p:tav>
                                        <p:tav tm="100000">
                                          <p:val>
                                            <p:fltVal val="0"/>
                                          </p:val>
                                        </p:tav>
                                      </p:tavLst>
                                    </p:anim>
                                    <p:anim calcmode="lin" valueType="num">
                                      <p:cBhvr>
                                        <p:cTn id="145" dur="500"/>
                                        <p:tgtEl>
                                          <p:spTgt spid="24"/>
                                        </p:tgtEl>
                                        <p:attrNameLst>
                                          <p:attrName>ppt_h</p:attrName>
                                        </p:attrNameLst>
                                      </p:cBhvr>
                                      <p:tavLst>
                                        <p:tav tm="0">
                                          <p:val>
                                            <p:strVal val="ppt_h"/>
                                          </p:val>
                                        </p:tav>
                                        <p:tav tm="100000">
                                          <p:val>
                                            <p:fltVal val="0"/>
                                          </p:val>
                                        </p:tav>
                                      </p:tavLst>
                                    </p:anim>
                                    <p:animEffect transition="out" filter="fade">
                                      <p:cBhvr>
                                        <p:cTn id="146" dur="500"/>
                                        <p:tgtEl>
                                          <p:spTgt spid="24"/>
                                        </p:tgtEl>
                                      </p:cBhvr>
                                    </p:animEffect>
                                    <p:anim calcmode="lin" valueType="num">
                                      <p:cBhvr>
                                        <p:cTn id="147" dur="500"/>
                                        <p:tgtEl>
                                          <p:spTgt spid="24"/>
                                        </p:tgtEl>
                                        <p:attrNameLst>
                                          <p:attrName>ppt_x</p:attrName>
                                        </p:attrNameLst>
                                      </p:cBhvr>
                                      <p:tavLst>
                                        <p:tav tm="0">
                                          <p:val>
                                            <p:strVal val="ppt_x"/>
                                          </p:val>
                                        </p:tav>
                                        <p:tav tm="100000">
                                          <p:val>
                                            <p:fltVal val="0.5"/>
                                          </p:val>
                                        </p:tav>
                                      </p:tavLst>
                                    </p:anim>
                                    <p:anim calcmode="lin" valueType="num">
                                      <p:cBhvr>
                                        <p:cTn id="148" dur="500"/>
                                        <p:tgtEl>
                                          <p:spTgt spid="24"/>
                                        </p:tgtEl>
                                        <p:attrNameLst>
                                          <p:attrName>ppt_y</p:attrName>
                                        </p:attrNameLst>
                                      </p:cBhvr>
                                      <p:tavLst>
                                        <p:tav tm="0">
                                          <p:val>
                                            <p:strVal val="ppt_y"/>
                                          </p:val>
                                        </p:tav>
                                        <p:tav tm="100000">
                                          <p:val>
                                            <p:fltVal val="0.5"/>
                                          </p:val>
                                        </p:tav>
                                      </p:tavLst>
                                    </p:anim>
                                    <p:set>
                                      <p:cBhvr>
                                        <p:cTn id="149" dur="1" fill="hold">
                                          <p:stCondLst>
                                            <p:cond delay="499"/>
                                          </p:stCondLst>
                                        </p:cTn>
                                        <p:tgtEl>
                                          <p:spTgt spid="24"/>
                                        </p:tgtEl>
                                        <p:attrNameLst>
                                          <p:attrName>style.visibility</p:attrName>
                                        </p:attrNameLst>
                                      </p:cBhvr>
                                      <p:to>
                                        <p:strVal val="hidden"/>
                                      </p:to>
                                    </p:set>
                                  </p:childTnLst>
                                </p:cTn>
                              </p:par>
                              <p:par>
                                <p:cTn id="150" presetID="53" presetClass="exit" presetSubtype="544" fill="hold" nodeType="withEffect">
                                  <p:stCondLst>
                                    <p:cond delay="0"/>
                                  </p:stCondLst>
                                  <p:childTnLst>
                                    <p:anim calcmode="lin" valueType="num">
                                      <p:cBhvr>
                                        <p:cTn id="151" dur="500"/>
                                        <p:tgtEl>
                                          <p:spTgt spid="13"/>
                                        </p:tgtEl>
                                        <p:attrNameLst>
                                          <p:attrName>ppt_w</p:attrName>
                                        </p:attrNameLst>
                                      </p:cBhvr>
                                      <p:tavLst>
                                        <p:tav tm="0">
                                          <p:val>
                                            <p:strVal val="ppt_w"/>
                                          </p:val>
                                        </p:tav>
                                        <p:tav tm="100000">
                                          <p:val>
                                            <p:fltVal val="0"/>
                                          </p:val>
                                        </p:tav>
                                      </p:tavLst>
                                    </p:anim>
                                    <p:anim calcmode="lin" valueType="num">
                                      <p:cBhvr>
                                        <p:cTn id="152" dur="500"/>
                                        <p:tgtEl>
                                          <p:spTgt spid="13"/>
                                        </p:tgtEl>
                                        <p:attrNameLst>
                                          <p:attrName>ppt_h</p:attrName>
                                        </p:attrNameLst>
                                      </p:cBhvr>
                                      <p:tavLst>
                                        <p:tav tm="0">
                                          <p:val>
                                            <p:strVal val="ppt_h"/>
                                          </p:val>
                                        </p:tav>
                                        <p:tav tm="100000">
                                          <p:val>
                                            <p:fltVal val="0"/>
                                          </p:val>
                                        </p:tav>
                                      </p:tavLst>
                                    </p:anim>
                                    <p:animEffect transition="out" filter="fade">
                                      <p:cBhvr>
                                        <p:cTn id="153" dur="500"/>
                                        <p:tgtEl>
                                          <p:spTgt spid="13"/>
                                        </p:tgtEl>
                                      </p:cBhvr>
                                    </p:animEffect>
                                    <p:anim calcmode="lin" valueType="num">
                                      <p:cBhvr>
                                        <p:cTn id="154" dur="500"/>
                                        <p:tgtEl>
                                          <p:spTgt spid="13"/>
                                        </p:tgtEl>
                                        <p:attrNameLst>
                                          <p:attrName>ppt_x</p:attrName>
                                        </p:attrNameLst>
                                      </p:cBhvr>
                                      <p:tavLst>
                                        <p:tav tm="0">
                                          <p:val>
                                            <p:strVal val="ppt_x"/>
                                          </p:val>
                                        </p:tav>
                                        <p:tav tm="100000">
                                          <p:val>
                                            <p:fltVal val="0.5"/>
                                          </p:val>
                                        </p:tav>
                                      </p:tavLst>
                                    </p:anim>
                                    <p:anim calcmode="lin" valueType="num">
                                      <p:cBhvr>
                                        <p:cTn id="155" dur="500"/>
                                        <p:tgtEl>
                                          <p:spTgt spid="13"/>
                                        </p:tgtEl>
                                        <p:attrNameLst>
                                          <p:attrName>ppt_y</p:attrName>
                                        </p:attrNameLst>
                                      </p:cBhvr>
                                      <p:tavLst>
                                        <p:tav tm="0">
                                          <p:val>
                                            <p:strVal val="ppt_y"/>
                                          </p:val>
                                        </p:tav>
                                        <p:tav tm="100000">
                                          <p:val>
                                            <p:fltVal val="0.5"/>
                                          </p:val>
                                        </p:tav>
                                      </p:tavLst>
                                    </p:anim>
                                    <p:set>
                                      <p:cBhvr>
                                        <p:cTn id="156" dur="1" fill="hold">
                                          <p:stCondLst>
                                            <p:cond delay="499"/>
                                          </p:stCondLst>
                                        </p:cTn>
                                        <p:tgtEl>
                                          <p:spTgt spid="13"/>
                                        </p:tgtEl>
                                        <p:attrNameLst>
                                          <p:attrName>style.visibility</p:attrName>
                                        </p:attrNameLst>
                                      </p:cBhvr>
                                      <p:to>
                                        <p:strVal val="hidden"/>
                                      </p:to>
                                    </p:set>
                                  </p:childTnLst>
                                </p:cTn>
                              </p:par>
                              <p:par>
                                <p:cTn id="157" presetID="53" presetClass="exit" presetSubtype="544" fill="hold" grpId="1" nodeType="withEffect">
                                  <p:stCondLst>
                                    <p:cond delay="0"/>
                                  </p:stCondLst>
                                  <p:childTnLst>
                                    <p:anim calcmode="lin" valueType="num">
                                      <p:cBhvr>
                                        <p:cTn id="158" dur="500"/>
                                        <p:tgtEl>
                                          <p:spTgt spid="22"/>
                                        </p:tgtEl>
                                        <p:attrNameLst>
                                          <p:attrName>ppt_w</p:attrName>
                                        </p:attrNameLst>
                                      </p:cBhvr>
                                      <p:tavLst>
                                        <p:tav tm="0">
                                          <p:val>
                                            <p:strVal val="ppt_w"/>
                                          </p:val>
                                        </p:tav>
                                        <p:tav tm="100000">
                                          <p:val>
                                            <p:fltVal val="0"/>
                                          </p:val>
                                        </p:tav>
                                      </p:tavLst>
                                    </p:anim>
                                    <p:anim calcmode="lin" valueType="num">
                                      <p:cBhvr>
                                        <p:cTn id="159" dur="500"/>
                                        <p:tgtEl>
                                          <p:spTgt spid="22"/>
                                        </p:tgtEl>
                                        <p:attrNameLst>
                                          <p:attrName>ppt_h</p:attrName>
                                        </p:attrNameLst>
                                      </p:cBhvr>
                                      <p:tavLst>
                                        <p:tav tm="0">
                                          <p:val>
                                            <p:strVal val="ppt_h"/>
                                          </p:val>
                                        </p:tav>
                                        <p:tav tm="100000">
                                          <p:val>
                                            <p:fltVal val="0"/>
                                          </p:val>
                                        </p:tav>
                                      </p:tavLst>
                                    </p:anim>
                                    <p:animEffect transition="out" filter="fade">
                                      <p:cBhvr>
                                        <p:cTn id="160" dur="500"/>
                                        <p:tgtEl>
                                          <p:spTgt spid="22"/>
                                        </p:tgtEl>
                                      </p:cBhvr>
                                    </p:animEffect>
                                    <p:anim calcmode="lin" valueType="num">
                                      <p:cBhvr>
                                        <p:cTn id="161" dur="500"/>
                                        <p:tgtEl>
                                          <p:spTgt spid="22"/>
                                        </p:tgtEl>
                                        <p:attrNameLst>
                                          <p:attrName>ppt_x</p:attrName>
                                        </p:attrNameLst>
                                      </p:cBhvr>
                                      <p:tavLst>
                                        <p:tav tm="0">
                                          <p:val>
                                            <p:strVal val="ppt_x"/>
                                          </p:val>
                                        </p:tav>
                                        <p:tav tm="100000">
                                          <p:val>
                                            <p:fltVal val="0.5"/>
                                          </p:val>
                                        </p:tav>
                                      </p:tavLst>
                                    </p:anim>
                                    <p:anim calcmode="lin" valueType="num">
                                      <p:cBhvr>
                                        <p:cTn id="162" dur="500"/>
                                        <p:tgtEl>
                                          <p:spTgt spid="22"/>
                                        </p:tgtEl>
                                        <p:attrNameLst>
                                          <p:attrName>ppt_y</p:attrName>
                                        </p:attrNameLst>
                                      </p:cBhvr>
                                      <p:tavLst>
                                        <p:tav tm="0">
                                          <p:val>
                                            <p:strVal val="ppt_y"/>
                                          </p:val>
                                        </p:tav>
                                        <p:tav tm="100000">
                                          <p:val>
                                            <p:fltVal val="0.5"/>
                                          </p:val>
                                        </p:tav>
                                      </p:tavLst>
                                    </p:anim>
                                    <p:set>
                                      <p:cBhvr>
                                        <p:cTn id="163" dur="1" fill="hold">
                                          <p:stCondLst>
                                            <p:cond delay="499"/>
                                          </p:stCondLst>
                                        </p:cTn>
                                        <p:tgtEl>
                                          <p:spTgt spid="22"/>
                                        </p:tgtEl>
                                        <p:attrNameLst>
                                          <p:attrName>style.visibility</p:attrName>
                                        </p:attrNameLst>
                                      </p:cBhvr>
                                      <p:to>
                                        <p:strVal val="hidden"/>
                                      </p:to>
                                    </p:set>
                                  </p:childTnLst>
                                </p:cTn>
                              </p:par>
                              <p:par>
                                <p:cTn id="164" presetID="53" presetClass="exit" presetSubtype="544" fill="hold" nodeType="withEffect">
                                  <p:stCondLst>
                                    <p:cond delay="0"/>
                                  </p:stCondLst>
                                  <p:childTnLst>
                                    <p:anim calcmode="lin" valueType="num">
                                      <p:cBhvr>
                                        <p:cTn id="165" dur="500"/>
                                        <p:tgtEl>
                                          <p:spTgt spid="6"/>
                                        </p:tgtEl>
                                        <p:attrNameLst>
                                          <p:attrName>ppt_w</p:attrName>
                                        </p:attrNameLst>
                                      </p:cBhvr>
                                      <p:tavLst>
                                        <p:tav tm="0">
                                          <p:val>
                                            <p:strVal val="ppt_w"/>
                                          </p:val>
                                        </p:tav>
                                        <p:tav tm="100000">
                                          <p:val>
                                            <p:fltVal val="0"/>
                                          </p:val>
                                        </p:tav>
                                      </p:tavLst>
                                    </p:anim>
                                    <p:anim calcmode="lin" valueType="num">
                                      <p:cBhvr>
                                        <p:cTn id="166" dur="500"/>
                                        <p:tgtEl>
                                          <p:spTgt spid="6"/>
                                        </p:tgtEl>
                                        <p:attrNameLst>
                                          <p:attrName>ppt_h</p:attrName>
                                        </p:attrNameLst>
                                      </p:cBhvr>
                                      <p:tavLst>
                                        <p:tav tm="0">
                                          <p:val>
                                            <p:strVal val="ppt_h"/>
                                          </p:val>
                                        </p:tav>
                                        <p:tav tm="100000">
                                          <p:val>
                                            <p:fltVal val="0"/>
                                          </p:val>
                                        </p:tav>
                                      </p:tavLst>
                                    </p:anim>
                                    <p:animEffect transition="out" filter="fade">
                                      <p:cBhvr>
                                        <p:cTn id="167" dur="500"/>
                                        <p:tgtEl>
                                          <p:spTgt spid="6"/>
                                        </p:tgtEl>
                                      </p:cBhvr>
                                    </p:animEffect>
                                    <p:anim calcmode="lin" valueType="num">
                                      <p:cBhvr>
                                        <p:cTn id="168" dur="500"/>
                                        <p:tgtEl>
                                          <p:spTgt spid="6"/>
                                        </p:tgtEl>
                                        <p:attrNameLst>
                                          <p:attrName>ppt_x</p:attrName>
                                        </p:attrNameLst>
                                      </p:cBhvr>
                                      <p:tavLst>
                                        <p:tav tm="0">
                                          <p:val>
                                            <p:strVal val="ppt_x"/>
                                          </p:val>
                                        </p:tav>
                                        <p:tav tm="100000">
                                          <p:val>
                                            <p:fltVal val="0.5"/>
                                          </p:val>
                                        </p:tav>
                                      </p:tavLst>
                                    </p:anim>
                                    <p:anim calcmode="lin" valueType="num">
                                      <p:cBhvr>
                                        <p:cTn id="169" dur="500"/>
                                        <p:tgtEl>
                                          <p:spTgt spid="6"/>
                                        </p:tgtEl>
                                        <p:attrNameLst>
                                          <p:attrName>ppt_y</p:attrName>
                                        </p:attrNameLst>
                                      </p:cBhvr>
                                      <p:tavLst>
                                        <p:tav tm="0">
                                          <p:val>
                                            <p:strVal val="ppt_y"/>
                                          </p:val>
                                        </p:tav>
                                        <p:tav tm="100000">
                                          <p:val>
                                            <p:fltVal val="0.5"/>
                                          </p:val>
                                        </p:tav>
                                      </p:tavLst>
                                    </p:anim>
                                    <p:set>
                                      <p:cBhvr>
                                        <p:cTn id="170" dur="1" fill="hold">
                                          <p:stCondLst>
                                            <p:cond delay="499"/>
                                          </p:stCondLst>
                                        </p:cTn>
                                        <p:tgtEl>
                                          <p:spTgt spid="6"/>
                                        </p:tgtEl>
                                        <p:attrNameLst>
                                          <p:attrName>style.visibility</p:attrName>
                                        </p:attrNameLst>
                                      </p:cBhvr>
                                      <p:to>
                                        <p:strVal val="hidden"/>
                                      </p:to>
                                    </p:set>
                                  </p:childTnLst>
                                </p:cTn>
                              </p:par>
                              <p:par>
                                <p:cTn id="171" presetID="53" presetClass="exit" presetSubtype="544" fill="hold" grpId="1" nodeType="withEffect">
                                  <p:stCondLst>
                                    <p:cond delay="0"/>
                                  </p:stCondLst>
                                  <p:childTnLst>
                                    <p:anim calcmode="lin" valueType="num">
                                      <p:cBhvr>
                                        <p:cTn id="172" dur="500"/>
                                        <p:tgtEl>
                                          <p:spTgt spid="25"/>
                                        </p:tgtEl>
                                        <p:attrNameLst>
                                          <p:attrName>ppt_w</p:attrName>
                                        </p:attrNameLst>
                                      </p:cBhvr>
                                      <p:tavLst>
                                        <p:tav tm="0">
                                          <p:val>
                                            <p:strVal val="ppt_w"/>
                                          </p:val>
                                        </p:tav>
                                        <p:tav tm="100000">
                                          <p:val>
                                            <p:fltVal val="0"/>
                                          </p:val>
                                        </p:tav>
                                      </p:tavLst>
                                    </p:anim>
                                    <p:anim calcmode="lin" valueType="num">
                                      <p:cBhvr>
                                        <p:cTn id="173" dur="500"/>
                                        <p:tgtEl>
                                          <p:spTgt spid="25"/>
                                        </p:tgtEl>
                                        <p:attrNameLst>
                                          <p:attrName>ppt_h</p:attrName>
                                        </p:attrNameLst>
                                      </p:cBhvr>
                                      <p:tavLst>
                                        <p:tav tm="0">
                                          <p:val>
                                            <p:strVal val="ppt_h"/>
                                          </p:val>
                                        </p:tav>
                                        <p:tav tm="100000">
                                          <p:val>
                                            <p:fltVal val="0"/>
                                          </p:val>
                                        </p:tav>
                                      </p:tavLst>
                                    </p:anim>
                                    <p:animEffect transition="out" filter="fade">
                                      <p:cBhvr>
                                        <p:cTn id="174" dur="500"/>
                                        <p:tgtEl>
                                          <p:spTgt spid="25"/>
                                        </p:tgtEl>
                                      </p:cBhvr>
                                    </p:animEffect>
                                    <p:anim calcmode="lin" valueType="num">
                                      <p:cBhvr>
                                        <p:cTn id="175" dur="500"/>
                                        <p:tgtEl>
                                          <p:spTgt spid="25"/>
                                        </p:tgtEl>
                                        <p:attrNameLst>
                                          <p:attrName>ppt_x</p:attrName>
                                        </p:attrNameLst>
                                      </p:cBhvr>
                                      <p:tavLst>
                                        <p:tav tm="0">
                                          <p:val>
                                            <p:strVal val="ppt_x"/>
                                          </p:val>
                                        </p:tav>
                                        <p:tav tm="100000">
                                          <p:val>
                                            <p:fltVal val="0.5"/>
                                          </p:val>
                                        </p:tav>
                                      </p:tavLst>
                                    </p:anim>
                                    <p:anim calcmode="lin" valueType="num">
                                      <p:cBhvr>
                                        <p:cTn id="176" dur="500"/>
                                        <p:tgtEl>
                                          <p:spTgt spid="25"/>
                                        </p:tgtEl>
                                        <p:attrNameLst>
                                          <p:attrName>ppt_y</p:attrName>
                                        </p:attrNameLst>
                                      </p:cBhvr>
                                      <p:tavLst>
                                        <p:tav tm="0">
                                          <p:val>
                                            <p:strVal val="ppt_y"/>
                                          </p:val>
                                        </p:tav>
                                        <p:tav tm="100000">
                                          <p:val>
                                            <p:fltVal val="0.5"/>
                                          </p:val>
                                        </p:tav>
                                      </p:tavLst>
                                    </p:anim>
                                    <p:set>
                                      <p:cBhvr>
                                        <p:cTn id="177" dur="1" fill="hold">
                                          <p:stCondLst>
                                            <p:cond delay="499"/>
                                          </p:stCondLst>
                                        </p:cTn>
                                        <p:tgtEl>
                                          <p:spTgt spid="25"/>
                                        </p:tgtEl>
                                        <p:attrNameLst>
                                          <p:attrName>style.visibility</p:attrName>
                                        </p:attrNameLst>
                                      </p:cBhvr>
                                      <p:to>
                                        <p:strVal val="hidden"/>
                                      </p:to>
                                    </p:set>
                                  </p:childTnLst>
                                </p:cTn>
                              </p:par>
                              <p:par>
                                <p:cTn id="178" presetID="53" presetClass="exit" presetSubtype="544" fill="hold" nodeType="withEffect">
                                  <p:stCondLst>
                                    <p:cond delay="0"/>
                                  </p:stCondLst>
                                  <p:childTnLst>
                                    <p:anim calcmode="lin" valueType="num">
                                      <p:cBhvr>
                                        <p:cTn id="179" dur="500"/>
                                        <p:tgtEl>
                                          <p:spTgt spid="27"/>
                                        </p:tgtEl>
                                        <p:attrNameLst>
                                          <p:attrName>ppt_w</p:attrName>
                                        </p:attrNameLst>
                                      </p:cBhvr>
                                      <p:tavLst>
                                        <p:tav tm="0">
                                          <p:val>
                                            <p:strVal val="ppt_w"/>
                                          </p:val>
                                        </p:tav>
                                        <p:tav tm="100000">
                                          <p:val>
                                            <p:fltVal val="0"/>
                                          </p:val>
                                        </p:tav>
                                      </p:tavLst>
                                    </p:anim>
                                    <p:anim calcmode="lin" valueType="num">
                                      <p:cBhvr>
                                        <p:cTn id="180" dur="500"/>
                                        <p:tgtEl>
                                          <p:spTgt spid="27"/>
                                        </p:tgtEl>
                                        <p:attrNameLst>
                                          <p:attrName>ppt_h</p:attrName>
                                        </p:attrNameLst>
                                      </p:cBhvr>
                                      <p:tavLst>
                                        <p:tav tm="0">
                                          <p:val>
                                            <p:strVal val="ppt_h"/>
                                          </p:val>
                                        </p:tav>
                                        <p:tav tm="100000">
                                          <p:val>
                                            <p:fltVal val="0"/>
                                          </p:val>
                                        </p:tav>
                                      </p:tavLst>
                                    </p:anim>
                                    <p:animEffect transition="out" filter="fade">
                                      <p:cBhvr>
                                        <p:cTn id="181" dur="500"/>
                                        <p:tgtEl>
                                          <p:spTgt spid="27"/>
                                        </p:tgtEl>
                                      </p:cBhvr>
                                    </p:animEffect>
                                    <p:anim calcmode="lin" valueType="num">
                                      <p:cBhvr>
                                        <p:cTn id="182" dur="500"/>
                                        <p:tgtEl>
                                          <p:spTgt spid="27"/>
                                        </p:tgtEl>
                                        <p:attrNameLst>
                                          <p:attrName>ppt_x</p:attrName>
                                        </p:attrNameLst>
                                      </p:cBhvr>
                                      <p:tavLst>
                                        <p:tav tm="0">
                                          <p:val>
                                            <p:strVal val="ppt_x"/>
                                          </p:val>
                                        </p:tav>
                                        <p:tav tm="100000">
                                          <p:val>
                                            <p:fltVal val="0.5"/>
                                          </p:val>
                                        </p:tav>
                                      </p:tavLst>
                                    </p:anim>
                                    <p:anim calcmode="lin" valueType="num">
                                      <p:cBhvr>
                                        <p:cTn id="183" dur="500"/>
                                        <p:tgtEl>
                                          <p:spTgt spid="27"/>
                                        </p:tgtEl>
                                        <p:attrNameLst>
                                          <p:attrName>ppt_y</p:attrName>
                                        </p:attrNameLst>
                                      </p:cBhvr>
                                      <p:tavLst>
                                        <p:tav tm="0">
                                          <p:val>
                                            <p:strVal val="ppt_y"/>
                                          </p:val>
                                        </p:tav>
                                        <p:tav tm="100000">
                                          <p:val>
                                            <p:fltVal val="0.5"/>
                                          </p:val>
                                        </p:tav>
                                      </p:tavLst>
                                    </p:anim>
                                    <p:set>
                                      <p:cBhvr>
                                        <p:cTn id="184" dur="1" fill="hold">
                                          <p:stCondLst>
                                            <p:cond delay="499"/>
                                          </p:stCondLst>
                                        </p:cTn>
                                        <p:tgtEl>
                                          <p:spTgt spid="27"/>
                                        </p:tgtEl>
                                        <p:attrNameLst>
                                          <p:attrName>style.visibility</p:attrName>
                                        </p:attrNameLst>
                                      </p:cBhvr>
                                      <p:to>
                                        <p:strVal val="hidden"/>
                                      </p:to>
                                    </p:set>
                                  </p:childTnLst>
                                </p:cTn>
                              </p:par>
                              <p:par>
                                <p:cTn id="185" presetID="53" presetClass="exit" presetSubtype="544" fill="hold" grpId="1" nodeType="withEffect">
                                  <p:stCondLst>
                                    <p:cond delay="0"/>
                                  </p:stCondLst>
                                  <p:childTnLst>
                                    <p:anim calcmode="lin" valueType="num">
                                      <p:cBhvr>
                                        <p:cTn id="186" dur="500"/>
                                        <p:tgtEl>
                                          <p:spTgt spid="18"/>
                                        </p:tgtEl>
                                        <p:attrNameLst>
                                          <p:attrName>ppt_w</p:attrName>
                                        </p:attrNameLst>
                                      </p:cBhvr>
                                      <p:tavLst>
                                        <p:tav tm="0">
                                          <p:val>
                                            <p:strVal val="ppt_w"/>
                                          </p:val>
                                        </p:tav>
                                        <p:tav tm="100000">
                                          <p:val>
                                            <p:fltVal val="0"/>
                                          </p:val>
                                        </p:tav>
                                      </p:tavLst>
                                    </p:anim>
                                    <p:anim calcmode="lin" valueType="num">
                                      <p:cBhvr>
                                        <p:cTn id="187" dur="500"/>
                                        <p:tgtEl>
                                          <p:spTgt spid="18"/>
                                        </p:tgtEl>
                                        <p:attrNameLst>
                                          <p:attrName>ppt_h</p:attrName>
                                        </p:attrNameLst>
                                      </p:cBhvr>
                                      <p:tavLst>
                                        <p:tav tm="0">
                                          <p:val>
                                            <p:strVal val="ppt_h"/>
                                          </p:val>
                                        </p:tav>
                                        <p:tav tm="100000">
                                          <p:val>
                                            <p:fltVal val="0"/>
                                          </p:val>
                                        </p:tav>
                                      </p:tavLst>
                                    </p:anim>
                                    <p:animEffect transition="out" filter="fade">
                                      <p:cBhvr>
                                        <p:cTn id="188" dur="500"/>
                                        <p:tgtEl>
                                          <p:spTgt spid="18"/>
                                        </p:tgtEl>
                                      </p:cBhvr>
                                    </p:animEffect>
                                    <p:anim calcmode="lin" valueType="num">
                                      <p:cBhvr>
                                        <p:cTn id="189" dur="500"/>
                                        <p:tgtEl>
                                          <p:spTgt spid="18"/>
                                        </p:tgtEl>
                                        <p:attrNameLst>
                                          <p:attrName>ppt_x</p:attrName>
                                        </p:attrNameLst>
                                      </p:cBhvr>
                                      <p:tavLst>
                                        <p:tav tm="0">
                                          <p:val>
                                            <p:strVal val="ppt_x"/>
                                          </p:val>
                                        </p:tav>
                                        <p:tav tm="100000">
                                          <p:val>
                                            <p:fltVal val="0.5"/>
                                          </p:val>
                                        </p:tav>
                                      </p:tavLst>
                                    </p:anim>
                                    <p:anim calcmode="lin" valueType="num">
                                      <p:cBhvr>
                                        <p:cTn id="190" dur="500"/>
                                        <p:tgtEl>
                                          <p:spTgt spid="18"/>
                                        </p:tgtEl>
                                        <p:attrNameLst>
                                          <p:attrName>ppt_y</p:attrName>
                                        </p:attrNameLst>
                                      </p:cBhvr>
                                      <p:tavLst>
                                        <p:tav tm="0">
                                          <p:val>
                                            <p:strVal val="ppt_y"/>
                                          </p:val>
                                        </p:tav>
                                        <p:tav tm="100000">
                                          <p:val>
                                            <p:fltVal val="0.5"/>
                                          </p:val>
                                        </p:tav>
                                      </p:tavLst>
                                    </p:anim>
                                    <p:set>
                                      <p:cBhvr>
                                        <p:cTn id="191" dur="1" fill="hold">
                                          <p:stCondLst>
                                            <p:cond delay="499"/>
                                          </p:stCondLst>
                                        </p:cTn>
                                        <p:tgtEl>
                                          <p:spTgt spid="18"/>
                                        </p:tgtEl>
                                        <p:attrNameLst>
                                          <p:attrName>style.visibility</p:attrName>
                                        </p:attrNameLst>
                                      </p:cBhvr>
                                      <p:to>
                                        <p:strVal val="hidden"/>
                                      </p:to>
                                    </p:set>
                                  </p:childTnLst>
                                </p:cTn>
                              </p:par>
                            </p:childTnLst>
                          </p:cTn>
                        </p:par>
                        <p:par>
                          <p:cTn id="192" fill="hold">
                            <p:stCondLst>
                              <p:cond delay="500"/>
                            </p:stCondLst>
                            <p:childTnLst>
                              <p:par>
                                <p:cTn id="193" presetID="10" presetClass="entr" presetSubtype="0" fill="hold" nodeType="afterEffect">
                                  <p:stCondLst>
                                    <p:cond delay="0"/>
                                  </p:stCondLst>
                                  <p:childTnLst>
                                    <p:set>
                                      <p:cBhvr>
                                        <p:cTn id="194" dur="1" fill="hold">
                                          <p:stCondLst>
                                            <p:cond delay="0"/>
                                          </p:stCondLst>
                                        </p:cTn>
                                        <p:tgtEl>
                                          <p:spTgt spid="26"/>
                                        </p:tgtEl>
                                        <p:attrNameLst>
                                          <p:attrName>style.visibility</p:attrName>
                                        </p:attrNameLst>
                                      </p:cBhvr>
                                      <p:to>
                                        <p:strVal val="visible"/>
                                      </p:to>
                                    </p:set>
                                    <p:animEffect transition="in" filter="fade">
                                      <p:cBhvr>
                                        <p:cTn id="195" dur="500"/>
                                        <p:tgtEl>
                                          <p:spTgt spid="26"/>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2050"/>
                                        </p:tgtEl>
                                        <p:attrNameLst>
                                          <p:attrName>style.visibility</p:attrName>
                                        </p:attrNameLst>
                                      </p:cBhvr>
                                      <p:to>
                                        <p:strVal val="visible"/>
                                      </p:to>
                                    </p:set>
                                    <p:animEffect transition="in" filter="fade">
                                      <p:cBhvr>
                                        <p:cTn id="200" dur="500"/>
                                        <p:tgtEl>
                                          <p:spTgt spid="2050"/>
                                        </p:tgtEl>
                                      </p:cBhvr>
                                    </p:animEffect>
                                  </p:childTnLst>
                                </p:cTn>
                              </p:par>
                              <p:par>
                                <p:cTn id="201" presetID="10" presetClass="exit" presetSubtype="0" fill="hold" nodeType="withEffect">
                                  <p:stCondLst>
                                    <p:cond delay="0"/>
                                  </p:stCondLst>
                                  <p:childTnLst>
                                    <p:animEffect transition="out" filter="fade">
                                      <p:cBhvr>
                                        <p:cTn id="202" dur="500"/>
                                        <p:tgtEl>
                                          <p:spTgt spid="26"/>
                                        </p:tgtEl>
                                      </p:cBhvr>
                                    </p:animEffect>
                                    <p:set>
                                      <p:cBhvr>
                                        <p:cTn id="203" dur="1" fill="hold">
                                          <p:stCondLst>
                                            <p:cond delay="499"/>
                                          </p:stCondLst>
                                        </p:cTn>
                                        <p:tgtEl>
                                          <p:spTgt spid="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7" grpId="0"/>
      <p:bldP spid="7" grpId="1"/>
      <p:bldP spid="8" grpId="0"/>
      <p:bldP spid="8" grpId="1"/>
      <p:bldP spid="9" grpId="0"/>
      <p:bldP spid="9" grpId="1"/>
      <p:bldP spid="11" grpId="0"/>
      <p:bldP spid="11" grpId="1"/>
      <p:bldP spid="15" grpId="0"/>
      <p:bldP spid="15" grpId="1"/>
      <p:bldP spid="16" grpId="0"/>
      <p:bldP spid="16" grpId="1"/>
      <p:bldP spid="17" grpId="0"/>
      <p:bldP spid="17" grpId="1"/>
      <p:bldP spid="18" grpId="0"/>
      <p:bldP spid="18" grpId="1"/>
      <p:bldP spid="21" grpId="0" animBg="1"/>
      <p:bldP spid="21" grpId="1" animBg="1"/>
      <p:bldP spid="24" grpId="0" animBg="1"/>
      <p:bldP spid="24" grpId="1" animBg="1"/>
      <p:bldP spid="22" grpId="0" animBg="1"/>
      <p:bldP spid="22" grpId="1" animBg="1"/>
      <p:bldP spid="25" grpId="0" animBg="1"/>
      <p:bldP spid="2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230057" y="533400"/>
            <a:ext cx="4495800" cy="990600"/>
          </a:xfrm>
        </p:spPr>
        <p:txBody>
          <a:bodyPr/>
          <a:lstStyle/>
          <a:p>
            <a:r>
              <a:rPr lang="en-US" sz="3200" dirty="0" smtClean="0"/>
              <a:t>Then what? </a:t>
            </a:r>
            <a:endParaRPr lang="en-US" sz="3200" dirty="0"/>
          </a:p>
        </p:txBody>
      </p:sp>
      <p:sp>
        <p:nvSpPr>
          <p:cNvPr id="2" name="TextBox 1"/>
          <p:cNvSpPr txBox="1"/>
          <p:nvPr/>
        </p:nvSpPr>
        <p:spPr>
          <a:xfrm>
            <a:off x="3733800" y="1676400"/>
            <a:ext cx="4495800" cy="113184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solidFill>
                  <a:schemeClr val="bg1"/>
                </a:solidFill>
                <a:latin typeface="+mj-lt"/>
              </a:rPr>
              <a:t>Booking appointments</a:t>
            </a:r>
          </a:p>
          <a:p>
            <a:pPr marL="285750" indent="-285750">
              <a:lnSpc>
                <a:spcPct val="150000"/>
              </a:lnSpc>
              <a:buFont typeface="Arial" panose="020B0604020202020204" pitchFamily="34" charset="0"/>
              <a:buChar char="•"/>
            </a:pPr>
            <a:r>
              <a:rPr lang="en-US" sz="2400" dirty="0" smtClean="0">
                <a:solidFill>
                  <a:schemeClr val="bg1"/>
                </a:solidFill>
                <a:latin typeface="+mj-lt"/>
              </a:rPr>
              <a:t>Short-term</a:t>
            </a:r>
            <a:endParaRPr lang="en-US" sz="2400" dirty="0">
              <a:solidFill>
                <a:schemeClr val="bg1"/>
              </a:solidFill>
              <a:latin typeface="+mj-lt"/>
            </a:endParaRPr>
          </a:p>
        </p:txBody>
      </p:sp>
      <p:pic>
        <p:nvPicPr>
          <p:cNvPr id="3" name="Picture 2"/>
          <p:cNvPicPr>
            <a:picLocks noChangeAspect="1"/>
          </p:cNvPicPr>
          <p:nvPr/>
        </p:nvPicPr>
        <p:blipFill rotWithShape="1">
          <a:blip r:embed="rId3">
            <a:grayscl/>
            <a:extLst>
              <a:ext uri="{28A0092B-C50C-407E-A947-70E740481C1C}">
                <a14:useLocalDpi xmlns:a14="http://schemas.microsoft.com/office/drawing/2010/main" val="0"/>
              </a:ext>
            </a:extLst>
          </a:blip>
          <a:srcRect l="61112" r="2222" b="10000"/>
          <a:stretch/>
        </p:blipFill>
        <p:spPr>
          <a:xfrm>
            <a:off x="6066760" y="1324099"/>
            <a:ext cx="1963413" cy="4819287"/>
          </a:xfrm>
          <a:prstGeom prst="rect">
            <a:avLst/>
          </a:prstGeom>
        </p:spPr>
      </p:pic>
      <p:pic>
        <p:nvPicPr>
          <p:cNvPr id="6" name="Picture 5"/>
          <p:cNvPicPr>
            <a:picLocks noChangeAspect="1"/>
          </p:cNvPicPr>
          <p:nvPr/>
        </p:nvPicPr>
        <p:blipFill rotWithShape="1">
          <a:blip r:embed="rId3">
            <a:grayscl/>
            <a:extLst>
              <a:ext uri="{28A0092B-C50C-407E-A947-70E740481C1C}">
                <a14:useLocalDpi xmlns:a14="http://schemas.microsoft.com/office/drawing/2010/main" val="0"/>
              </a:ext>
            </a:extLst>
          </a:blip>
          <a:srcRect r="63333" b="8889"/>
          <a:stretch/>
        </p:blipFill>
        <p:spPr>
          <a:xfrm>
            <a:off x="2927138" y="1371600"/>
            <a:ext cx="1920353" cy="4771786"/>
          </a:xfrm>
          <a:prstGeom prst="rect">
            <a:avLst/>
          </a:prstGeom>
        </p:spPr>
      </p:pic>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tretch>
            <a:fillRect/>
          </a:stretch>
        </p:blipFill>
        <p:spPr>
          <a:xfrm>
            <a:off x="3694742" y="1657244"/>
            <a:ext cx="535315" cy="677524"/>
          </a:xfrm>
          <a:prstGeom prst="rect">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6656292" y="1611863"/>
            <a:ext cx="784348" cy="784348"/>
          </a:xfrm>
          <a:prstGeom prst="rect">
            <a:avLst/>
          </a:prstGeom>
        </p:spPr>
      </p:pic>
      <p:pic>
        <p:nvPicPr>
          <p:cNvPr id="9" name="Picture 8"/>
          <p:cNvPicPr>
            <a:picLocks noChangeAspect="1"/>
          </p:cNvPicPr>
          <p:nvPr/>
        </p:nvPicPr>
        <p:blipFill>
          <a:blip r:embed="rId8" cstate="print">
            <a:extLst>
              <a:ext uri="{BEBA8EAE-BF5A-486C-A8C5-ECC9F3942E4B}">
                <a14:imgProps xmlns:a14="http://schemas.microsoft.com/office/drawing/2010/main">
                  <a14:imgLayer r:embed="rId9">
                    <a14:imgEffect>
                      <a14:saturation sat="0"/>
                    </a14:imgEffect>
                  </a14:imgLayer>
                </a14:imgProps>
              </a:ext>
              <a:ext uri="{28A0092B-C50C-407E-A947-70E740481C1C}">
                <a14:useLocalDpi xmlns:a14="http://schemas.microsoft.com/office/drawing/2010/main" val="0"/>
              </a:ext>
            </a:extLst>
          </a:blip>
          <a:stretch>
            <a:fillRect/>
          </a:stretch>
        </p:blipFill>
        <p:spPr>
          <a:xfrm flipH="1">
            <a:off x="6600827" y="1606953"/>
            <a:ext cx="860548" cy="784730"/>
          </a:xfrm>
          <a:prstGeom prst="rect">
            <a:avLst/>
          </a:prstGeom>
        </p:spPr>
      </p:pic>
      <p:sp>
        <p:nvSpPr>
          <p:cNvPr id="10" name="TextBox 9"/>
          <p:cNvSpPr txBox="1"/>
          <p:nvPr/>
        </p:nvSpPr>
        <p:spPr>
          <a:xfrm>
            <a:off x="4230057" y="6189626"/>
            <a:ext cx="2895600" cy="381000"/>
          </a:xfrm>
          <a:prstGeom prst="rect">
            <a:avLst/>
          </a:prstGeom>
          <a:noFill/>
        </p:spPr>
        <p:txBody>
          <a:bodyPr wrap="square" rtlCol="0">
            <a:spAutoFit/>
          </a:bodyPr>
          <a:lstStyle/>
          <a:p>
            <a:r>
              <a:rPr lang="en-US" dirty="0" smtClean="0">
                <a:solidFill>
                  <a:schemeClr val="bg1"/>
                </a:solidFill>
                <a:latin typeface="+mj-lt"/>
              </a:rPr>
              <a:t>Wondering about anxiety</a:t>
            </a:r>
            <a:endParaRPr lang="en-US" dirty="0">
              <a:solidFill>
                <a:schemeClr val="bg1"/>
              </a:solidFill>
              <a:latin typeface="+mj-lt"/>
            </a:endParaRPr>
          </a:p>
        </p:txBody>
      </p:sp>
      <p:sp>
        <p:nvSpPr>
          <p:cNvPr id="11" name="TextBox 10"/>
          <p:cNvSpPr txBox="1"/>
          <p:nvPr/>
        </p:nvSpPr>
        <p:spPr>
          <a:xfrm>
            <a:off x="4000467" y="6196384"/>
            <a:ext cx="3354779" cy="369332"/>
          </a:xfrm>
          <a:prstGeom prst="rect">
            <a:avLst/>
          </a:prstGeom>
          <a:noFill/>
        </p:spPr>
        <p:txBody>
          <a:bodyPr wrap="square" rtlCol="0">
            <a:spAutoFit/>
          </a:bodyPr>
          <a:lstStyle/>
          <a:p>
            <a:r>
              <a:rPr lang="en-US" dirty="0" smtClean="0">
                <a:solidFill>
                  <a:schemeClr val="bg1"/>
                </a:solidFill>
                <a:latin typeface="+mj-lt"/>
              </a:rPr>
              <a:t>Referral to Health Services</a:t>
            </a:r>
            <a:endParaRPr lang="en-US" dirty="0">
              <a:solidFill>
                <a:schemeClr val="bg1"/>
              </a:solidFill>
              <a:latin typeface="+mj-lt"/>
            </a:endParaRPr>
          </a:p>
        </p:txBody>
      </p:sp>
      <p:sp>
        <p:nvSpPr>
          <p:cNvPr id="12" name="TextBox 11"/>
          <p:cNvSpPr txBox="1"/>
          <p:nvPr/>
        </p:nvSpPr>
        <p:spPr>
          <a:xfrm>
            <a:off x="3727575" y="6214006"/>
            <a:ext cx="3733800" cy="369332"/>
          </a:xfrm>
          <a:prstGeom prst="rect">
            <a:avLst/>
          </a:prstGeom>
          <a:noFill/>
        </p:spPr>
        <p:txBody>
          <a:bodyPr wrap="square" rtlCol="0">
            <a:spAutoFit/>
          </a:bodyPr>
          <a:lstStyle/>
          <a:p>
            <a:r>
              <a:rPr lang="en-US" dirty="0" smtClean="0">
                <a:solidFill>
                  <a:schemeClr val="bg1"/>
                </a:solidFill>
                <a:latin typeface="+mj-lt"/>
              </a:rPr>
              <a:t>Referral to community supports</a:t>
            </a:r>
            <a:endParaRPr lang="en-US" dirty="0">
              <a:solidFill>
                <a:schemeClr val="bg1"/>
              </a:solidFill>
              <a:latin typeface="+mj-lt"/>
            </a:endParaRPr>
          </a:p>
        </p:txBody>
      </p:sp>
    </p:spTree>
    <p:extLst>
      <p:ext uri="{BB962C8B-B14F-4D97-AF65-F5344CB8AC3E}">
        <p14:creationId xmlns:p14="http://schemas.microsoft.com/office/powerpoint/2010/main" val="209309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left)">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nodeType="clickEffect">
                                  <p:stCondLst>
                                    <p:cond delay="0"/>
                                  </p:stCondLst>
                                  <p:childTnLst>
                                    <p:animEffect transition="out" filter="wipe(up)">
                                      <p:cBhvr>
                                        <p:cTn id="16" dur="500"/>
                                        <p:tgtEl>
                                          <p:spTgt spid="2">
                                            <p:txEl>
                                              <p:pRg st="0" end="0"/>
                                            </p:txEl>
                                          </p:spTgt>
                                        </p:tgtEl>
                                      </p:cBhvr>
                                    </p:animEffect>
                                    <p:set>
                                      <p:cBhvr>
                                        <p:cTn id="17" dur="1" fill="hold">
                                          <p:stCondLst>
                                            <p:cond delay="499"/>
                                          </p:stCondLst>
                                        </p:cTn>
                                        <p:tgtEl>
                                          <p:spTgt spid="2">
                                            <p:txEl>
                                              <p:pRg st="0" end="0"/>
                                            </p:txEl>
                                          </p:spTgt>
                                        </p:tgtEl>
                                        <p:attrNameLst>
                                          <p:attrName>style.visibility</p:attrName>
                                        </p:attrNameLst>
                                      </p:cBhvr>
                                      <p:to>
                                        <p:strVal val="hidden"/>
                                      </p:to>
                                    </p:set>
                                  </p:childTnLst>
                                </p:cTn>
                              </p:par>
                              <p:par>
                                <p:cTn id="18" presetID="22" presetClass="exit" presetSubtype="1" fill="hold" nodeType="withEffect">
                                  <p:stCondLst>
                                    <p:cond delay="0"/>
                                  </p:stCondLst>
                                  <p:childTnLst>
                                    <p:animEffect transition="out" filter="wipe(up)">
                                      <p:cBhvr>
                                        <p:cTn id="19" dur="500"/>
                                        <p:tgtEl>
                                          <p:spTgt spid="2">
                                            <p:txEl>
                                              <p:pRg st="1" end="1"/>
                                            </p:txEl>
                                          </p:spTgt>
                                        </p:tgtEl>
                                      </p:cBhvr>
                                    </p:animEffect>
                                    <p:set>
                                      <p:cBhvr>
                                        <p:cTn id="20" dur="1" fill="hold">
                                          <p:stCondLst>
                                            <p:cond delay="499"/>
                                          </p:stCondLst>
                                        </p:cTn>
                                        <p:tgtEl>
                                          <p:spTgt spid="2">
                                            <p:txEl>
                                              <p:pRg st="1" end="1"/>
                                            </p:txEl>
                                          </p:spTgt>
                                        </p:tgtEl>
                                        <p:attrNameLst>
                                          <p:attrName>style.visibility</p:attrName>
                                        </p:attrNameLst>
                                      </p:cBhvr>
                                      <p:to>
                                        <p:strVal val="hidden"/>
                                      </p:to>
                                    </p:se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par>
                                <p:cTn id="42" presetID="22" presetClass="exit" presetSubtype="1" fill="hold" grpId="1" nodeType="withEffect">
                                  <p:stCondLst>
                                    <p:cond delay="0"/>
                                  </p:stCondLst>
                                  <p:childTnLst>
                                    <p:animEffect transition="out" filter="wipe(up)">
                                      <p:cBhvr>
                                        <p:cTn id="43" dur="500"/>
                                        <p:tgtEl>
                                          <p:spTgt spid="10"/>
                                        </p:tgtEl>
                                      </p:cBhvr>
                                    </p:animEffect>
                                    <p:set>
                                      <p:cBhvr>
                                        <p:cTn id="44" dur="1" fill="hold">
                                          <p:stCondLst>
                                            <p:cond delay="499"/>
                                          </p:stCondLst>
                                        </p:cTn>
                                        <p:tgtEl>
                                          <p:spTgt spid="10"/>
                                        </p:tgtEl>
                                        <p:attrNameLst>
                                          <p:attrName>style.visibility</p:attrName>
                                        </p:attrNameLst>
                                      </p:cBhvr>
                                      <p:to>
                                        <p:strVal val="hidden"/>
                                      </p:to>
                                    </p:se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xit" presetSubtype="1" fill="hold" grpId="1" nodeType="clickEffect">
                                  <p:stCondLst>
                                    <p:cond delay="0"/>
                                  </p:stCondLst>
                                  <p:childTnLst>
                                    <p:animEffect transition="out" filter="wipe(up)">
                                      <p:cBhvr>
                                        <p:cTn id="52" dur="500"/>
                                        <p:tgtEl>
                                          <p:spTgt spid="11"/>
                                        </p:tgtEl>
                                      </p:cBhvr>
                                    </p:animEffect>
                                    <p:set>
                                      <p:cBhvr>
                                        <p:cTn id="53" dur="1" fill="hold">
                                          <p:stCondLst>
                                            <p:cond delay="499"/>
                                          </p:stCondLst>
                                        </p:cTn>
                                        <p:tgtEl>
                                          <p:spTgt spid="11"/>
                                        </p:tgtEl>
                                        <p:attrNameLst>
                                          <p:attrName>style.visibility</p:attrName>
                                        </p:attrNameLst>
                                      </p:cBhvr>
                                      <p:to>
                                        <p:strVal val="hidden"/>
                                      </p:to>
                                    </p:set>
                                  </p:childTnLst>
                                </p:cTn>
                              </p:par>
                              <p:par>
                                <p:cTn id="54" presetID="22" presetClass="exit" presetSubtype="1" fill="hold" nodeType="withEffect">
                                  <p:stCondLst>
                                    <p:cond delay="0"/>
                                  </p:stCondLst>
                                  <p:childTnLst>
                                    <p:animEffect transition="out" filter="wipe(up)">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fade">
                                      <p:cBhvr>
                                        <p:cTn id="60" dur="500"/>
                                        <p:tgtEl>
                                          <p:spTgt spid="9"/>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0"/>
          </p:nvPr>
        </p:nvSpPr>
        <p:spPr/>
        <p:txBody>
          <a:bodyPr/>
          <a:lstStyle/>
          <a:p>
            <a:pPr algn="ctr"/>
            <a:r>
              <a:rPr lang="en-US" sz="3200" dirty="0" smtClean="0"/>
              <a:t>Don’t forget… </a:t>
            </a:r>
            <a:endParaRPr lang="en-US" sz="3200" dirty="0"/>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048000" y="2045731"/>
            <a:ext cx="2983469" cy="2983469"/>
          </a:xfrm>
          <a:prstGeom prst="rect">
            <a:avLst/>
          </a:prstGeom>
        </p:spPr>
      </p:pic>
      <p:sp>
        <p:nvSpPr>
          <p:cNvPr id="2" name="TextBox 1"/>
          <p:cNvSpPr txBox="1"/>
          <p:nvPr/>
        </p:nvSpPr>
        <p:spPr>
          <a:xfrm>
            <a:off x="3276600" y="5410200"/>
            <a:ext cx="4724400" cy="369332"/>
          </a:xfrm>
          <a:prstGeom prst="rect">
            <a:avLst/>
          </a:prstGeom>
          <a:noFill/>
        </p:spPr>
        <p:txBody>
          <a:bodyPr wrap="square" rtlCol="0">
            <a:spAutoFit/>
          </a:bodyPr>
          <a:lstStyle/>
          <a:p>
            <a:pPr algn="ctr"/>
            <a:r>
              <a:rPr lang="en-US" dirty="0" smtClean="0">
                <a:solidFill>
                  <a:schemeClr val="bg1"/>
                </a:solidFill>
                <a:latin typeface="+mj-lt"/>
              </a:rPr>
              <a:t>What about the student staff?</a:t>
            </a:r>
            <a:endParaRPr lang="en-US" dirty="0">
              <a:solidFill>
                <a:schemeClr val="bg1"/>
              </a:solidFill>
              <a:latin typeface="+mj-lt"/>
            </a:endParaRPr>
          </a:p>
        </p:txBody>
      </p:sp>
      <p:sp>
        <p:nvSpPr>
          <p:cNvPr id="5" name="TextBox 4"/>
          <p:cNvSpPr txBox="1"/>
          <p:nvPr/>
        </p:nvSpPr>
        <p:spPr>
          <a:xfrm>
            <a:off x="6351319" y="2537191"/>
            <a:ext cx="2362200" cy="200054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smtClean="0">
                <a:solidFill>
                  <a:schemeClr val="bg1"/>
                </a:solidFill>
                <a:latin typeface="+mj-lt"/>
              </a:rPr>
              <a:t>Counselling support</a:t>
            </a:r>
          </a:p>
          <a:p>
            <a:pPr marL="285750" indent="-285750">
              <a:spcBef>
                <a:spcPts val="1200"/>
              </a:spcBef>
              <a:buFont typeface="Arial" panose="020B0604020202020204" pitchFamily="34" charset="0"/>
              <a:buChar char="•"/>
            </a:pPr>
            <a:r>
              <a:rPr lang="en-US" sz="2400" dirty="0" smtClean="0">
                <a:solidFill>
                  <a:schemeClr val="bg1"/>
                </a:solidFill>
                <a:latin typeface="+mj-lt"/>
              </a:rPr>
              <a:t>Resource support</a:t>
            </a:r>
          </a:p>
          <a:p>
            <a:endParaRPr lang="en-US" dirty="0">
              <a:latin typeface="+mj-lt"/>
            </a:endParaRPr>
          </a:p>
        </p:txBody>
      </p:sp>
    </p:spTree>
    <p:extLst>
      <p:ext uri="{BB962C8B-B14F-4D97-AF65-F5344CB8AC3E}">
        <p14:creationId xmlns:p14="http://schemas.microsoft.com/office/powerpoint/2010/main" val="282244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wipe(left)">
                                      <p:cBhvr>
                                        <p:cTn id="16" dur="5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ipe(left)">
                                      <p:cBhvr>
                                        <p:cTn id="21"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9"/>
          <p:cNvSpPr>
            <a:spLocks noGrp="1"/>
          </p:cNvSpPr>
          <p:nvPr>
            <p:ph type="body" sz="quarter" idx="10"/>
          </p:nvPr>
        </p:nvSpPr>
        <p:spPr>
          <a:xfrm>
            <a:off x="2561925" y="609600"/>
            <a:ext cx="5791200" cy="381000"/>
          </a:xfrm>
        </p:spPr>
        <p:txBody>
          <a:bodyPr/>
          <a:lstStyle/>
          <a:p>
            <a:pPr algn="ctr"/>
            <a:r>
              <a:rPr lang="en-US" sz="3200" dirty="0" smtClean="0"/>
              <a:t>Additional support</a:t>
            </a:r>
            <a:endParaRPr lang="en-US" sz="3200" dirty="0"/>
          </a:p>
        </p:txBody>
      </p:sp>
      <p:sp>
        <p:nvSpPr>
          <p:cNvPr id="9" name="Content Placeholder 2"/>
          <p:cNvSpPr txBox="1">
            <a:spLocks/>
          </p:cNvSpPr>
          <p:nvPr/>
        </p:nvSpPr>
        <p:spPr>
          <a:xfrm>
            <a:off x="2590800" y="1600200"/>
            <a:ext cx="6096000" cy="4525963"/>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1200"/>
              </a:spcBef>
            </a:pPr>
            <a:r>
              <a:rPr lang="en-US" dirty="0" smtClean="0">
                <a:solidFill>
                  <a:schemeClr val="bg1"/>
                </a:solidFill>
                <a:latin typeface="+mj-lt"/>
              </a:rPr>
              <a:t>Training</a:t>
            </a:r>
          </a:p>
          <a:p>
            <a:pPr>
              <a:spcBef>
                <a:spcPts val="1200"/>
              </a:spcBef>
            </a:pPr>
            <a:r>
              <a:rPr lang="en-US" dirty="0" smtClean="0">
                <a:solidFill>
                  <a:schemeClr val="bg1"/>
                </a:solidFill>
                <a:latin typeface="+mj-lt"/>
              </a:rPr>
              <a:t>Team aspect</a:t>
            </a:r>
            <a:endParaRPr lang="en-US" dirty="0">
              <a:solidFill>
                <a:schemeClr val="bg1"/>
              </a:solidFill>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8600" y="3863181"/>
            <a:ext cx="5740400" cy="25175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7987" y="3175532"/>
            <a:ext cx="5381625" cy="3228975"/>
          </a:xfrm>
          <a:prstGeom prst="rect">
            <a:avLst/>
          </a:prstGeom>
        </p:spPr>
      </p:pic>
    </p:spTree>
    <p:extLst>
      <p:ext uri="{BB962C8B-B14F-4D97-AF65-F5344CB8AC3E}">
        <p14:creationId xmlns:p14="http://schemas.microsoft.com/office/powerpoint/2010/main" val="1523015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500"/>
                                        <p:tgtEl>
                                          <p:spTgt spid="9">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Effect transition="in" filter="wipe(left)">
                                      <p:cBhvr>
                                        <p:cTn id="16" dur="500"/>
                                        <p:tgtEl>
                                          <p:spTgt spid="9">
                                            <p:txEl>
                                              <p:pRg st="1" end="1"/>
                                            </p:txEl>
                                          </p:spTgt>
                                        </p:tgtEl>
                                      </p:cBhvr>
                                    </p:animEffect>
                                  </p:childTnLst>
                                </p:cTn>
                              </p:par>
                              <p:par>
                                <p:cTn id="17" presetID="10" presetClass="exit" presetSubtype="0" fill="hold" nodeType="withEffect">
                                  <p:stCondLst>
                                    <p:cond delay="0"/>
                                  </p:stCondLst>
                                  <p:childTnLst>
                                    <p:animEffect transition="out" filter="fade">
                                      <p:cBhvr>
                                        <p:cTn id="18" dur="500"/>
                                        <p:tgtEl>
                                          <p:spTgt spid="2"/>
                                        </p:tgtEl>
                                      </p:cBhvr>
                                    </p:animEffect>
                                    <p:set>
                                      <p:cBhvr>
                                        <p:cTn id="19" dur="1" fill="hold">
                                          <p:stCondLst>
                                            <p:cond delay="499"/>
                                          </p:stCondLst>
                                        </p:cTn>
                                        <p:tgtEl>
                                          <p:spTgt spid="2"/>
                                        </p:tgtEl>
                                        <p:attrNameLst>
                                          <p:attrName>style.visibility</p:attrName>
                                        </p:attrNameLst>
                                      </p:cBhvr>
                                      <p:to>
                                        <p:strVal val="hidden"/>
                                      </p:to>
                                    </p:se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838200" y="1752600"/>
            <a:ext cx="5791200" cy="533400"/>
          </a:xfrm>
        </p:spPr>
        <p:txBody>
          <a:bodyPr/>
          <a:lstStyle/>
          <a:p>
            <a:r>
              <a:rPr lang="en-US" dirty="0" smtClean="0"/>
              <a:t>Thank </a:t>
            </a:r>
            <a:r>
              <a:rPr lang="en-US" sz="4800" dirty="0" smtClean="0"/>
              <a:t>You!</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harris_counsel_presentation">
  <a:themeElements>
    <a:clrScheme name="lharris_counsel">
      <a:dk1>
        <a:srgbClr val="45A9DA"/>
      </a:dk1>
      <a:lt1>
        <a:srgbClr val="231F20"/>
      </a:lt1>
      <a:dk2>
        <a:srgbClr val="45A9DA"/>
      </a:dk2>
      <a:lt2>
        <a:srgbClr val="FFFFFF"/>
      </a:lt2>
      <a:accent1>
        <a:srgbClr val="C2151C"/>
      </a:accent1>
      <a:accent2>
        <a:srgbClr val="ED9F6A"/>
      </a:accent2>
      <a:accent3>
        <a:srgbClr val="531F23"/>
      </a:accent3>
      <a:accent4>
        <a:srgbClr val="CE2A56"/>
      </a:accent4>
      <a:accent5>
        <a:srgbClr val="45A9DA"/>
      </a:accent5>
      <a:accent6>
        <a:srgbClr val="C2151C"/>
      </a:accent6>
      <a:hlink>
        <a:srgbClr val="45A9DA"/>
      </a:hlink>
      <a:folHlink>
        <a:srgbClr val="231F20"/>
      </a:folHlink>
    </a:clrScheme>
    <a:fontScheme name="Custom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F160BE3-D66A-4217-A314-A9BFE3FA20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Personal counseling presentation with video</Template>
  <TotalTime>956</TotalTime>
  <Words>1082</Words>
  <Application>Microsoft Office PowerPoint</Application>
  <PresentationFormat>On-screen Show (4:3)</PresentationFormat>
  <Paragraphs>80</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Tahoma</vt:lpstr>
      <vt:lpstr>times new roman</vt:lpstr>
      <vt:lpstr>lharris_counsel_presentation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Queen's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Freeman Wollnough</dc:creator>
  <cp:keywords/>
  <cp:lastModifiedBy>Freeman Wollnough</cp:lastModifiedBy>
  <cp:revision>43</cp:revision>
  <cp:lastPrinted>2015-02-24T18:03:14Z</cp:lastPrinted>
  <dcterms:created xsi:type="dcterms:W3CDTF">2014-10-14T19:44:08Z</dcterms:created>
  <dcterms:modified xsi:type="dcterms:W3CDTF">2015-02-24T21:02:30Z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TC019291559991</vt:lpwstr>
  </property>
</Properties>
</file>