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  <p:sldMasterId id="2147483702" r:id="rId3"/>
    <p:sldMasterId id="2147483714" r:id="rId4"/>
    <p:sldMasterId id="2147483726" r:id="rId5"/>
    <p:sldMasterId id="2147483739" r:id="rId6"/>
  </p:sldMasterIdLst>
  <p:notesMasterIdLst>
    <p:notesMasterId r:id="rId32"/>
  </p:notesMasterIdLst>
  <p:handoutMasterIdLst>
    <p:handoutMasterId r:id="rId33"/>
  </p:handoutMasterIdLst>
  <p:sldIdLst>
    <p:sldId id="256" r:id="rId7"/>
    <p:sldId id="257" r:id="rId8"/>
    <p:sldId id="258" r:id="rId9"/>
    <p:sldId id="286" r:id="rId10"/>
    <p:sldId id="261" r:id="rId11"/>
    <p:sldId id="287" r:id="rId12"/>
    <p:sldId id="262" r:id="rId13"/>
    <p:sldId id="263" r:id="rId14"/>
    <p:sldId id="265" r:id="rId15"/>
    <p:sldId id="284" r:id="rId16"/>
    <p:sldId id="264" r:id="rId17"/>
    <p:sldId id="280" r:id="rId18"/>
    <p:sldId id="267" r:id="rId19"/>
    <p:sldId id="279" r:id="rId20"/>
    <p:sldId id="271" r:id="rId21"/>
    <p:sldId id="282" r:id="rId22"/>
    <p:sldId id="272" r:id="rId23"/>
    <p:sldId id="281" r:id="rId24"/>
    <p:sldId id="273" r:id="rId25"/>
    <p:sldId id="274" r:id="rId26"/>
    <p:sldId id="283" r:id="rId27"/>
    <p:sldId id="275" r:id="rId28"/>
    <p:sldId id="276" r:id="rId29"/>
    <p:sldId id="277" r:id="rId30"/>
    <p:sldId id="27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41" autoAdjust="0"/>
    <p:restoredTop sz="68941" autoAdjust="0"/>
  </p:normalViewPr>
  <p:slideViewPr>
    <p:cSldViewPr>
      <p:cViewPr varScale="1">
        <p:scale>
          <a:sx n="88" d="100"/>
          <a:sy n="88" d="100"/>
        </p:scale>
        <p:origin x="-22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7AC47-B103-4428-B803-6DDEE2642C44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E1E5D-9921-415B-B615-F510B2586D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7872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264F0-9D63-4BC2-A963-EFBA089EF5B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94615-9940-4969-B2B6-AFD2C5010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94615-9940-4969-B2B6-AFD2C50101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41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94615-9940-4969-B2B6-AFD2C50101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03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94615-9940-4969-B2B6-AFD2C50101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7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1162050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F3383-C4B2-4067-B268-CFE52EDD88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59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94615-9940-4969-B2B6-AFD2C50101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23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5985D-E1C8-4F68-9006-0D322A6404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02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94615-9940-4969-B2B6-AFD2C50101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98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94615-9940-4969-B2B6-AFD2C50101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98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94615-9940-4969-B2B6-AFD2C50101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9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1162050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F3383-C4B2-4067-B268-CFE52EDD888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50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94615-9940-4969-B2B6-AFD2C501017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93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94615-9940-4969-B2B6-AFD2C50101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299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94615-9940-4969-B2B6-AFD2C501017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14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94615-9940-4969-B2B6-AFD2C501017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14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CA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94615-9940-4969-B2B6-AFD2C501017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438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94615-9940-4969-B2B6-AFD2C501017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963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94615-9940-4969-B2B6-AFD2C501017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644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94615-9940-4969-B2B6-AFD2C501017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75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94615-9940-4969-B2B6-AFD2C50101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1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94615-9940-4969-B2B6-AFD2C50101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2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94615-9940-4969-B2B6-AFD2C50101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13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94615-9940-4969-B2B6-AFD2C50101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93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u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94615-9940-4969-B2B6-AFD2C50101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29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94615-9940-4969-B2B6-AFD2C50101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07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94615-9940-4969-B2B6-AFD2C50101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65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0D88-2A54-4B92-97F5-50EB7A946AB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3BCB-794B-40C6-93ED-9391D2B0CA9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93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0D88-2A54-4B92-97F5-50EB7A946AB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3BCB-794B-40C6-93ED-9391D2B0C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1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0D88-2A54-4B92-97F5-50EB7A946AB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3BCB-794B-40C6-93ED-9391D2B0C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38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F265-41EF-4231-956C-67BA86AAA1FB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B262-F735-4155-A0C5-5BDFC49AA6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7984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F265-41EF-4231-956C-67BA86AAA1FB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B262-F735-4155-A0C5-5BDFC49AA6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446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F265-41EF-4231-956C-67BA86AAA1FB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B262-F735-4155-A0C5-5BDFC49AA6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9751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F265-41EF-4231-956C-67BA86AAA1FB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B262-F735-4155-A0C5-5BDFC49AA6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7488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F265-41EF-4231-956C-67BA86AAA1FB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B262-F735-4155-A0C5-5BDFC49AA6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9899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F265-41EF-4231-956C-67BA86AAA1FB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B262-F735-4155-A0C5-5BDFC49AA6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7268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F265-41EF-4231-956C-67BA86AAA1FB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B262-F735-4155-A0C5-5BDFC49AA6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6476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F265-41EF-4231-956C-67BA86AAA1FB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B262-F735-4155-A0C5-5BDFC49AA6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655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0D88-2A54-4B92-97F5-50EB7A946AB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3BCB-794B-40C6-93ED-9391D2B0C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32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F265-41EF-4231-956C-67BA86AAA1FB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B262-F735-4155-A0C5-5BDFC49AA6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6833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F265-41EF-4231-956C-67BA86AAA1FB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B262-F735-4155-A0C5-5BDFC49AA6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0795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F265-41EF-4231-956C-67BA86AAA1FB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B262-F735-4155-A0C5-5BDFC49AA6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8936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F265-41EF-4231-956C-67BA86AAA1FB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B262-F735-4155-A0C5-5BDFC49AA6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7063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9BB2-54BF-40CA-879B-3AF366A26ACC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468B-8924-4E27-9322-2B20474255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75722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9BB2-54BF-40CA-879B-3AF366A26ACC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468B-8924-4E27-9322-2B20474255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9247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9BB2-54BF-40CA-879B-3AF366A26ACC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468B-8924-4E27-9322-2B20474255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1454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9BB2-54BF-40CA-879B-3AF366A26ACC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468B-8924-4E27-9322-2B20474255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43430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9BB2-54BF-40CA-879B-3AF366A26ACC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468B-8924-4E27-9322-2B20474255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1697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9BB2-54BF-40CA-879B-3AF366A26ACC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468B-8924-4E27-9322-2B20474255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84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5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0D88-2A54-4B92-97F5-50EB7A946AB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3BCB-794B-40C6-93ED-9391D2B0CA9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256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9BB2-54BF-40CA-879B-3AF366A26ACC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468B-8924-4E27-9322-2B20474255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7598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9BB2-54BF-40CA-879B-3AF366A26ACC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468B-8924-4E27-9322-2B20474255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23194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9BB2-54BF-40CA-879B-3AF366A26ACC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468B-8924-4E27-9322-2B20474255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33245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9BB2-54BF-40CA-879B-3AF366A26ACC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468B-8924-4E27-9322-2B20474255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30642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9BB2-54BF-40CA-879B-3AF366A26ACC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468B-8924-4E27-9322-2B20474255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93479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0D88-2A54-4B92-97F5-50EB7A946AB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3BCB-794B-40C6-93ED-9391D2B0CA9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910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5425" indent="-225425">
              <a:defRPr/>
            </a:lvl1pPr>
            <a:lvl2pPr marL="517525" indent="-242888">
              <a:buFont typeface="Courier New" panose="02070309020205020404" pitchFamily="49" charset="0"/>
              <a:buChar char="o"/>
              <a:defRPr/>
            </a:lvl2pPr>
            <a:lvl3pPr marL="795338" indent="-247650">
              <a:buFont typeface="Wingdings" panose="05000000000000000000" pitchFamily="2" charset="2"/>
              <a:buChar char="Ø"/>
              <a:defRPr/>
            </a:lvl3pPr>
            <a:lvl4pPr marL="1033463" indent="-211138">
              <a:defRPr/>
            </a:lvl4pPr>
            <a:lvl5pPr marL="1258888" indent="-207963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0D88-2A54-4B92-97F5-50EB7A946AB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3BCB-794B-40C6-93ED-9391D2B0C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89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5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0D88-2A54-4B92-97F5-50EB7A946AB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3BCB-794B-40C6-93ED-9391D2B0CA9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534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0D88-2A54-4B92-97F5-50EB7A946AB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3BCB-794B-40C6-93ED-9391D2B0C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08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0D88-2A54-4B92-97F5-50EB7A946AB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3BCB-794B-40C6-93ED-9391D2B0CA9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31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0D88-2A54-4B92-97F5-50EB7A946AB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3BCB-794B-40C6-93ED-9391D2B0C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70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0D88-2A54-4B92-97F5-50EB7A946AB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3BCB-794B-40C6-93ED-9391D2B0C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8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0D88-2A54-4B92-97F5-50EB7A946AB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3BCB-794B-40C6-93ED-9391D2B0C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3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3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0D88-2A54-4B92-97F5-50EB7A946AB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3BCB-794B-40C6-93ED-9391D2B0CA9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7835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2"/>
            <a:ext cx="5904391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0D88-2A54-4B92-97F5-50EB7A946AB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3BCB-794B-40C6-93ED-9391D2B0C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45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0D88-2A54-4B92-97F5-50EB7A946AB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3BCB-794B-40C6-93ED-9391D2B0C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13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0D88-2A54-4B92-97F5-50EB7A946AB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3BCB-794B-40C6-93ED-9391D2B0C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983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F265-41EF-4231-956C-67BA86AAA1FB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B262-F735-4155-A0C5-5BDFC49AA6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1825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F265-41EF-4231-956C-67BA86AAA1FB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B262-F735-4155-A0C5-5BDFC49AA6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10363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F265-41EF-4231-956C-67BA86AAA1FB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B262-F735-4155-A0C5-5BDFC49AA6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5874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F265-41EF-4231-956C-67BA86AAA1FB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B262-F735-4155-A0C5-5BDFC49AA6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409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0D88-2A54-4B92-97F5-50EB7A946AB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3BCB-794B-40C6-93ED-9391D2B0CA9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2227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F265-41EF-4231-956C-67BA86AAA1FB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B262-F735-4155-A0C5-5BDFC49AA6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11984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F265-41EF-4231-956C-67BA86AAA1FB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B262-F735-4155-A0C5-5BDFC49AA6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51696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F265-41EF-4231-956C-67BA86AAA1FB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B262-F735-4155-A0C5-5BDFC49AA6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90144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F265-41EF-4231-956C-67BA86AAA1FB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B262-F735-4155-A0C5-5BDFC49AA6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43834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F265-41EF-4231-956C-67BA86AAA1FB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B262-F735-4155-A0C5-5BDFC49AA6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39892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F265-41EF-4231-956C-67BA86AAA1FB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B262-F735-4155-A0C5-5BDFC49AA6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89722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F265-41EF-4231-956C-67BA86AAA1FB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B262-F735-4155-A0C5-5BDFC49AA6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44631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F265-41EF-4231-956C-67BA86AAA1FB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B262-F735-4155-A0C5-5BDFC49AA6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566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9BB2-54BF-40CA-879B-3AF366A26ACC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468B-8924-4E27-9322-2B20474255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36766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9BB2-54BF-40CA-879B-3AF366A26ACC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468B-8924-4E27-9322-2B20474255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795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0D88-2A54-4B92-97F5-50EB7A946AB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3BCB-794B-40C6-93ED-9391D2B0C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9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9BB2-54BF-40CA-879B-3AF366A26ACC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468B-8924-4E27-9322-2B20474255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02664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9BB2-54BF-40CA-879B-3AF366A26ACC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468B-8924-4E27-9322-2B20474255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53570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9BB2-54BF-40CA-879B-3AF366A26ACC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468B-8924-4E27-9322-2B20474255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01582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9BB2-54BF-40CA-879B-3AF366A26ACC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468B-8924-4E27-9322-2B20474255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6710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9BB2-54BF-40CA-879B-3AF366A26ACC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468B-8924-4E27-9322-2B20474255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65262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9BB2-54BF-40CA-879B-3AF366A26ACC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468B-8924-4E27-9322-2B20474255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77608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9BB2-54BF-40CA-879B-3AF366A26ACC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468B-8924-4E27-9322-2B20474255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39536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9BB2-54BF-40CA-879B-3AF366A26ACC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468B-8924-4E27-9322-2B20474255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406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9BB2-54BF-40CA-879B-3AF366A26ACC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468B-8924-4E27-9322-2B20474255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017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0D88-2A54-4B92-97F5-50EB7A946AB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3BCB-794B-40C6-93ED-9391D2B0C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92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3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0D88-2A54-4B92-97F5-50EB7A946AB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3BCB-794B-40C6-93ED-9391D2B0CA9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56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2"/>
            <a:ext cx="5904391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0D88-2A54-4B92-97F5-50EB7A946AB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3BCB-794B-40C6-93ED-9391D2B0C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6370D88-2A54-4B92-97F5-50EB7A946AB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A483BCB-794B-40C6-93ED-9391D2B0C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1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7F265-41EF-4231-956C-67BA86AAA1FB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8B262-F735-4155-A0C5-5BDFC49AA6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124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99BB2-54BF-40CA-879B-3AF366A26ACC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468B-8924-4E27-9322-2B20474255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331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6370D88-2A54-4B92-97F5-50EB7A946ABB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A483BCB-794B-40C6-93ED-9391D2B0C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4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7F265-41EF-4231-956C-67BA86AAA1FB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8B262-F735-4155-A0C5-5BDFC49AA6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918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99BB2-54BF-40CA-879B-3AF366A26ACC}" type="datetimeFigureOut">
              <a:rPr lang="en-CA" smtClean="0"/>
              <a:t>19/07/2016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468B-8924-4E27-9322-2B20474255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719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Boundaries and Confidentiality</a:t>
            </a:r>
            <a:endParaRPr lang="en-US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10000"/>
            <a:ext cx="5826719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Nadia Sawaya Fehr</a:t>
            </a:r>
          </a:p>
          <a:p>
            <a:r>
              <a:rPr lang="en-US" dirty="0" smtClean="0"/>
              <a:t>Freeman Woolnough</a:t>
            </a:r>
          </a:p>
          <a:p>
            <a:r>
              <a:rPr lang="en-US" b="1" dirty="0"/>
              <a:t>Residence Outreach Counsellors</a:t>
            </a:r>
          </a:p>
          <a:p>
            <a:r>
              <a:rPr lang="en-US" b="1" dirty="0" smtClean="0"/>
              <a:t>Queen’s University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90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Mentor/Mentee Boundaries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876800"/>
          </a:xfrm>
        </p:spPr>
        <p:txBody>
          <a:bodyPr>
            <a:normAutofit/>
          </a:bodyPr>
          <a:lstStyle/>
          <a:p>
            <a:r>
              <a:rPr lang="en-CA" sz="3200" dirty="0" smtClean="0"/>
              <a:t>Actions</a:t>
            </a:r>
          </a:p>
          <a:p>
            <a:r>
              <a:rPr lang="en-CA" sz="3200" dirty="0" smtClean="0"/>
              <a:t>Words</a:t>
            </a:r>
          </a:p>
          <a:p>
            <a:r>
              <a:rPr lang="en-CA" sz="3200" dirty="0" smtClean="0"/>
              <a:t>Thoughts</a:t>
            </a:r>
          </a:p>
          <a:p>
            <a:r>
              <a:rPr lang="en-CA" sz="3200" dirty="0" smtClean="0"/>
              <a:t>Physical</a:t>
            </a:r>
          </a:p>
          <a:p>
            <a:r>
              <a:rPr lang="en-CA" sz="3200" dirty="0" smtClean="0"/>
              <a:t>Emotional</a:t>
            </a:r>
          </a:p>
          <a:p>
            <a:r>
              <a:rPr lang="en-CA" sz="3200" dirty="0" smtClean="0"/>
              <a:t>Behavioural</a:t>
            </a:r>
          </a:p>
          <a:p>
            <a:pPr marL="274638" lvl="1" indent="0">
              <a:buNone/>
            </a:pPr>
            <a:endParaRPr lang="en-CA" sz="2800" dirty="0"/>
          </a:p>
        </p:txBody>
      </p:sp>
      <p:pic>
        <p:nvPicPr>
          <p:cNvPr id="4" name="Picture 3" descr="Three silhouettes of people talking with dialogue bubbles above their heads that are filled with gears.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721" y="1752600"/>
            <a:ext cx="4931079" cy="329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6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Mentor/Mentee Relationship</a:t>
            </a:r>
            <a:endParaRPr lang="en-US" dirty="0"/>
          </a:p>
        </p:txBody>
      </p:sp>
      <p:pic>
        <p:nvPicPr>
          <p:cNvPr id="5" name="Content Placeholder 4" descr="Two student-aged girls walking and talking holding school books.  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22" y="1600200"/>
            <a:ext cx="7317355" cy="4876800"/>
          </a:xfrm>
        </p:spPr>
      </p:pic>
    </p:spTree>
    <p:extLst>
      <p:ext uri="{BB962C8B-B14F-4D97-AF65-F5344CB8AC3E}">
        <p14:creationId xmlns:p14="http://schemas.microsoft.com/office/powerpoint/2010/main" val="126449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My Role?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2" y="1371600"/>
            <a:ext cx="8229600" cy="4876800"/>
          </a:xfrm>
        </p:spPr>
        <p:txBody>
          <a:bodyPr/>
          <a:lstStyle/>
          <a:p>
            <a:r>
              <a:rPr lang="en-US" dirty="0" smtClean="0"/>
              <a:t>So many things! </a:t>
            </a:r>
          </a:p>
          <a:p>
            <a:pPr lvl="1"/>
            <a:r>
              <a:rPr lang="en-US" sz="2400" dirty="0" smtClean="0"/>
              <a:t>Approachability</a:t>
            </a:r>
          </a:p>
          <a:p>
            <a:pPr lvl="1"/>
            <a:r>
              <a:rPr lang="en-US" sz="2400" dirty="0" smtClean="0"/>
              <a:t>Visibility </a:t>
            </a:r>
          </a:p>
          <a:p>
            <a:pPr lvl="1"/>
            <a:r>
              <a:rPr lang="en-US" sz="2400" dirty="0" smtClean="0"/>
              <a:t>Availability </a:t>
            </a:r>
          </a:p>
          <a:p>
            <a:r>
              <a:rPr lang="en-US" dirty="0" smtClean="0"/>
              <a:t>Unique Relationship </a:t>
            </a:r>
            <a:r>
              <a:rPr lang="en-US" dirty="0"/>
              <a:t>—</a:t>
            </a:r>
            <a:r>
              <a:rPr lang="en-US" dirty="0" smtClean="0"/>
              <a:t> Power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A baby llama interacting with a young girl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70" y="4157323"/>
            <a:ext cx="2325448" cy="205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cat opening a door with its paw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86" y="4688173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wo tropical birds sitting on a branch.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266" y="4746753"/>
            <a:ext cx="1999772" cy="150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wo monkeys investigating a rock.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213" y="898653"/>
            <a:ext cx="410357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37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crossing boundaries is not okay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Limits of </a:t>
            </a:r>
            <a:r>
              <a:rPr lang="en-US" dirty="0" smtClean="0"/>
              <a:t>self-disclosure (Who </a:t>
            </a:r>
            <a:r>
              <a:rPr lang="en-US" dirty="0"/>
              <a:t>are you sharing this with</a:t>
            </a:r>
            <a:r>
              <a:rPr lang="en-US" dirty="0" smtClean="0"/>
              <a:t>?)</a:t>
            </a:r>
            <a:endParaRPr lang="en-US" dirty="0"/>
          </a:p>
          <a:p>
            <a:r>
              <a:rPr lang="en-US" sz="2400" dirty="0"/>
              <a:t>Physical contact/appearance</a:t>
            </a:r>
          </a:p>
          <a:p>
            <a:r>
              <a:rPr lang="en-US" sz="2400" dirty="0"/>
              <a:t>Socializing/romance</a:t>
            </a:r>
          </a:p>
          <a:p>
            <a:r>
              <a:rPr lang="en-US" sz="2400" dirty="0"/>
              <a:t>Social media</a:t>
            </a:r>
          </a:p>
          <a:p>
            <a:r>
              <a:rPr lang="en-US" sz="2400" dirty="0"/>
              <a:t>Location</a:t>
            </a:r>
          </a:p>
          <a:p>
            <a:r>
              <a:rPr lang="en-US" sz="2400" dirty="0"/>
              <a:t>Gifts and </a:t>
            </a:r>
            <a:r>
              <a:rPr lang="en-US" dirty="0" smtClean="0"/>
              <a:t>spending</a:t>
            </a:r>
            <a:br>
              <a:rPr lang="en-US" dirty="0" smtClean="0"/>
            </a:br>
            <a:endParaRPr lang="en-US" dirty="0" smtClean="0"/>
          </a:p>
          <a:p>
            <a:r>
              <a:rPr lang="en-US" sz="2400" dirty="0" smtClean="0"/>
              <a:t>Reflection</a:t>
            </a:r>
          </a:p>
        </p:txBody>
      </p:sp>
      <p:pic>
        <p:nvPicPr>
          <p:cNvPr id="5122" name="Picture 2" descr="A cartoon drawing of a boy about to step over a white line with an angry girl on the other side of the line. Text under the picture says: &quot;Is THIS the line you're telling me not to cross?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3429000" cy="318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98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Boundaries — How to set ‘</a:t>
            </a:r>
            <a:r>
              <a:rPr lang="en-US" dirty="0" err="1" smtClean="0"/>
              <a:t>em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775933"/>
            <a:ext cx="8229600" cy="222885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729809" y="4519503"/>
            <a:ext cx="2417445" cy="1183753"/>
          </a:xfrm>
          <a:custGeom>
            <a:avLst/>
            <a:gdLst>
              <a:gd name="connsiteX0" fmla="*/ 124294 w 2417445"/>
              <a:gd name="connsiteY0" fmla="*/ 0 h 1183752"/>
              <a:gd name="connsiteX1" fmla="*/ 2293151 w 2417445"/>
              <a:gd name="connsiteY1" fmla="*/ 0 h 1183752"/>
              <a:gd name="connsiteX2" fmla="*/ 2417445 w 2417445"/>
              <a:gd name="connsiteY2" fmla="*/ 124294 h 1183752"/>
              <a:gd name="connsiteX3" fmla="*/ 2417445 w 2417445"/>
              <a:gd name="connsiteY3" fmla="*/ 1183752 h 1183752"/>
              <a:gd name="connsiteX4" fmla="*/ 2417445 w 2417445"/>
              <a:gd name="connsiteY4" fmla="*/ 1183752 h 1183752"/>
              <a:gd name="connsiteX5" fmla="*/ 0 w 2417445"/>
              <a:gd name="connsiteY5" fmla="*/ 1183752 h 1183752"/>
              <a:gd name="connsiteX6" fmla="*/ 0 w 2417445"/>
              <a:gd name="connsiteY6" fmla="*/ 1183752 h 1183752"/>
              <a:gd name="connsiteX7" fmla="*/ 0 w 2417445"/>
              <a:gd name="connsiteY7" fmla="*/ 124294 h 1183752"/>
              <a:gd name="connsiteX8" fmla="*/ 124294 w 2417445"/>
              <a:gd name="connsiteY8" fmla="*/ 0 h 118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7445" h="1183752">
                <a:moveTo>
                  <a:pt x="2293151" y="1183752"/>
                </a:moveTo>
                <a:lnTo>
                  <a:pt x="124294" y="1183752"/>
                </a:lnTo>
                <a:cubicBezTo>
                  <a:pt x="55648" y="1183752"/>
                  <a:pt x="0" y="1128104"/>
                  <a:pt x="0" y="1059458"/>
                </a:cubicBezTo>
                <a:lnTo>
                  <a:pt x="0" y="0"/>
                </a:lnTo>
                <a:lnTo>
                  <a:pt x="0" y="0"/>
                </a:lnTo>
                <a:lnTo>
                  <a:pt x="2417445" y="0"/>
                </a:lnTo>
                <a:lnTo>
                  <a:pt x="2417445" y="0"/>
                </a:lnTo>
                <a:lnTo>
                  <a:pt x="2417445" y="1059458"/>
                </a:lnTo>
                <a:cubicBezTo>
                  <a:pt x="2417445" y="1128104"/>
                  <a:pt x="2361797" y="1183752"/>
                  <a:pt x="2293151" y="118375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548" tIns="263145" rIns="299548" bIns="299548" numCol="1" spcCol="1270" anchor="t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kern="1200" dirty="0" smtClean="0"/>
              <a:t>Actions</a:t>
            </a:r>
            <a:endParaRPr lang="en-US" sz="3700" kern="1200" dirty="0"/>
          </a:p>
        </p:txBody>
      </p:sp>
      <p:sp>
        <p:nvSpPr>
          <p:cNvPr id="5" name="Rounded Rectangle 4" descr="Man holding his hand out. "/>
          <p:cNvSpPr/>
          <p:nvPr/>
        </p:nvSpPr>
        <p:spPr>
          <a:xfrm>
            <a:off x="704087" y="2394066"/>
            <a:ext cx="2417445" cy="1634490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1000" b="-4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3440418" y="4504405"/>
            <a:ext cx="2417445" cy="1182527"/>
          </a:xfrm>
          <a:custGeom>
            <a:avLst/>
            <a:gdLst>
              <a:gd name="connsiteX0" fmla="*/ 124165 w 2417445"/>
              <a:gd name="connsiteY0" fmla="*/ 0 h 1182526"/>
              <a:gd name="connsiteX1" fmla="*/ 2293280 w 2417445"/>
              <a:gd name="connsiteY1" fmla="*/ 0 h 1182526"/>
              <a:gd name="connsiteX2" fmla="*/ 2417445 w 2417445"/>
              <a:gd name="connsiteY2" fmla="*/ 124165 h 1182526"/>
              <a:gd name="connsiteX3" fmla="*/ 2417445 w 2417445"/>
              <a:gd name="connsiteY3" fmla="*/ 1182526 h 1182526"/>
              <a:gd name="connsiteX4" fmla="*/ 2417445 w 2417445"/>
              <a:gd name="connsiteY4" fmla="*/ 1182526 h 1182526"/>
              <a:gd name="connsiteX5" fmla="*/ 0 w 2417445"/>
              <a:gd name="connsiteY5" fmla="*/ 1182526 h 1182526"/>
              <a:gd name="connsiteX6" fmla="*/ 0 w 2417445"/>
              <a:gd name="connsiteY6" fmla="*/ 1182526 h 1182526"/>
              <a:gd name="connsiteX7" fmla="*/ 0 w 2417445"/>
              <a:gd name="connsiteY7" fmla="*/ 124165 h 1182526"/>
              <a:gd name="connsiteX8" fmla="*/ 124165 w 2417445"/>
              <a:gd name="connsiteY8" fmla="*/ 0 h 118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7445" h="1182526">
                <a:moveTo>
                  <a:pt x="2293280" y="1182526"/>
                </a:moveTo>
                <a:lnTo>
                  <a:pt x="124165" y="1182526"/>
                </a:lnTo>
                <a:cubicBezTo>
                  <a:pt x="55591" y="1182526"/>
                  <a:pt x="0" y="1126935"/>
                  <a:pt x="0" y="1058361"/>
                </a:cubicBezTo>
                <a:lnTo>
                  <a:pt x="0" y="0"/>
                </a:lnTo>
                <a:lnTo>
                  <a:pt x="0" y="0"/>
                </a:lnTo>
                <a:lnTo>
                  <a:pt x="2417445" y="0"/>
                </a:lnTo>
                <a:lnTo>
                  <a:pt x="2417445" y="0"/>
                </a:lnTo>
                <a:lnTo>
                  <a:pt x="2417445" y="1058361"/>
                </a:lnTo>
                <a:cubicBezTo>
                  <a:pt x="2417445" y="1126935"/>
                  <a:pt x="2361854" y="1182526"/>
                  <a:pt x="2293280" y="1182526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511" tIns="263145" rIns="299511" bIns="299511" numCol="1" spcCol="1270" anchor="t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kern="1200" dirty="0" smtClean="0"/>
              <a:t>Words</a:t>
            </a:r>
            <a:endParaRPr lang="en-US" sz="3700" kern="1200" dirty="0"/>
          </a:p>
        </p:txBody>
      </p:sp>
      <p:sp>
        <p:nvSpPr>
          <p:cNvPr id="8" name="Rounded Rectangle 7" descr="A man and a woman talking on a couch. "/>
          <p:cNvSpPr/>
          <p:nvPr/>
        </p:nvSpPr>
        <p:spPr>
          <a:xfrm>
            <a:off x="3363277" y="2394372"/>
            <a:ext cx="2417445" cy="1634490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6073910" y="4488946"/>
            <a:ext cx="2417446" cy="1181818"/>
          </a:xfrm>
          <a:custGeom>
            <a:avLst/>
            <a:gdLst>
              <a:gd name="connsiteX0" fmla="*/ 124091 w 2417445"/>
              <a:gd name="connsiteY0" fmla="*/ 0 h 1181817"/>
              <a:gd name="connsiteX1" fmla="*/ 2293354 w 2417445"/>
              <a:gd name="connsiteY1" fmla="*/ 0 h 1181817"/>
              <a:gd name="connsiteX2" fmla="*/ 2417445 w 2417445"/>
              <a:gd name="connsiteY2" fmla="*/ 124091 h 1181817"/>
              <a:gd name="connsiteX3" fmla="*/ 2417445 w 2417445"/>
              <a:gd name="connsiteY3" fmla="*/ 1181817 h 1181817"/>
              <a:gd name="connsiteX4" fmla="*/ 2417445 w 2417445"/>
              <a:gd name="connsiteY4" fmla="*/ 1181817 h 1181817"/>
              <a:gd name="connsiteX5" fmla="*/ 0 w 2417445"/>
              <a:gd name="connsiteY5" fmla="*/ 1181817 h 1181817"/>
              <a:gd name="connsiteX6" fmla="*/ 0 w 2417445"/>
              <a:gd name="connsiteY6" fmla="*/ 1181817 h 1181817"/>
              <a:gd name="connsiteX7" fmla="*/ 0 w 2417445"/>
              <a:gd name="connsiteY7" fmla="*/ 124091 h 1181817"/>
              <a:gd name="connsiteX8" fmla="*/ 124091 w 2417445"/>
              <a:gd name="connsiteY8" fmla="*/ 0 h 1181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7445" h="1181817">
                <a:moveTo>
                  <a:pt x="2293354" y="1181817"/>
                </a:moveTo>
                <a:lnTo>
                  <a:pt x="124091" y="1181817"/>
                </a:lnTo>
                <a:cubicBezTo>
                  <a:pt x="55557" y="1181817"/>
                  <a:pt x="0" y="1126260"/>
                  <a:pt x="0" y="1057726"/>
                </a:cubicBezTo>
                <a:lnTo>
                  <a:pt x="0" y="0"/>
                </a:lnTo>
                <a:lnTo>
                  <a:pt x="0" y="0"/>
                </a:lnTo>
                <a:lnTo>
                  <a:pt x="2417445" y="0"/>
                </a:lnTo>
                <a:lnTo>
                  <a:pt x="2417445" y="0"/>
                </a:lnTo>
                <a:lnTo>
                  <a:pt x="2417445" y="1057726"/>
                </a:lnTo>
                <a:cubicBezTo>
                  <a:pt x="2417445" y="1126260"/>
                  <a:pt x="2361888" y="1181817"/>
                  <a:pt x="2293354" y="118181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9489" tIns="263144" rIns="299490" bIns="299490" numCol="1" spcCol="1270" anchor="t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kern="1200" dirty="0" smtClean="0"/>
              <a:t>Thoughts</a:t>
            </a:r>
            <a:endParaRPr lang="en-US" sz="3700" kern="1200" dirty="0"/>
          </a:p>
        </p:txBody>
      </p:sp>
      <p:sp>
        <p:nvSpPr>
          <p:cNvPr id="10" name="Rounded Rectangle 9" descr="A man holding his hand up to his heading thinking. "/>
          <p:cNvSpPr/>
          <p:nvPr/>
        </p:nvSpPr>
        <p:spPr>
          <a:xfrm>
            <a:off x="6022467" y="2394549"/>
            <a:ext cx="2417445" cy="1634490"/>
          </a:xfrm>
          <a:prstGeom prst="roundRect">
            <a:avLst>
              <a:gd name="adj" fmla="val 10000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7822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243" y="1524000"/>
            <a:ext cx="6347714" cy="3880773"/>
          </a:xfrm>
        </p:spPr>
        <p:txBody>
          <a:bodyPr/>
          <a:lstStyle/>
          <a:p>
            <a:r>
              <a:rPr lang="en-US" sz="2400" dirty="0" smtClean="0"/>
              <a:t>Quick practice for the </a:t>
            </a:r>
            <a:r>
              <a:rPr lang="en-US" sz="2400" b="1" dirty="0" smtClean="0"/>
              <a:t>first</a:t>
            </a:r>
            <a:r>
              <a:rPr lang="en-US" sz="2400" dirty="0" smtClean="0"/>
              <a:t> conversation with </a:t>
            </a:r>
            <a:r>
              <a:rPr lang="en-US" dirty="0" smtClean="0"/>
              <a:t>your </a:t>
            </a:r>
            <a:r>
              <a:rPr lang="en-US" sz="2400" dirty="0" smtClean="0"/>
              <a:t>Mentee …  </a:t>
            </a:r>
          </a:p>
          <a:p>
            <a:pPr lvl="1"/>
            <a:r>
              <a:rPr lang="en-US" sz="2000" dirty="0" smtClean="0"/>
              <a:t>How to talk about and set boundaries</a:t>
            </a:r>
          </a:p>
          <a:p>
            <a:pPr lvl="1"/>
            <a:r>
              <a:rPr lang="en-US" sz="2000" dirty="0" smtClean="0"/>
              <a:t>In pairs</a:t>
            </a:r>
            <a:endParaRPr lang="en-US" sz="2000" dirty="0"/>
          </a:p>
        </p:txBody>
      </p:sp>
      <p:pic>
        <p:nvPicPr>
          <p:cNvPr id="4" name="Picture 3" descr="Two young girls talking. 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429000"/>
            <a:ext cx="3276600" cy="290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5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05" y="457200"/>
            <a:ext cx="6347713" cy="167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Let’s Practice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you can say: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362200"/>
            <a:ext cx="7696201" cy="4191000"/>
          </a:xfrm>
        </p:spPr>
        <p:txBody>
          <a:bodyPr>
            <a:noAutofit/>
          </a:bodyPr>
          <a:lstStyle/>
          <a:p>
            <a:pPr lvl="0">
              <a:buClr>
                <a:srgbClr val="418AB3"/>
              </a:buClr>
            </a:pPr>
            <a:r>
              <a:rPr lang="en-US" dirty="0"/>
              <a:t>Framing it: “There are a few things </a:t>
            </a:r>
            <a:r>
              <a:rPr lang="en-US" dirty="0" smtClean="0"/>
              <a:t>we need </a:t>
            </a:r>
            <a:r>
              <a:rPr lang="en-US" dirty="0"/>
              <a:t>to go over so you know what this relationship will look like”</a:t>
            </a:r>
          </a:p>
          <a:p>
            <a:r>
              <a:rPr lang="en-US" dirty="0" smtClean="0"/>
              <a:t>“</a:t>
            </a:r>
            <a:r>
              <a:rPr lang="en-US" dirty="0"/>
              <a:t>We will </a:t>
            </a:r>
            <a:r>
              <a:rPr lang="en-US" dirty="0" smtClean="0"/>
              <a:t>be </a:t>
            </a:r>
            <a:r>
              <a:rPr lang="en-US" dirty="0"/>
              <a:t>meeting on </a:t>
            </a:r>
            <a:r>
              <a:rPr lang="en-US" dirty="0" smtClean="0"/>
              <a:t>campus only”</a:t>
            </a:r>
            <a:endParaRPr lang="en-US" dirty="0"/>
          </a:p>
          <a:p>
            <a:r>
              <a:rPr lang="en-US" dirty="0"/>
              <a:t>“We need to meet </a:t>
            </a:r>
            <a:r>
              <a:rPr lang="en-US" dirty="0" smtClean="0"/>
              <a:t>one </a:t>
            </a:r>
            <a:r>
              <a:rPr lang="en-US" dirty="0"/>
              <a:t>time per </a:t>
            </a:r>
            <a:r>
              <a:rPr lang="en-US" dirty="0" smtClean="0"/>
              <a:t>week. </a:t>
            </a:r>
            <a:r>
              <a:rPr lang="en-US" dirty="0"/>
              <a:t>I</a:t>
            </a:r>
            <a:r>
              <a:rPr lang="en-US" dirty="0" smtClean="0"/>
              <a:t>t’s </a:t>
            </a:r>
            <a:r>
              <a:rPr lang="en-US" dirty="0"/>
              <a:t>important to know that because of all my </a:t>
            </a:r>
            <a:r>
              <a:rPr lang="en-US" dirty="0" smtClean="0"/>
              <a:t>commitments, </a:t>
            </a:r>
            <a:r>
              <a:rPr lang="en-US" dirty="0"/>
              <a:t>I will only be able to offer this much time”</a:t>
            </a:r>
          </a:p>
          <a:p>
            <a:r>
              <a:rPr lang="en-US" dirty="0"/>
              <a:t>“If you feel you need more than one meeting we can discuss other supports on campus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“You can contact me through email” (no social media)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34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Mentees have boundaries, too!</a:t>
            </a:r>
            <a:endParaRPr lang="en-US" dirty="0"/>
          </a:p>
        </p:txBody>
      </p:sp>
      <p:pic>
        <p:nvPicPr>
          <p:cNvPr id="9" name="Content Placeholder 8" descr="A woman holding her finger up to her lips, indicating &quot;be quiet&quot;. 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00200"/>
            <a:ext cx="4876800" cy="4876800"/>
          </a:xfrm>
        </p:spPr>
      </p:pic>
    </p:spTree>
    <p:extLst>
      <p:ext uri="{BB962C8B-B14F-4D97-AF65-F5344CB8AC3E}">
        <p14:creationId xmlns:p14="http://schemas.microsoft.com/office/powerpoint/2010/main" val="411057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Tact and Confidentiality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Tact</a:t>
            </a:r>
          </a:p>
          <a:p>
            <a:pPr lvl="1"/>
            <a:r>
              <a:rPr lang="en-US" sz="2400" dirty="0" smtClean="0"/>
              <a:t>Environment</a:t>
            </a:r>
            <a:endParaRPr lang="en-US" sz="2400" dirty="0"/>
          </a:p>
          <a:p>
            <a:pPr lvl="1"/>
            <a:r>
              <a:rPr lang="en-US" sz="2400" dirty="0"/>
              <a:t>Timely</a:t>
            </a:r>
          </a:p>
          <a:p>
            <a:pPr lvl="1"/>
            <a:r>
              <a:rPr lang="en-US" sz="2400" dirty="0" smtClean="0"/>
              <a:t>No </a:t>
            </a:r>
            <a:r>
              <a:rPr lang="en-US" sz="2400" dirty="0" err="1" smtClean="0"/>
              <a:t>rumours</a:t>
            </a:r>
            <a:endParaRPr lang="en-US" sz="2400" dirty="0"/>
          </a:p>
          <a:p>
            <a:pPr lvl="1"/>
            <a:r>
              <a:rPr lang="en-US" sz="2400" dirty="0" smtClean="0"/>
              <a:t>Approachable</a:t>
            </a:r>
            <a:endParaRPr lang="en-US" sz="2400" dirty="0"/>
          </a:p>
          <a:p>
            <a:pPr lvl="1"/>
            <a:r>
              <a:rPr lang="en-US" sz="2400" dirty="0" smtClean="0"/>
              <a:t>Be prepared</a:t>
            </a:r>
            <a:endParaRPr lang="en-US" sz="2400" dirty="0"/>
          </a:p>
          <a:p>
            <a:pPr lvl="1"/>
            <a:r>
              <a:rPr lang="en-US" sz="2400" dirty="0" smtClean="0"/>
              <a:t>Know your boundaries</a:t>
            </a:r>
          </a:p>
          <a:p>
            <a:r>
              <a:rPr lang="en-US" sz="2800" dirty="0" smtClean="0"/>
              <a:t>Confidentiality</a:t>
            </a:r>
            <a:endParaRPr lang="en-US" sz="2800" dirty="0"/>
          </a:p>
        </p:txBody>
      </p:sp>
      <p:pic>
        <p:nvPicPr>
          <p:cNvPr id="3074" name="Picture 2" descr="A group of people (icons)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357" y="4317976"/>
            <a:ext cx="2308287" cy="23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wo icons of people with a dialogue bubble above them.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357" y="2132564"/>
            <a:ext cx="2308287" cy="206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22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of Confidentiality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24000"/>
            <a:ext cx="6347714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Protection</a:t>
            </a:r>
          </a:p>
          <a:p>
            <a:r>
              <a:rPr lang="en-US" sz="2400" dirty="0" smtClean="0"/>
              <a:t>Identifying information</a:t>
            </a:r>
          </a:p>
          <a:p>
            <a:r>
              <a:rPr lang="en-US" sz="2400" dirty="0" smtClean="0"/>
              <a:t>Up, not out</a:t>
            </a:r>
          </a:p>
          <a:p>
            <a:pPr marL="0" indent="0" algn="ctr">
              <a:buNone/>
            </a:pPr>
            <a:endParaRPr lang="en-US" sz="2800" i="1" dirty="0" smtClean="0"/>
          </a:p>
          <a:p>
            <a:pPr marL="0" indent="0" algn="ctr">
              <a:buNone/>
            </a:pPr>
            <a:endParaRPr lang="en-US" sz="2800" i="1" dirty="0" smtClean="0"/>
          </a:p>
          <a:p>
            <a:pPr marL="0" indent="0" algn="ctr">
              <a:buNone/>
            </a:pPr>
            <a:r>
              <a:rPr lang="en-US" sz="2800" i="1" dirty="0" smtClean="0"/>
              <a:t>Harm to self</a:t>
            </a:r>
          </a:p>
          <a:p>
            <a:pPr marL="0" indent="0" algn="ctr">
              <a:buNone/>
            </a:pPr>
            <a:r>
              <a:rPr lang="en-US" sz="2800" i="1" dirty="0" smtClean="0"/>
              <a:t>Harm to others</a:t>
            </a:r>
          </a:p>
          <a:p>
            <a:pPr marL="0" indent="0" algn="ctr">
              <a:buNone/>
            </a:pPr>
            <a:r>
              <a:rPr lang="en-US" sz="2800" i="1" dirty="0" smtClean="0"/>
              <a:t>Children under 16</a:t>
            </a:r>
          </a:p>
          <a:p>
            <a:pPr marL="0" indent="0" algn="ctr">
              <a:buNone/>
            </a:pPr>
            <a:r>
              <a:rPr lang="en-US" sz="2800" i="1" dirty="0" smtClean="0"/>
              <a:t>Sexual abuse (health professional)</a:t>
            </a:r>
            <a:endParaRPr lang="en-US" sz="2800" i="1" dirty="0"/>
          </a:p>
        </p:txBody>
      </p:sp>
      <p:pic>
        <p:nvPicPr>
          <p:cNvPr id="5" name="Picture 4" descr="A woman speaking into a loud speaker directly into a man's ear. He is screaming.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748" y="1447800"/>
            <a:ext cx="2985852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7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on the </a:t>
            </a:r>
            <a:r>
              <a:rPr lang="en-US" dirty="0"/>
              <a:t>A</a:t>
            </a:r>
            <a:r>
              <a:rPr lang="en-US" dirty="0" smtClean="0"/>
              <a:t>genda … 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793413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What are boundaries?</a:t>
            </a:r>
          </a:p>
          <a:p>
            <a:r>
              <a:rPr lang="en-US" sz="2400" dirty="0"/>
              <a:t>How to set them</a:t>
            </a:r>
          </a:p>
          <a:p>
            <a:r>
              <a:rPr lang="en-US" sz="2400" dirty="0"/>
              <a:t>The </a:t>
            </a:r>
            <a:r>
              <a:rPr lang="en-US" sz="2400" dirty="0" smtClean="0"/>
              <a:t>Peer Mentor/Mentee </a:t>
            </a:r>
            <a:r>
              <a:rPr lang="en-US" sz="2400" dirty="0"/>
              <a:t>relationship</a:t>
            </a:r>
          </a:p>
          <a:p>
            <a:r>
              <a:rPr lang="en-US" sz="2400" dirty="0"/>
              <a:t>Confidentiality</a:t>
            </a:r>
          </a:p>
          <a:p>
            <a:r>
              <a:rPr lang="en-US" sz="2400" dirty="0" smtClean="0"/>
              <a:t>Practice </a:t>
            </a:r>
            <a:endParaRPr lang="en-US" sz="2400" dirty="0"/>
          </a:p>
        </p:txBody>
      </p:sp>
      <p:pic>
        <p:nvPicPr>
          <p:cNvPr id="4" name="Content Placeholder 3" descr="Clipboard and pencil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657" y="2743200"/>
            <a:ext cx="3657143" cy="3657143"/>
          </a:xfrm>
        </p:spPr>
      </p:pic>
    </p:spTree>
    <p:extLst>
      <p:ext uri="{BB962C8B-B14F-4D97-AF65-F5344CB8AC3E}">
        <p14:creationId xmlns:p14="http://schemas.microsoft.com/office/powerpoint/2010/main" val="178214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 2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Quick practice for the </a:t>
            </a:r>
            <a:r>
              <a:rPr lang="en-US" sz="2400" b="1" dirty="0" smtClean="0"/>
              <a:t>first</a:t>
            </a:r>
            <a:r>
              <a:rPr lang="en-US" sz="2400" dirty="0" smtClean="0"/>
              <a:t> conversation with your Mentee …  </a:t>
            </a:r>
          </a:p>
          <a:p>
            <a:pPr lvl="1"/>
            <a:r>
              <a:rPr lang="en-US" sz="2000" dirty="0" smtClean="0"/>
              <a:t>How to talk about confidentiality and limits</a:t>
            </a:r>
          </a:p>
          <a:p>
            <a:pPr lvl="1"/>
            <a:r>
              <a:rPr lang="en-US" sz="2000" dirty="0" smtClean="0"/>
              <a:t>Also add in boundaries if possible</a:t>
            </a:r>
            <a:endParaRPr lang="en-US" sz="2000" dirty="0"/>
          </a:p>
        </p:txBody>
      </p:sp>
      <p:pic>
        <p:nvPicPr>
          <p:cNvPr id="4" name="Picture 3" descr="Two young girls talking. 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3124200"/>
            <a:ext cx="3276600" cy="290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0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6962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Let’s Practice    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you can say …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676401"/>
            <a:ext cx="8065645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“Confidentiality is important”</a:t>
            </a:r>
          </a:p>
          <a:p>
            <a:r>
              <a:rPr lang="en-US" sz="2400" dirty="0" smtClean="0"/>
              <a:t>“</a:t>
            </a:r>
            <a:r>
              <a:rPr lang="en-US" sz="2400" dirty="0"/>
              <a:t>At times I may need to connect with my supervisor so I can provide you the best support </a:t>
            </a:r>
            <a:r>
              <a:rPr lang="en-US" sz="2400" dirty="0" smtClean="0"/>
              <a:t>possible. I also submit mentoring meeting logs to help my supervisor manage the program. Information </a:t>
            </a:r>
            <a:r>
              <a:rPr lang="en-US" sz="2400" dirty="0"/>
              <a:t>will only </a:t>
            </a:r>
            <a:r>
              <a:rPr lang="en-US" sz="2400" dirty="0" smtClean="0"/>
              <a:t>ever go </a:t>
            </a:r>
            <a:r>
              <a:rPr lang="en-US" sz="2400" b="1" dirty="0"/>
              <a:t>up, not </a:t>
            </a:r>
            <a:r>
              <a:rPr lang="en-US" sz="2400" b="1" dirty="0" smtClean="0"/>
              <a:t>out</a:t>
            </a:r>
            <a:r>
              <a:rPr lang="en-US" dirty="0"/>
              <a:t>.</a:t>
            </a:r>
            <a:r>
              <a:rPr lang="en-US" sz="2400" dirty="0" smtClean="0"/>
              <a:t>”</a:t>
            </a:r>
            <a:endParaRPr lang="en-US" sz="2400" dirty="0"/>
          </a:p>
          <a:p>
            <a:r>
              <a:rPr lang="en-US" sz="2400" dirty="0"/>
              <a:t>“Overall what you say here stays </a:t>
            </a:r>
            <a:r>
              <a:rPr lang="en-US" sz="2400" dirty="0" smtClean="0"/>
              <a:t>here; </a:t>
            </a:r>
            <a:r>
              <a:rPr lang="en-US" sz="2400" dirty="0"/>
              <a:t>the only reason I would need to disclose </a:t>
            </a:r>
            <a:r>
              <a:rPr lang="en-US" sz="2400" dirty="0" smtClean="0"/>
              <a:t>information outside the program </a:t>
            </a:r>
            <a:r>
              <a:rPr lang="en-US" sz="2400" dirty="0"/>
              <a:t>is </a:t>
            </a:r>
            <a:r>
              <a:rPr lang="en-US" sz="2400" dirty="0" smtClean="0"/>
              <a:t>if:</a:t>
            </a:r>
            <a:endParaRPr lang="en-US" sz="2400" dirty="0"/>
          </a:p>
          <a:p>
            <a:pPr lvl="2"/>
            <a:r>
              <a:rPr lang="en-US" sz="2000" dirty="0"/>
              <a:t>You were going to harm yourself</a:t>
            </a:r>
          </a:p>
          <a:p>
            <a:pPr lvl="2"/>
            <a:r>
              <a:rPr lang="en-US" sz="2000" dirty="0"/>
              <a:t>Threatening to harm someone else</a:t>
            </a:r>
          </a:p>
          <a:p>
            <a:pPr lvl="2"/>
            <a:r>
              <a:rPr lang="en-US" sz="2000" dirty="0"/>
              <a:t>Harm a child/or had harmed a child</a:t>
            </a:r>
          </a:p>
          <a:p>
            <a:pPr lvl="2"/>
            <a:r>
              <a:rPr lang="en-US" sz="2000" dirty="0"/>
              <a:t>If you knew of someone who was sexually </a:t>
            </a:r>
            <a:r>
              <a:rPr lang="en-US" sz="2000" dirty="0" smtClean="0"/>
              <a:t>assaulted </a:t>
            </a:r>
            <a:r>
              <a:rPr lang="en-US" sz="2000" dirty="0"/>
              <a:t>by a health </a:t>
            </a:r>
            <a:r>
              <a:rPr lang="en-US" sz="2000" dirty="0" smtClean="0"/>
              <a:t>professional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523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not always that easy</a:t>
            </a:r>
            <a:endParaRPr lang="en-US" dirty="0"/>
          </a:p>
        </p:txBody>
      </p:sp>
      <p:pic>
        <p:nvPicPr>
          <p:cNvPr id="4" name="Picture 3" descr="A group of students working together on a project.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2209800"/>
            <a:ext cx="5054600" cy="339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1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Recap/Debrief</a:t>
            </a:r>
            <a:endParaRPr lang="en-US" dirty="0"/>
          </a:p>
        </p:txBody>
      </p:sp>
      <p:pic>
        <p:nvPicPr>
          <p:cNvPr id="4" name="Picture 3" descr="Icons of people sitting around a table having a meeting. 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420" y="1752600"/>
            <a:ext cx="4709160" cy="470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6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 descr="An icon of a person stading in front of a large red question mark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1841500"/>
            <a:ext cx="4394200" cy="4394200"/>
          </a:xfrm>
        </p:spPr>
      </p:pic>
    </p:spTree>
    <p:extLst>
      <p:ext uri="{BB962C8B-B14F-4D97-AF65-F5344CB8AC3E}">
        <p14:creationId xmlns:p14="http://schemas.microsoft.com/office/powerpoint/2010/main" val="204777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pic>
        <p:nvPicPr>
          <p:cNvPr id="4" name="Content Placeholder 3" descr="An icon of a person pressing a buttong that says Applause. 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28" y="1930400"/>
            <a:ext cx="3817144" cy="3817144"/>
          </a:xfrm>
        </p:spPr>
      </p:pic>
    </p:spTree>
    <p:extLst>
      <p:ext uri="{BB962C8B-B14F-4D97-AF65-F5344CB8AC3E}">
        <p14:creationId xmlns:p14="http://schemas.microsoft.com/office/powerpoint/2010/main" val="261379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Exactly are Boundaries?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393" y="1371600"/>
            <a:ext cx="6812407" cy="4033173"/>
          </a:xfrm>
        </p:spPr>
        <p:txBody>
          <a:bodyPr/>
          <a:lstStyle/>
          <a:p>
            <a:r>
              <a:rPr lang="en-US" sz="2400" dirty="0" smtClean="0"/>
              <a:t>What do you think?</a:t>
            </a:r>
          </a:p>
          <a:p>
            <a:pPr lvl="1"/>
            <a:r>
              <a:rPr lang="en-US" dirty="0" smtClean="0"/>
              <a:t>“Something </a:t>
            </a:r>
            <a:r>
              <a:rPr lang="en-US" dirty="0"/>
              <a:t>that indicates the farthest limit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Something that was invented to keep people away when you’re sad, mad, or just want to be alone “ (from Urban Dictionary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Psychological term for a person's ability to tell </a:t>
            </a:r>
            <a:r>
              <a:rPr lang="en-US" dirty="0" smtClean="0"/>
              <a:t>themself </a:t>
            </a:r>
            <a:r>
              <a:rPr lang="en-US" dirty="0"/>
              <a:t>apart from those around them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Anything that helps to differentiate between you and somebody else, or showing where you begin and end”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Picture of a person's feet standing beind a line drawn in the s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4648200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74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is </a:t>
            </a:r>
            <a:r>
              <a:rPr lang="en-CA" dirty="0"/>
              <a:t>T</a:t>
            </a:r>
            <a:r>
              <a:rPr lang="en-CA" dirty="0" smtClean="0"/>
              <a:t>his Important?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Boundaries help to: </a:t>
            </a:r>
          </a:p>
          <a:p>
            <a:pPr lvl="1"/>
            <a:r>
              <a:rPr lang="en-CA" dirty="0" smtClean="0"/>
              <a:t>Avoid burnout</a:t>
            </a:r>
          </a:p>
          <a:p>
            <a:pPr lvl="1"/>
            <a:r>
              <a:rPr lang="en-CA" dirty="0" smtClean="0"/>
              <a:t>Maintain balance</a:t>
            </a:r>
          </a:p>
          <a:p>
            <a:pPr lvl="1"/>
            <a:r>
              <a:rPr lang="en-CA" dirty="0" smtClean="0"/>
              <a:t>Ensure relationships are mutually respectful and supportive</a:t>
            </a:r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lvl="1"/>
            <a:endParaRPr lang="en-CA" dirty="0"/>
          </a:p>
        </p:txBody>
      </p:sp>
      <p:pic>
        <p:nvPicPr>
          <p:cNvPr id="4" name="Picture 2" descr="A picture of a woman sitting on the ground inside of a circle drawn in chalk with the label &quot;m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3276600"/>
            <a:ext cx="47625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17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‘</a:t>
            </a:r>
            <a:r>
              <a:rPr lang="en-US" dirty="0" err="1" smtClean="0"/>
              <a:t>em</a:t>
            </a:r>
            <a:endParaRPr lang="en-US" dirty="0"/>
          </a:p>
        </p:txBody>
      </p:sp>
      <p:pic>
        <p:nvPicPr>
          <p:cNvPr id="3074" name="Picture 2" descr="A man setting boundaries with a chalk machine on a sports field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132" y="1981200"/>
            <a:ext cx="5712268" cy="344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4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Boundary Domains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Physical</a:t>
            </a:r>
          </a:p>
          <a:p>
            <a:r>
              <a:rPr lang="en-CA" sz="4000" dirty="0" smtClean="0"/>
              <a:t>Verbal</a:t>
            </a:r>
          </a:p>
          <a:p>
            <a:r>
              <a:rPr lang="en-CA" sz="4000" dirty="0" smtClean="0"/>
              <a:t>Time</a:t>
            </a:r>
          </a:p>
          <a:p>
            <a:r>
              <a:rPr lang="en-CA" sz="4000" dirty="0" smtClean="0"/>
              <a:t>Emotional</a:t>
            </a:r>
          </a:p>
          <a:p>
            <a:r>
              <a:rPr lang="en-CA" sz="4000" dirty="0" smtClean="0"/>
              <a:t>Relational </a:t>
            </a:r>
          </a:p>
        </p:txBody>
      </p:sp>
      <p:pic>
        <p:nvPicPr>
          <p:cNvPr id="4" name="Picture 3" descr="A red pencil drawing a line on grey paper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7774"/>
            <a:ext cx="1371600" cy="1371600"/>
          </a:xfrm>
          <a:prstGeom prst="rect">
            <a:avLst/>
          </a:prstGeom>
        </p:spPr>
      </p:pic>
      <p:pic>
        <p:nvPicPr>
          <p:cNvPr id="5" name="Picture 4" descr="Shadows of two people having a conversati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641" y="1318224"/>
            <a:ext cx="1277366" cy="1790700"/>
          </a:xfrm>
          <a:prstGeom prst="rect">
            <a:avLst/>
          </a:prstGeom>
        </p:spPr>
      </p:pic>
      <p:pic>
        <p:nvPicPr>
          <p:cNvPr id="6" name="Picture 5" descr="A clock. 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602" y="3204612"/>
            <a:ext cx="1489595" cy="1489595"/>
          </a:xfrm>
          <a:prstGeom prst="rect">
            <a:avLst/>
          </a:prstGeom>
        </p:spPr>
      </p:pic>
      <p:pic>
        <p:nvPicPr>
          <p:cNvPr id="7" name="Picture 6" descr="A young girl covering her face with her hands because she is crying. 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124" y="3578654"/>
            <a:ext cx="1676400" cy="1112012"/>
          </a:xfrm>
          <a:prstGeom prst="rect">
            <a:avLst/>
          </a:prstGeom>
        </p:spPr>
      </p:pic>
      <p:pic>
        <p:nvPicPr>
          <p:cNvPr id="8" name="Picture 7" descr="A woman and a young girl touching noses. 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012333"/>
            <a:ext cx="1714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1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Reflection (Boundary Preparation Handout)</a:t>
            </a:r>
          </a:p>
          <a:p>
            <a:r>
              <a:rPr lang="en-US" dirty="0"/>
              <a:t>Exercise </a:t>
            </a:r>
            <a:r>
              <a:rPr lang="en-US" dirty="0" smtClean="0"/>
              <a:t>— </a:t>
            </a:r>
            <a:r>
              <a:rPr lang="en-US" dirty="0"/>
              <a:t>in </a:t>
            </a:r>
            <a:r>
              <a:rPr lang="en-US" dirty="0" smtClean="0"/>
              <a:t>pairs</a:t>
            </a:r>
            <a:endParaRPr lang="en-US" dirty="0"/>
          </a:p>
        </p:txBody>
      </p:sp>
      <p:pic>
        <p:nvPicPr>
          <p:cNvPr id="6146" name="Picture 2" descr="Two dialogue bubbles with quotations in them.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3176544"/>
            <a:ext cx="3981450" cy="326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57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Boundaries</a:t>
            </a:r>
            <a:endParaRPr lang="en-US" dirty="0"/>
          </a:p>
        </p:txBody>
      </p:sp>
      <p:pic>
        <p:nvPicPr>
          <p:cNvPr id="3" name="Picture 2" descr="Text says: Healthy Boundaries. There is a green icon of a person with a dotted box surrounding. The dots are consistently spaced and surround the entire icon.  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1" t="8333" r="15847" b="10070"/>
          <a:stretch/>
        </p:blipFill>
        <p:spPr>
          <a:xfrm>
            <a:off x="0" y="1676402"/>
            <a:ext cx="1980000" cy="3323570"/>
          </a:xfrm>
          <a:prstGeom prst="rect">
            <a:avLst/>
          </a:prstGeom>
        </p:spPr>
      </p:pic>
      <p:pic>
        <p:nvPicPr>
          <p:cNvPr id="4" name="Picture 3" descr="Text says: Unhealthy Boundaries; Limited or Non-Existent. There is a yellow icon of a person with dots sparsely distributed in a box around the icon. The dots are sparse and inconsistent. 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" t="3924" r="19980" b="4080"/>
          <a:stretch/>
        </p:blipFill>
        <p:spPr>
          <a:xfrm>
            <a:off x="2019000" y="1425384"/>
            <a:ext cx="2736000" cy="4494859"/>
          </a:xfrm>
          <a:prstGeom prst="rect">
            <a:avLst/>
          </a:prstGeom>
        </p:spPr>
      </p:pic>
      <p:pic>
        <p:nvPicPr>
          <p:cNvPr id="5" name="Picture 4" descr="Text says: Unhealthy Boundaries; Loose or Porous. There is an orange icon of a person with dots sparsely distributed in a box around the icon. The dots are sparse but consistent.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8" t="6999" r="22484" b="14413"/>
          <a:stretch/>
        </p:blipFill>
        <p:spPr>
          <a:xfrm>
            <a:off x="4841976" y="1676402"/>
            <a:ext cx="2196000" cy="3754453"/>
          </a:xfrm>
          <a:prstGeom prst="rect">
            <a:avLst/>
          </a:prstGeom>
        </p:spPr>
      </p:pic>
      <p:pic>
        <p:nvPicPr>
          <p:cNvPr id="6" name="Picture 5" descr="Text says: Unhealthy Boundaries; Rigid. There is an red icon of a person with thick red lines surrounding the icon in  box to show rigid boundaries. " title="Rigid Boundarie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2" t="4212" r="27309" b="25144"/>
          <a:stretch/>
        </p:blipFill>
        <p:spPr>
          <a:xfrm>
            <a:off x="7092000" y="1676402"/>
            <a:ext cx="2052000" cy="382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0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How will you know when your boundaries are crossed?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b="1" dirty="0" smtClean="0"/>
              <a:t>Controllers </a:t>
            </a:r>
            <a:r>
              <a:rPr lang="en-US" dirty="0" smtClean="0"/>
              <a:t>– People who continually try to cross your boundaries </a:t>
            </a:r>
          </a:p>
          <a:p>
            <a:pPr lvl="2"/>
            <a:r>
              <a:rPr lang="en-US" sz="2400" dirty="0" smtClean="0"/>
              <a:t>Aggressive </a:t>
            </a:r>
          </a:p>
          <a:p>
            <a:pPr lvl="2"/>
            <a:r>
              <a:rPr lang="en-US" sz="2400" dirty="0" smtClean="0"/>
              <a:t>Manipulative </a:t>
            </a:r>
          </a:p>
        </p:txBody>
      </p:sp>
      <p:pic>
        <p:nvPicPr>
          <p:cNvPr id="1026" name="Picture 2" descr="A glowing arrow breaking through a dark brick wall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3477035"/>
            <a:ext cx="4143375" cy="310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26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3822</TotalTime>
  <Words>565</Words>
  <Application>Microsoft Office PowerPoint</Application>
  <PresentationFormat>On-screen Show (4:3)</PresentationFormat>
  <Paragraphs>137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Theme1</vt:lpstr>
      <vt:lpstr>1_Custom Design</vt:lpstr>
      <vt:lpstr>Custom Design</vt:lpstr>
      <vt:lpstr>1_Theme1</vt:lpstr>
      <vt:lpstr>2_Custom Design</vt:lpstr>
      <vt:lpstr>3_Custom Design</vt:lpstr>
      <vt:lpstr>Boundaries and Confidentiality</vt:lpstr>
      <vt:lpstr>What’s on the Agenda … </vt:lpstr>
      <vt:lpstr>What Exactly are Boundaries?</vt:lpstr>
      <vt:lpstr>Why is This Important?</vt:lpstr>
      <vt:lpstr>Setting ‘em</vt:lpstr>
      <vt:lpstr>Boundary Domains</vt:lpstr>
      <vt:lpstr>Activity</vt:lpstr>
      <vt:lpstr>Types of Boundaries</vt:lpstr>
      <vt:lpstr>But … </vt:lpstr>
      <vt:lpstr>Mentor/Mentee Boundaries</vt:lpstr>
      <vt:lpstr>Peer Mentor/Mentee Relationship</vt:lpstr>
      <vt:lpstr>What’s My Role?</vt:lpstr>
      <vt:lpstr>When crossing boundaries is not okay …</vt:lpstr>
      <vt:lpstr>Boundaries — How to set ‘em</vt:lpstr>
      <vt:lpstr>Let’s Practice</vt:lpstr>
      <vt:lpstr>Let’s Practice  What you can say:</vt:lpstr>
      <vt:lpstr>Mentees have boundaries, too!</vt:lpstr>
      <vt:lpstr>Tact and Confidentiality</vt:lpstr>
      <vt:lpstr>Limits of Confidentiality</vt:lpstr>
      <vt:lpstr>Let’s Practice 2</vt:lpstr>
      <vt:lpstr>Let’s Practice        What you can say …</vt:lpstr>
      <vt:lpstr>It’s not always that easy</vt:lpstr>
      <vt:lpstr>Recap/Debrief</vt:lpstr>
      <vt:lpstr>Questions?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Boundaries and Confidentiality</dc:title>
  <dc:creator>Nadia Sawaya Fehr</dc:creator>
  <cp:lastModifiedBy>Eliquo</cp:lastModifiedBy>
  <cp:revision>92</cp:revision>
  <dcterms:created xsi:type="dcterms:W3CDTF">2014-08-15T13:30:56Z</dcterms:created>
  <dcterms:modified xsi:type="dcterms:W3CDTF">2016-07-19T16:58:18Z</dcterms:modified>
</cp:coreProperties>
</file>