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webextensions/webextension1.xml" ContentType="application/vnd.ms-office.webextension+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webextensions/webextension2.xml" ContentType="application/vnd.ms-office.webextension+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9"/>
  </p:notesMasterIdLst>
  <p:handoutMasterIdLst>
    <p:handoutMasterId r:id="rId60"/>
  </p:handoutMasterIdLst>
  <p:sldIdLst>
    <p:sldId id="256" r:id="rId2"/>
    <p:sldId id="310" r:id="rId3"/>
    <p:sldId id="262" r:id="rId4"/>
    <p:sldId id="263" r:id="rId5"/>
    <p:sldId id="285" r:id="rId6"/>
    <p:sldId id="294" r:id="rId7"/>
    <p:sldId id="323" r:id="rId8"/>
    <p:sldId id="358" r:id="rId9"/>
    <p:sldId id="286" r:id="rId10"/>
    <p:sldId id="295" r:id="rId11"/>
    <p:sldId id="287" r:id="rId12"/>
    <p:sldId id="288" r:id="rId13"/>
    <p:sldId id="296" r:id="rId14"/>
    <p:sldId id="297" r:id="rId15"/>
    <p:sldId id="298" r:id="rId16"/>
    <p:sldId id="305" r:id="rId17"/>
    <p:sldId id="308" r:id="rId18"/>
    <p:sldId id="357" r:id="rId19"/>
    <p:sldId id="309" r:id="rId20"/>
    <p:sldId id="266" r:id="rId21"/>
    <p:sldId id="265" r:id="rId22"/>
    <p:sldId id="272" r:id="rId23"/>
    <p:sldId id="317" r:id="rId24"/>
    <p:sldId id="267" r:id="rId25"/>
    <p:sldId id="359" r:id="rId26"/>
    <p:sldId id="360" r:id="rId27"/>
    <p:sldId id="318" r:id="rId28"/>
    <p:sldId id="319" r:id="rId29"/>
    <p:sldId id="280" r:id="rId30"/>
    <p:sldId id="270" r:id="rId31"/>
    <p:sldId id="273" r:id="rId32"/>
    <p:sldId id="274" r:id="rId33"/>
    <p:sldId id="316" r:id="rId34"/>
    <p:sldId id="320" r:id="rId35"/>
    <p:sldId id="313"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8" r:id="rId53"/>
    <p:sldId id="350" r:id="rId54"/>
    <p:sldId id="351" r:id="rId55"/>
    <p:sldId id="353" r:id="rId56"/>
    <p:sldId id="354" r:id="rId57"/>
    <p:sldId id="35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5299" autoAdjust="0"/>
  </p:normalViewPr>
  <p:slideViewPr>
    <p:cSldViewPr snapToGrid="0">
      <p:cViewPr varScale="1">
        <p:scale>
          <a:sx n="72" d="100"/>
          <a:sy n="72" d="100"/>
        </p:scale>
        <p:origin x="17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C9D13-4A7A-46C7-B29F-2A8F2EBD8483}"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31D275D6-F97A-4A1D-AE80-6C40CA4C57ED}">
      <dgm:prSet phldrT="[Text]"/>
      <dgm:spPr/>
      <dgm:t>
        <a:bodyPr/>
        <a:lstStyle/>
        <a:p>
          <a:r>
            <a:rPr lang="en-US" dirty="0"/>
            <a:t>Are we making a difference?</a:t>
          </a:r>
        </a:p>
      </dgm:t>
    </dgm:pt>
    <dgm:pt modelId="{EFAE69C4-2EE9-4046-8278-17B08B1B7494}" type="parTrans" cxnId="{40F6F48D-FD2C-49E7-844A-76A33B16218F}">
      <dgm:prSet/>
      <dgm:spPr/>
      <dgm:t>
        <a:bodyPr/>
        <a:lstStyle/>
        <a:p>
          <a:endParaRPr lang="en-US"/>
        </a:p>
      </dgm:t>
    </dgm:pt>
    <dgm:pt modelId="{0CC6D59E-0C33-41D8-9920-A03BAA2CEC4C}" type="sibTrans" cxnId="{40F6F48D-FD2C-49E7-844A-76A33B16218F}">
      <dgm:prSet/>
      <dgm:spPr/>
      <dgm:t>
        <a:bodyPr/>
        <a:lstStyle/>
        <a:p>
          <a:endParaRPr lang="en-US"/>
        </a:p>
      </dgm:t>
    </dgm:pt>
    <dgm:pt modelId="{656D38EE-354E-4FB3-9C2A-AB3C6A6E97A3}">
      <dgm:prSet phldrT="[Text]"/>
      <dgm:spPr/>
      <dgm:t>
        <a:bodyPr/>
        <a:lstStyle/>
        <a:p>
          <a:r>
            <a:rPr lang="en-US" dirty="0"/>
            <a:t>What ingredients of our work are crucial to this difference?</a:t>
          </a:r>
        </a:p>
      </dgm:t>
    </dgm:pt>
    <dgm:pt modelId="{A58CB976-8FF9-4492-BDE1-4883BBBC2BC3}" type="parTrans" cxnId="{F688530D-9891-49B7-95E0-9E2920410913}">
      <dgm:prSet/>
      <dgm:spPr/>
      <dgm:t>
        <a:bodyPr/>
        <a:lstStyle/>
        <a:p>
          <a:endParaRPr lang="en-US"/>
        </a:p>
      </dgm:t>
    </dgm:pt>
    <dgm:pt modelId="{3BCD19D4-03E6-4739-95A8-A332C9E06C77}" type="sibTrans" cxnId="{F688530D-9891-49B7-95E0-9E2920410913}">
      <dgm:prSet/>
      <dgm:spPr/>
      <dgm:t>
        <a:bodyPr/>
        <a:lstStyle/>
        <a:p>
          <a:endParaRPr lang="en-US"/>
        </a:p>
      </dgm:t>
    </dgm:pt>
    <dgm:pt modelId="{6C447790-EF13-427E-B461-1EE851FA7F52}">
      <dgm:prSet phldrT="[Text]"/>
      <dgm:spPr/>
      <dgm:t>
        <a:bodyPr/>
        <a:lstStyle/>
        <a:p>
          <a:r>
            <a:rPr lang="en-US" dirty="0"/>
            <a:t>How do we know? </a:t>
          </a:r>
        </a:p>
      </dgm:t>
    </dgm:pt>
    <dgm:pt modelId="{EC5D2421-6F38-48A2-8281-512789301705}" type="parTrans" cxnId="{8D9EBD0D-CCA3-4F5E-A156-C36E9196E9F3}">
      <dgm:prSet/>
      <dgm:spPr/>
      <dgm:t>
        <a:bodyPr/>
        <a:lstStyle/>
        <a:p>
          <a:endParaRPr lang="en-US"/>
        </a:p>
      </dgm:t>
    </dgm:pt>
    <dgm:pt modelId="{5FB6554C-648D-44FC-8A5C-4C9FAD6FD7E7}" type="sibTrans" cxnId="{8D9EBD0D-CCA3-4F5E-A156-C36E9196E9F3}">
      <dgm:prSet/>
      <dgm:spPr/>
      <dgm:t>
        <a:bodyPr/>
        <a:lstStyle/>
        <a:p>
          <a:endParaRPr lang="en-US"/>
        </a:p>
      </dgm:t>
    </dgm:pt>
    <dgm:pt modelId="{AD2B391E-F52B-4463-B98E-B3C0A67998E2}" type="pres">
      <dgm:prSet presAssocID="{20AC9D13-4A7A-46C7-B29F-2A8F2EBD8483}" presName="Name0" presStyleCnt="0">
        <dgm:presLayoutVars>
          <dgm:chMax val="7"/>
          <dgm:dir/>
          <dgm:resizeHandles val="exact"/>
        </dgm:presLayoutVars>
      </dgm:prSet>
      <dgm:spPr/>
    </dgm:pt>
    <dgm:pt modelId="{1EBBBE6D-2EA6-4418-9507-E9E6B22B8EB8}" type="pres">
      <dgm:prSet presAssocID="{20AC9D13-4A7A-46C7-B29F-2A8F2EBD8483}" presName="ellipse1" presStyleLbl="vennNode1" presStyleIdx="0" presStyleCnt="3">
        <dgm:presLayoutVars>
          <dgm:bulletEnabled val="1"/>
        </dgm:presLayoutVars>
      </dgm:prSet>
      <dgm:spPr/>
    </dgm:pt>
    <dgm:pt modelId="{56BC41D4-BAB2-4783-B956-264C649BD408}" type="pres">
      <dgm:prSet presAssocID="{20AC9D13-4A7A-46C7-B29F-2A8F2EBD8483}" presName="ellipse2" presStyleLbl="vennNode1" presStyleIdx="1" presStyleCnt="3">
        <dgm:presLayoutVars>
          <dgm:bulletEnabled val="1"/>
        </dgm:presLayoutVars>
      </dgm:prSet>
      <dgm:spPr/>
    </dgm:pt>
    <dgm:pt modelId="{58AFC9D4-70B3-4EF9-91D8-7896AD7AAFB8}" type="pres">
      <dgm:prSet presAssocID="{20AC9D13-4A7A-46C7-B29F-2A8F2EBD8483}" presName="ellipse3" presStyleLbl="vennNode1" presStyleIdx="2" presStyleCnt="3" custLinFactNeighborX="-12798" custLinFactNeighborY="-2235">
        <dgm:presLayoutVars>
          <dgm:bulletEnabled val="1"/>
        </dgm:presLayoutVars>
      </dgm:prSet>
      <dgm:spPr/>
    </dgm:pt>
  </dgm:ptLst>
  <dgm:cxnLst>
    <dgm:cxn modelId="{F688530D-9891-49B7-95E0-9E2920410913}" srcId="{20AC9D13-4A7A-46C7-B29F-2A8F2EBD8483}" destId="{656D38EE-354E-4FB3-9C2A-AB3C6A6E97A3}" srcOrd="1" destOrd="0" parTransId="{A58CB976-8FF9-4492-BDE1-4883BBBC2BC3}" sibTransId="{3BCD19D4-03E6-4739-95A8-A332C9E06C77}"/>
    <dgm:cxn modelId="{8D9EBD0D-CCA3-4F5E-A156-C36E9196E9F3}" srcId="{20AC9D13-4A7A-46C7-B29F-2A8F2EBD8483}" destId="{6C447790-EF13-427E-B461-1EE851FA7F52}" srcOrd="2" destOrd="0" parTransId="{EC5D2421-6F38-48A2-8281-512789301705}" sibTransId="{5FB6554C-648D-44FC-8A5C-4C9FAD6FD7E7}"/>
    <dgm:cxn modelId="{4E569539-4BA7-4800-B507-DB6E13C7881E}" type="presOf" srcId="{31D275D6-F97A-4A1D-AE80-6C40CA4C57ED}" destId="{1EBBBE6D-2EA6-4418-9507-E9E6B22B8EB8}" srcOrd="0" destOrd="0" presId="urn:microsoft.com/office/officeart/2005/8/layout/rings+Icon"/>
    <dgm:cxn modelId="{102F9C81-B3F4-420A-90DC-0BE02694DF73}" type="presOf" srcId="{656D38EE-354E-4FB3-9C2A-AB3C6A6E97A3}" destId="{56BC41D4-BAB2-4783-B956-264C649BD408}" srcOrd="0" destOrd="0" presId="urn:microsoft.com/office/officeart/2005/8/layout/rings+Icon"/>
    <dgm:cxn modelId="{40F6F48D-FD2C-49E7-844A-76A33B16218F}" srcId="{20AC9D13-4A7A-46C7-B29F-2A8F2EBD8483}" destId="{31D275D6-F97A-4A1D-AE80-6C40CA4C57ED}" srcOrd="0" destOrd="0" parTransId="{EFAE69C4-2EE9-4046-8278-17B08B1B7494}" sibTransId="{0CC6D59E-0C33-41D8-9920-A03BAA2CEC4C}"/>
    <dgm:cxn modelId="{6473138E-3F4F-4E30-BBA5-8B740DCAF1CA}" type="presOf" srcId="{20AC9D13-4A7A-46C7-B29F-2A8F2EBD8483}" destId="{AD2B391E-F52B-4463-B98E-B3C0A67998E2}" srcOrd="0" destOrd="0" presId="urn:microsoft.com/office/officeart/2005/8/layout/rings+Icon"/>
    <dgm:cxn modelId="{C1420ABB-C764-4700-B989-5BEF40357C4A}" type="presOf" srcId="{6C447790-EF13-427E-B461-1EE851FA7F52}" destId="{58AFC9D4-70B3-4EF9-91D8-7896AD7AAFB8}" srcOrd="0" destOrd="0" presId="urn:microsoft.com/office/officeart/2005/8/layout/rings+Icon"/>
    <dgm:cxn modelId="{99FEFB94-7EF8-4D36-B432-A41FDC0A168E}" type="presParOf" srcId="{AD2B391E-F52B-4463-B98E-B3C0A67998E2}" destId="{1EBBBE6D-2EA6-4418-9507-E9E6B22B8EB8}" srcOrd="0" destOrd="0" presId="urn:microsoft.com/office/officeart/2005/8/layout/rings+Icon"/>
    <dgm:cxn modelId="{27099389-CA7A-4BA2-B62F-B1E3E9DD4B18}" type="presParOf" srcId="{AD2B391E-F52B-4463-B98E-B3C0A67998E2}" destId="{56BC41D4-BAB2-4783-B956-264C649BD408}" srcOrd="1" destOrd="0" presId="urn:microsoft.com/office/officeart/2005/8/layout/rings+Icon"/>
    <dgm:cxn modelId="{0B954BE8-4F94-4CD3-BD98-CDC0542D73AA}" type="presParOf" srcId="{AD2B391E-F52B-4463-B98E-B3C0A67998E2}" destId="{58AFC9D4-70B3-4EF9-91D8-7896AD7AAFB8}"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64E4C8-8603-49CC-B29B-061C512C3AB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13225EC-1DFD-418C-8067-E72EE012E017}">
      <dgm:prSet phldrT="[Text]"/>
      <dgm:spPr/>
      <dgm:t>
        <a:bodyPr/>
        <a:lstStyle/>
        <a:p>
          <a:r>
            <a:rPr lang="en-US" dirty="0"/>
            <a:t>Evaluation Planning</a:t>
          </a:r>
        </a:p>
      </dgm:t>
    </dgm:pt>
    <dgm:pt modelId="{BAC2EBD9-7A99-4DCA-9AF0-B092FA971208}" type="parTrans" cxnId="{71FEF33B-41A2-4589-851D-C696ABA9C0AA}">
      <dgm:prSet/>
      <dgm:spPr/>
      <dgm:t>
        <a:bodyPr/>
        <a:lstStyle/>
        <a:p>
          <a:endParaRPr lang="en-US"/>
        </a:p>
      </dgm:t>
    </dgm:pt>
    <dgm:pt modelId="{E558568E-89FB-499C-B0A5-C5D3C9E33580}" type="sibTrans" cxnId="{71FEF33B-41A2-4589-851D-C696ABA9C0AA}">
      <dgm:prSet/>
      <dgm:spPr/>
      <dgm:t>
        <a:bodyPr/>
        <a:lstStyle/>
        <a:p>
          <a:endParaRPr lang="en-US"/>
        </a:p>
      </dgm:t>
    </dgm:pt>
    <dgm:pt modelId="{2A6ABB78-F3D2-4226-81B9-4F169BDDF3FA}">
      <dgm:prSet phldrT="[Text]"/>
      <dgm:spPr/>
      <dgm:t>
        <a:bodyPr/>
        <a:lstStyle/>
        <a:p>
          <a:r>
            <a:rPr lang="en-US" dirty="0"/>
            <a:t>Indicators and Tools</a:t>
          </a:r>
        </a:p>
      </dgm:t>
    </dgm:pt>
    <dgm:pt modelId="{1F498F9F-925B-46A9-A1EF-B389AE971075}" type="parTrans" cxnId="{4013C4E5-CD15-4EF4-AE02-C0AB93ED4106}">
      <dgm:prSet/>
      <dgm:spPr/>
      <dgm:t>
        <a:bodyPr/>
        <a:lstStyle/>
        <a:p>
          <a:endParaRPr lang="en-US"/>
        </a:p>
      </dgm:t>
    </dgm:pt>
    <dgm:pt modelId="{C832236F-15C9-4E2D-83CF-DAE2C0B1FEC0}" type="sibTrans" cxnId="{4013C4E5-CD15-4EF4-AE02-C0AB93ED4106}">
      <dgm:prSet/>
      <dgm:spPr/>
      <dgm:t>
        <a:bodyPr/>
        <a:lstStyle/>
        <a:p>
          <a:endParaRPr lang="en-US"/>
        </a:p>
      </dgm:t>
    </dgm:pt>
    <dgm:pt modelId="{05BB9FD6-4422-45D8-8A18-F46D34C2B0F6}">
      <dgm:prSet phldrT="[Text]"/>
      <dgm:spPr/>
      <dgm:t>
        <a:bodyPr/>
        <a:lstStyle/>
        <a:p>
          <a:r>
            <a:rPr lang="en-US" dirty="0"/>
            <a:t>Data Collection</a:t>
          </a:r>
        </a:p>
      </dgm:t>
    </dgm:pt>
    <dgm:pt modelId="{03151494-01B5-4019-AA0A-C08753DB4911}" type="parTrans" cxnId="{EA8EA139-29B4-4671-A4D5-59BC202CB8C0}">
      <dgm:prSet/>
      <dgm:spPr/>
      <dgm:t>
        <a:bodyPr/>
        <a:lstStyle/>
        <a:p>
          <a:endParaRPr lang="en-US"/>
        </a:p>
      </dgm:t>
    </dgm:pt>
    <dgm:pt modelId="{AEE69993-07CD-4678-8E68-F7C8AD5252EF}" type="sibTrans" cxnId="{EA8EA139-29B4-4671-A4D5-59BC202CB8C0}">
      <dgm:prSet/>
      <dgm:spPr/>
      <dgm:t>
        <a:bodyPr/>
        <a:lstStyle/>
        <a:p>
          <a:endParaRPr lang="en-US"/>
        </a:p>
      </dgm:t>
    </dgm:pt>
    <dgm:pt modelId="{B235FB0F-6451-45EB-ABD9-4E66EC120532}">
      <dgm:prSet phldrT="[Text]"/>
      <dgm:spPr/>
      <dgm:t>
        <a:bodyPr/>
        <a:lstStyle/>
        <a:p>
          <a:r>
            <a:rPr lang="en-US" dirty="0"/>
            <a:t>Learning</a:t>
          </a:r>
        </a:p>
      </dgm:t>
    </dgm:pt>
    <dgm:pt modelId="{56D51952-5F87-41D5-8A3F-687130289CB5}" type="parTrans" cxnId="{E8AAADAF-E292-47E3-8E2D-1B79A982B5A6}">
      <dgm:prSet/>
      <dgm:spPr/>
      <dgm:t>
        <a:bodyPr/>
        <a:lstStyle/>
        <a:p>
          <a:endParaRPr lang="en-US"/>
        </a:p>
      </dgm:t>
    </dgm:pt>
    <dgm:pt modelId="{AE814562-68D3-4D5C-A5DC-C3E76DEF066F}" type="sibTrans" cxnId="{E8AAADAF-E292-47E3-8E2D-1B79A982B5A6}">
      <dgm:prSet/>
      <dgm:spPr/>
      <dgm:t>
        <a:bodyPr/>
        <a:lstStyle/>
        <a:p>
          <a:endParaRPr lang="en-US"/>
        </a:p>
      </dgm:t>
    </dgm:pt>
    <dgm:pt modelId="{3337DE8D-F5B4-4694-ADE6-FF13FB69A880}" type="pres">
      <dgm:prSet presAssocID="{AC64E4C8-8603-49CC-B29B-061C512C3ABC}" presName="Name0" presStyleCnt="0">
        <dgm:presLayoutVars>
          <dgm:dir/>
          <dgm:resizeHandles val="exact"/>
        </dgm:presLayoutVars>
      </dgm:prSet>
      <dgm:spPr/>
    </dgm:pt>
    <dgm:pt modelId="{44A43450-C934-4D69-9866-2074C71D0182}" type="pres">
      <dgm:prSet presAssocID="{AC64E4C8-8603-49CC-B29B-061C512C3ABC}" presName="cycle" presStyleCnt="0"/>
      <dgm:spPr/>
    </dgm:pt>
    <dgm:pt modelId="{8E38EB47-3698-4254-BA34-2B40B6ED9AE2}" type="pres">
      <dgm:prSet presAssocID="{813225EC-1DFD-418C-8067-E72EE012E017}" presName="nodeFirstNode" presStyleLbl="node1" presStyleIdx="0" presStyleCnt="4">
        <dgm:presLayoutVars>
          <dgm:bulletEnabled val="1"/>
        </dgm:presLayoutVars>
      </dgm:prSet>
      <dgm:spPr/>
    </dgm:pt>
    <dgm:pt modelId="{A1211850-106B-4829-A163-85D476CC031B}" type="pres">
      <dgm:prSet presAssocID="{E558568E-89FB-499C-B0A5-C5D3C9E33580}" presName="sibTransFirstNode" presStyleLbl="bgShp" presStyleIdx="0" presStyleCnt="1"/>
      <dgm:spPr/>
    </dgm:pt>
    <dgm:pt modelId="{47C57152-1E33-4C6F-B1D7-75938209C42B}" type="pres">
      <dgm:prSet presAssocID="{2A6ABB78-F3D2-4226-81B9-4F169BDDF3FA}" presName="nodeFollowingNodes" presStyleLbl="node1" presStyleIdx="1" presStyleCnt="4">
        <dgm:presLayoutVars>
          <dgm:bulletEnabled val="1"/>
        </dgm:presLayoutVars>
      </dgm:prSet>
      <dgm:spPr/>
    </dgm:pt>
    <dgm:pt modelId="{EB4E16FA-835F-497F-8F15-C19F6BF3DBC2}" type="pres">
      <dgm:prSet presAssocID="{05BB9FD6-4422-45D8-8A18-F46D34C2B0F6}" presName="nodeFollowingNodes" presStyleLbl="node1" presStyleIdx="2" presStyleCnt="4">
        <dgm:presLayoutVars>
          <dgm:bulletEnabled val="1"/>
        </dgm:presLayoutVars>
      </dgm:prSet>
      <dgm:spPr/>
    </dgm:pt>
    <dgm:pt modelId="{9AE78841-B106-4F44-805E-2B64839270B5}" type="pres">
      <dgm:prSet presAssocID="{B235FB0F-6451-45EB-ABD9-4E66EC120532}" presName="nodeFollowingNodes" presStyleLbl="node1" presStyleIdx="3" presStyleCnt="4">
        <dgm:presLayoutVars>
          <dgm:bulletEnabled val="1"/>
        </dgm:presLayoutVars>
      </dgm:prSet>
      <dgm:spPr/>
    </dgm:pt>
  </dgm:ptLst>
  <dgm:cxnLst>
    <dgm:cxn modelId="{EA8EA139-29B4-4671-A4D5-59BC202CB8C0}" srcId="{AC64E4C8-8603-49CC-B29B-061C512C3ABC}" destId="{05BB9FD6-4422-45D8-8A18-F46D34C2B0F6}" srcOrd="2" destOrd="0" parTransId="{03151494-01B5-4019-AA0A-C08753DB4911}" sibTransId="{AEE69993-07CD-4678-8E68-F7C8AD5252EF}"/>
    <dgm:cxn modelId="{71FEF33B-41A2-4589-851D-C696ABA9C0AA}" srcId="{AC64E4C8-8603-49CC-B29B-061C512C3ABC}" destId="{813225EC-1DFD-418C-8067-E72EE012E017}" srcOrd="0" destOrd="0" parTransId="{BAC2EBD9-7A99-4DCA-9AF0-B092FA971208}" sibTransId="{E558568E-89FB-499C-B0A5-C5D3C9E33580}"/>
    <dgm:cxn modelId="{40875D44-4C12-428A-A844-E2AF6A49CBE4}" type="presOf" srcId="{AC64E4C8-8603-49CC-B29B-061C512C3ABC}" destId="{3337DE8D-F5B4-4694-ADE6-FF13FB69A880}" srcOrd="0" destOrd="0" presId="urn:microsoft.com/office/officeart/2005/8/layout/cycle3"/>
    <dgm:cxn modelId="{1A291273-F9D0-45D2-AEA1-DB35A805FEFF}" type="presOf" srcId="{2A6ABB78-F3D2-4226-81B9-4F169BDDF3FA}" destId="{47C57152-1E33-4C6F-B1D7-75938209C42B}" srcOrd="0" destOrd="0" presId="urn:microsoft.com/office/officeart/2005/8/layout/cycle3"/>
    <dgm:cxn modelId="{60D44557-A5CE-47DA-A150-D10D7DCE3ACC}" type="presOf" srcId="{B235FB0F-6451-45EB-ABD9-4E66EC120532}" destId="{9AE78841-B106-4F44-805E-2B64839270B5}" srcOrd="0" destOrd="0" presId="urn:microsoft.com/office/officeart/2005/8/layout/cycle3"/>
    <dgm:cxn modelId="{203C418E-5FE7-4C76-8CE3-C903D2C598ED}" type="presOf" srcId="{E558568E-89FB-499C-B0A5-C5D3C9E33580}" destId="{A1211850-106B-4829-A163-85D476CC031B}" srcOrd="0" destOrd="0" presId="urn:microsoft.com/office/officeart/2005/8/layout/cycle3"/>
    <dgm:cxn modelId="{6E12F9A0-495D-4EBC-8836-D95BF2231C15}" type="presOf" srcId="{05BB9FD6-4422-45D8-8A18-F46D34C2B0F6}" destId="{EB4E16FA-835F-497F-8F15-C19F6BF3DBC2}" srcOrd="0" destOrd="0" presId="urn:microsoft.com/office/officeart/2005/8/layout/cycle3"/>
    <dgm:cxn modelId="{65862CAA-AE99-42C1-9614-D67893561BC2}" type="presOf" srcId="{813225EC-1DFD-418C-8067-E72EE012E017}" destId="{8E38EB47-3698-4254-BA34-2B40B6ED9AE2}" srcOrd="0" destOrd="0" presId="urn:microsoft.com/office/officeart/2005/8/layout/cycle3"/>
    <dgm:cxn modelId="{E8AAADAF-E292-47E3-8E2D-1B79A982B5A6}" srcId="{AC64E4C8-8603-49CC-B29B-061C512C3ABC}" destId="{B235FB0F-6451-45EB-ABD9-4E66EC120532}" srcOrd="3" destOrd="0" parTransId="{56D51952-5F87-41D5-8A3F-687130289CB5}" sibTransId="{AE814562-68D3-4D5C-A5DC-C3E76DEF066F}"/>
    <dgm:cxn modelId="{4013C4E5-CD15-4EF4-AE02-C0AB93ED4106}" srcId="{AC64E4C8-8603-49CC-B29B-061C512C3ABC}" destId="{2A6ABB78-F3D2-4226-81B9-4F169BDDF3FA}" srcOrd="1" destOrd="0" parTransId="{1F498F9F-925B-46A9-A1EF-B389AE971075}" sibTransId="{C832236F-15C9-4E2D-83CF-DAE2C0B1FEC0}"/>
    <dgm:cxn modelId="{A457FABB-E84A-480F-A21F-83194FF6CCD9}" type="presParOf" srcId="{3337DE8D-F5B4-4694-ADE6-FF13FB69A880}" destId="{44A43450-C934-4D69-9866-2074C71D0182}" srcOrd="0" destOrd="0" presId="urn:microsoft.com/office/officeart/2005/8/layout/cycle3"/>
    <dgm:cxn modelId="{49F798D5-4F04-4C15-8C6C-460E1341928C}" type="presParOf" srcId="{44A43450-C934-4D69-9866-2074C71D0182}" destId="{8E38EB47-3698-4254-BA34-2B40B6ED9AE2}" srcOrd="0" destOrd="0" presId="urn:microsoft.com/office/officeart/2005/8/layout/cycle3"/>
    <dgm:cxn modelId="{F01A8AA0-FB92-4F64-A3BB-BF54F26B1431}" type="presParOf" srcId="{44A43450-C934-4D69-9866-2074C71D0182}" destId="{A1211850-106B-4829-A163-85D476CC031B}" srcOrd="1" destOrd="0" presId="urn:microsoft.com/office/officeart/2005/8/layout/cycle3"/>
    <dgm:cxn modelId="{9FF18F51-0DB1-487E-AE3E-C7AB5417C756}" type="presParOf" srcId="{44A43450-C934-4D69-9866-2074C71D0182}" destId="{47C57152-1E33-4C6F-B1D7-75938209C42B}" srcOrd="2" destOrd="0" presId="urn:microsoft.com/office/officeart/2005/8/layout/cycle3"/>
    <dgm:cxn modelId="{49E6817F-E581-4953-85C0-7F56C4B5E3FC}" type="presParOf" srcId="{44A43450-C934-4D69-9866-2074C71D0182}" destId="{EB4E16FA-835F-497F-8F15-C19F6BF3DBC2}" srcOrd="3" destOrd="0" presId="urn:microsoft.com/office/officeart/2005/8/layout/cycle3"/>
    <dgm:cxn modelId="{0E122606-2659-4379-9FD8-C5C7E62640E9}" type="presParOf" srcId="{44A43450-C934-4D69-9866-2074C71D0182}" destId="{9AE78841-B106-4F44-805E-2B64839270B5}"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2363D0-062A-4CF5-A696-14475AE6F501}" type="doc">
      <dgm:prSet loTypeId="urn:microsoft.com/office/officeart/2005/8/layout/process1" loCatId="process" qsTypeId="urn:microsoft.com/office/officeart/2005/8/quickstyle/simple1" qsCatId="simple" csTypeId="urn:microsoft.com/office/officeart/2005/8/colors/accent1_2" csCatId="accent1" phldr="1"/>
      <dgm:spPr/>
    </dgm:pt>
    <dgm:pt modelId="{CF1F4D0A-77BB-47BC-9175-E30433E0B6B5}">
      <dgm:prSet phldrT="[Text]"/>
      <dgm:spPr/>
      <dgm:t>
        <a:bodyPr/>
        <a:lstStyle/>
        <a:p>
          <a:r>
            <a:rPr lang="en-US" dirty="0"/>
            <a:t>IF…</a:t>
          </a:r>
        </a:p>
      </dgm:t>
    </dgm:pt>
    <dgm:pt modelId="{0BD1835A-19E3-40F7-93DB-EF7E0A511D3B}" type="parTrans" cxnId="{C1146BA5-AFDE-4D61-A3E6-E44FC62F17A1}">
      <dgm:prSet/>
      <dgm:spPr/>
      <dgm:t>
        <a:bodyPr/>
        <a:lstStyle/>
        <a:p>
          <a:endParaRPr lang="en-US"/>
        </a:p>
      </dgm:t>
    </dgm:pt>
    <dgm:pt modelId="{C5CAAC38-84E4-4A7A-B804-29917080D1E3}" type="sibTrans" cxnId="{C1146BA5-AFDE-4D61-A3E6-E44FC62F17A1}">
      <dgm:prSet/>
      <dgm:spPr/>
      <dgm:t>
        <a:bodyPr/>
        <a:lstStyle/>
        <a:p>
          <a:endParaRPr lang="en-US"/>
        </a:p>
      </dgm:t>
    </dgm:pt>
    <dgm:pt modelId="{167CCA9D-F2E8-44CB-B656-098DAB46A3AA}">
      <dgm:prSet phldrT="[Text]"/>
      <dgm:spPr/>
      <dgm:t>
        <a:bodyPr/>
        <a:lstStyle/>
        <a:p>
          <a:r>
            <a:rPr lang="en-US" dirty="0"/>
            <a:t>Then</a:t>
          </a:r>
        </a:p>
      </dgm:t>
    </dgm:pt>
    <dgm:pt modelId="{6E4CAE66-4D7C-4983-B9C3-58F49D9E17A5}" type="parTrans" cxnId="{7EEC4ED1-09BD-44E9-9AB5-72CE18F81983}">
      <dgm:prSet/>
      <dgm:spPr/>
      <dgm:t>
        <a:bodyPr/>
        <a:lstStyle/>
        <a:p>
          <a:endParaRPr lang="en-US"/>
        </a:p>
      </dgm:t>
    </dgm:pt>
    <dgm:pt modelId="{A09CC1AF-645A-4C2E-B09D-7E0BDFAF3FB0}" type="sibTrans" cxnId="{7EEC4ED1-09BD-44E9-9AB5-72CE18F81983}">
      <dgm:prSet/>
      <dgm:spPr/>
      <dgm:t>
        <a:bodyPr/>
        <a:lstStyle/>
        <a:p>
          <a:endParaRPr lang="en-US"/>
        </a:p>
      </dgm:t>
    </dgm:pt>
    <dgm:pt modelId="{A86E544F-ECFB-4E8A-9F0E-3F72E5AA8725}" type="pres">
      <dgm:prSet presAssocID="{F02363D0-062A-4CF5-A696-14475AE6F501}" presName="Name0" presStyleCnt="0">
        <dgm:presLayoutVars>
          <dgm:dir/>
          <dgm:resizeHandles val="exact"/>
        </dgm:presLayoutVars>
      </dgm:prSet>
      <dgm:spPr/>
    </dgm:pt>
    <dgm:pt modelId="{E0BB7E4A-0475-4F28-AC32-0E9CC2B6BAAC}" type="pres">
      <dgm:prSet presAssocID="{CF1F4D0A-77BB-47BC-9175-E30433E0B6B5}" presName="node" presStyleLbl="node1" presStyleIdx="0" presStyleCnt="2">
        <dgm:presLayoutVars>
          <dgm:bulletEnabled val="1"/>
        </dgm:presLayoutVars>
      </dgm:prSet>
      <dgm:spPr/>
    </dgm:pt>
    <dgm:pt modelId="{C3E5ABFD-4E0A-414C-A75D-EA1734EF3B15}" type="pres">
      <dgm:prSet presAssocID="{C5CAAC38-84E4-4A7A-B804-29917080D1E3}" presName="sibTrans" presStyleLbl="sibTrans2D1" presStyleIdx="0" presStyleCnt="1"/>
      <dgm:spPr/>
    </dgm:pt>
    <dgm:pt modelId="{D1F90FF6-6201-4C43-86BC-F680811652A2}" type="pres">
      <dgm:prSet presAssocID="{C5CAAC38-84E4-4A7A-B804-29917080D1E3}" presName="connectorText" presStyleLbl="sibTrans2D1" presStyleIdx="0" presStyleCnt="1"/>
      <dgm:spPr/>
    </dgm:pt>
    <dgm:pt modelId="{5DE1B9DB-D973-4C64-AAD2-2359123FA075}" type="pres">
      <dgm:prSet presAssocID="{167CCA9D-F2E8-44CB-B656-098DAB46A3AA}" presName="node" presStyleLbl="node1" presStyleIdx="1" presStyleCnt="2">
        <dgm:presLayoutVars>
          <dgm:bulletEnabled val="1"/>
        </dgm:presLayoutVars>
      </dgm:prSet>
      <dgm:spPr/>
    </dgm:pt>
  </dgm:ptLst>
  <dgm:cxnLst>
    <dgm:cxn modelId="{BAE4465C-0B8C-4F29-BE66-46390ABE1200}" type="presOf" srcId="{F02363D0-062A-4CF5-A696-14475AE6F501}" destId="{A86E544F-ECFB-4E8A-9F0E-3F72E5AA8725}" srcOrd="0" destOrd="0" presId="urn:microsoft.com/office/officeart/2005/8/layout/process1"/>
    <dgm:cxn modelId="{876E747B-D852-4175-A30C-03523C19B977}" type="presOf" srcId="{C5CAAC38-84E4-4A7A-B804-29917080D1E3}" destId="{C3E5ABFD-4E0A-414C-A75D-EA1734EF3B15}" srcOrd="0" destOrd="0" presId="urn:microsoft.com/office/officeart/2005/8/layout/process1"/>
    <dgm:cxn modelId="{105B7A9B-9D6E-4B55-A310-6F644B3A2325}" type="presOf" srcId="{167CCA9D-F2E8-44CB-B656-098DAB46A3AA}" destId="{5DE1B9DB-D973-4C64-AAD2-2359123FA075}" srcOrd="0" destOrd="0" presId="urn:microsoft.com/office/officeart/2005/8/layout/process1"/>
    <dgm:cxn modelId="{C1146BA5-AFDE-4D61-A3E6-E44FC62F17A1}" srcId="{F02363D0-062A-4CF5-A696-14475AE6F501}" destId="{CF1F4D0A-77BB-47BC-9175-E30433E0B6B5}" srcOrd="0" destOrd="0" parTransId="{0BD1835A-19E3-40F7-93DB-EF7E0A511D3B}" sibTransId="{C5CAAC38-84E4-4A7A-B804-29917080D1E3}"/>
    <dgm:cxn modelId="{7EEC4ED1-09BD-44E9-9AB5-72CE18F81983}" srcId="{F02363D0-062A-4CF5-A696-14475AE6F501}" destId="{167CCA9D-F2E8-44CB-B656-098DAB46A3AA}" srcOrd="1" destOrd="0" parTransId="{6E4CAE66-4D7C-4983-B9C3-58F49D9E17A5}" sibTransId="{A09CC1AF-645A-4C2E-B09D-7E0BDFAF3FB0}"/>
    <dgm:cxn modelId="{A80CD4DF-3E3E-4F60-AE10-D31989A21862}" type="presOf" srcId="{C5CAAC38-84E4-4A7A-B804-29917080D1E3}" destId="{D1F90FF6-6201-4C43-86BC-F680811652A2}" srcOrd="1" destOrd="0" presId="urn:microsoft.com/office/officeart/2005/8/layout/process1"/>
    <dgm:cxn modelId="{387921F8-4007-4E61-BFE4-8243B4EBEF58}" type="presOf" srcId="{CF1F4D0A-77BB-47BC-9175-E30433E0B6B5}" destId="{E0BB7E4A-0475-4F28-AC32-0E9CC2B6BAAC}" srcOrd="0" destOrd="0" presId="urn:microsoft.com/office/officeart/2005/8/layout/process1"/>
    <dgm:cxn modelId="{C45FDE06-7FD4-405D-B8A0-51D6BAD821B5}" type="presParOf" srcId="{A86E544F-ECFB-4E8A-9F0E-3F72E5AA8725}" destId="{E0BB7E4A-0475-4F28-AC32-0E9CC2B6BAAC}" srcOrd="0" destOrd="0" presId="urn:microsoft.com/office/officeart/2005/8/layout/process1"/>
    <dgm:cxn modelId="{93206F2F-9EDB-4860-89BA-36EE59938698}" type="presParOf" srcId="{A86E544F-ECFB-4E8A-9F0E-3F72E5AA8725}" destId="{C3E5ABFD-4E0A-414C-A75D-EA1734EF3B15}" srcOrd="1" destOrd="0" presId="urn:microsoft.com/office/officeart/2005/8/layout/process1"/>
    <dgm:cxn modelId="{C864909A-F200-4772-937A-9A6F4F4448D9}" type="presParOf" srcId="{C3E5ABFD-4E0A-414C-A75D-EA1734EF3B15}" destId="{D1F90FF6-6201-4C43-86BC-F680811652A2}" srcOrd="0" destOrd="0" presId="urn:microsoft.com/office/officeart/2005/8/layout/process1"/>
    <dgm:cxn modelId="{C00F2606-D170-48E0-9C48-26C40462E12E}" type="presParOf" srcId="{A86E544F-ECFB-4E8A-9F0E-3F72E5AA8725}" destId="{5DE1B9DB-D973-4C64-AAD2-2359123FA07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BBE6D-2EA6-4418-9507-E9E6B22B8EB8}">
      <dsp:nvSpPr>
        <dsp:cNvPr id="0" name=""/>
        <dsp:cNvSpPr/>
      </dsp:nvSpPr>
      <dsp:spPr>
        <a:xfrm>
          <a:off x="1629341" y="0"/>
          <a:ext cx="2143433" cy="21434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Are we making a difference?</a:t>
          </a:r>
        </a:p>
      </dsp:txBody>
      <dsp:txXfrm>
        <a:off x="1943239" y="313894"/>
        <a:ext cx="1515637" cy="1515614"/>
      </dsp:txXfrm>
    </dsp:sp>
    <dsp:sp modelId="{56BC41D4-BAB2-4783-B956-264C649BD408}">
      <dsp:nvSpPr>
        <dsp:cNvPr id="0" name=""/>
        <dsp:cNvSpPr/>
      </dsp:nvSpPr>
      <dsp:spPr>
        <a:xfrm>
          <a:off x="2732585" y="1429530"/>
          <a:ext cx="2143433" cy="21434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ingredients of our work are crucial to this difference?</a:t>
          </a:r>
        </a:p>
      </dsp:txBody>
      <dsp:txXfrm>
        <a:off x="3046483" y="1743424"/>
        <a:ext cx="1515637" cy="1515614"/>
      </dsp:txXfrm>
    </dsp:sp>
    <dsp:sp modelId="{58AFC9D4-70B3-4EF9-91D8-7896AD7AAFB8}">
      <dsp:nvSpPr>
        <dsp:cNvPr id="0" name=""/>
        <dsp:cNvSpPr/>
      </dsp:nvSpPr>
      <dsp:spPr>
        <a:xfrm>
          <a:off x="3560208" y="0"/>
          <a:ext cx="2143433" cy="21434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How do we know? </a:t>
          </a:r>
        </a:p>
      </dsp:txBody>
      <dsp:txXfrm>
        <a:off x="3874106" y="313894"/>
        <a:ext cx="1515637" cy="1515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11850-106B-4829-A163-85D476CC031B}">
      <dsp:nvSpPr>
        <dsp:cNvPr id="0" name=""/>
        <dsp:cNvSpPr/>
      </dsp:nvSpPr>
      <dsp:spPr>
        <a:xfrm>
          <a:off x="3103396" y="-105404"/>
          <a:ext cx="3851606" cy="3851606"/>
        </a:xfrm>
        <a:prstGeom prst="circularArrow">
          <a:avLst>
            <a:gd name="adj1" fmla="val 4668"/>
            <a:gd name="adj2" fmla="val 272909"/>
            <a:gd name="adj3" fmla="val 12824994"/>
            <a:gd name="adj4" fmla="val 1803524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8EB47-3698-4254-BA34-2B40B6ED9AE2}">
      <dsp:nvSpPr>
        <dsp:cNvPr id="0" name=""/>
        <dsp:cNvSpPr/>
      </dsp:nvSpPr>
      <dsp:spPr>
        <a:xfrm>
          <a:off x="3744887" y="511"/>
          <a:ext cx="2568624" cy="12843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Evaluation Planning</a:t>
          </a:r>
        </a:p>
      </dsp:txBody>
      <dsp:txXfrm>
        <a:off x="3807582" y="63206"/>
        <a:ext cx="2443234" cy="1158922"/>
      </dsp:txXfrm>
    </dsp:sp>
    <dsp:sp modelId="{47C57152-1E33-4C6F-B1D7-75938209C42B}">
      <dsp:nvSpPr>
        <dsp:cNvPr id="0" name=""/>
        <dsp:cNvSpPr/>
      </dsp:nvSpPr>
      <dsp:spPr>
        <a:xfrm>
          <a:off x="5127870" y="1383493"/>
          <a:ext cx="2568624" cy="12843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Indicators and Tools</a:t>
          </a:r>
        </a:p>
      </dsp:txBody>
      <dsp:txXfrm>
        <a:off x="5190565" y="1446188"/>
        <a:ext cx="2443234" cy="1158922"/>
      </dsp:txXfrm>
    </dsp:sp>
    <dsp:sp modelId="{EB4E16FA-835F-497F-8F15-C19F6BF3DBC2}">
      <dsp:nvSpPr>
        <dsp:cNvPr id="0" name=""/>
        <dsp:cNvSpPr/>
      </dsp:nvSpPr>
      <dsp:spPr>
        <a:xfrm>
          <a:off x="3744887" y="2766476"/>
          <a:ext cx="2568624" cy="12843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Data Collection</a:t>
          </a:r>
        </a:p>
      </dsp:txBody>
      <dsp:txXfrm>
        <a:off x="3807582" y="2829171"/>
        <a:ext cx="2443234" cy="1158922"/>
      </dsp:txXfrm>
    </dsp:sp>
    <dsp:sp modelId="{9AE78841-B106-4F44-805E-2B64839270B5}">
      <dsp:nvSpPr>
        <dsp:cNvPr id="0" name=""/>
        <dsp:cNvSpPr/>
      </dsp:nvSpPr>
      <dsp:spPr>
        <a:xfrm>
          <a:off x="2361904" y="1383493"/>
          <a:ext cx="2568624" cy="12843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Learning</a:t>
          </a:r>
        </a:p>
      </dsp:txBody>
      <dsp:txXfrm>
        <a:off x="2424599" y="1446188"/>
        <a:ext cx="2443234" cy="1158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B7E4A-0475-4F28-AC32-0E9CC2B6BAAC}">
      <dsp:nvSpPr>
        <dsp:cNvPr id="0" name=""/>
        <dsp:cNvSpPr/>
      </dsp:nvSpPr>
      <dsp:spPr>
        <a:xfrm>
          <a:off x="2053" y="604682"/>
          <a:ext cx="4379788" cy="2627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IF…</a:t>
          </a:r>
        </a:p>
      </dsp:txBody>
      <dsp:txXfrm>
        <a:off x="79021" y="681650"/>
        <a:ext cx="4225852" cy="2473937"/>
      </dsp:txXfrm>
    </dsp:sp>
    <dsp:sp modelId="{C3E5ABFD-4E0A-414C-A75D-EA1734EF3B15}">
      <dsp:nvSpPr>
        <dsp:cNvPr id="0" name=""/>
        <dsp:cNvSpPr/>
      </dsp:nvSpPr>
      <dsp:spPr>
        <a:xfrm>
          <a:off x="4819821" y="1375525"/>
          <a:ext cx="928515" cy="1086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4819821" y="1592762"/>
        <a:ext cx="649961" cy="651713"/>
      </dsp:txXfrm>
    </dsp:sp>
    <dsp:sp modelId="{5DE1B9DB-D973-4C64-AAD2-2359123FA075}">
      <dsp:nvSpPr>
        <dsp:cNvPr id="0" name=""/>
        <dsp:cNvSpPr/>
      </dsp:nvSpPr>
      <dsp:spPr>
        <a:xfrm>
          <a:off x="6133757" y="604682"/>
          <a:ext cx="4379788" cy="2627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Then</a:t>
          </a:r>
        </a:p>
      </dsp:txBody>
      <dsp:txXfrm>
        <a:off x="6210725" y="681650"/>
        <a:ext cx="4225852" cy="247393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0278AF-0141-4125-918D-A75CE6E704D3}" type="datetimeFigureOut">
              <a:rPr lang="en-US" smtClean="0"/>
              <a:t>3/4/2019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194BA-80A6-4B56-9C6F-BBC7EA6F1764}" type="slidenum">
              <a:rPr lang="en-US" smtClean="0"/>
              <a:t>‹#›</a:t>
            </a:fld>
            <a:endParaRPr lang="en-US"/>
          </a:p>
        </p:txBody>
      </p:sp>
    </p:spTree>
    <p:extLst>
      <p:ext uri="{BB962C8B-B14F-4D97-AF65-F5344CB8AC3E}">
        <p14:creationId xmlns:p14="http://schemas.microsoft.com/office/powerpoint/2010/main" val="1422968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8B34-FA45-43EE-9059-D4E0373C7D39}" type="datetimeFigureOut">
              <a:rPr lang="en-US" smtClean="0"/>
              <a:t>3/4/2019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0B1C5-2320-4866-A4D1-68E0BF22F7CB}" type="slidenum">
              <a:rPr lang="en-US" smtClean="0"/>
              <a:t>‹#›</a:t>
            </a:fld>
            <a:endParaRPr lang="en-US"/>
          </a:p>
        </p:txBody>
      </p:sp>
    </p:spTree>
    <p:extLst>
      <p:ext uri="{BB962C8B-B14F-4D97-AF65-F5344CB8AC3E}">
        <p14:creationId xmlns:p14="http://schemas.microsoft.com/office/powerpoint/2010/main" val="125837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1</a:t>
            </a:fld>
            <a:endParaRPr lang="en-US"/>
          </a:p>
        </p:txBody>
      </p:sp>
    </p:spTree>
    <p:extLst>
      <p:ext uri="{BB962C8B-B14F-4D97-AF65-F5344CB8AC3E}">
        <p14:creationId xmlns:p14="http://schemas.microsoft.com/office/powerpoint/2010/main" val="345412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5116C-148C-3541-9BB1-4E268B31E0E5}" type="slidenum">
              <a:rPr lang="en-US" smtClean="0"/>
              <a:t>11</a:t>
            </a:fld>
            <a:endParaRPr lang="en-US"/>
          </a:p>
        </p:txBody>
      </p:sp>
    </p:spTree>
    <p:extLst>
      <p:ext uri="{BB962C8B-B14F-4D97-AF65-F5344CB8AC3E}">
        <p14:creationId xmlns:p14="http://schemas.microsoft.com/office/powerpoint/2010/main" val="854884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5116C-148C-3541-9BB1-4E268B31E0E5}" type="slidenum">
              <a:rPr lang="en-US" smtClean="0"/>
              <a:t>12</a:t>
            </a:fld>
            <a:endParaRPr lang="en-US"/>
          </a:p>
        </p:txBody>
      </p:sp>
    </p:spTree>
    <p:extLst>
      <p:ext uri="{BB962C8B-B14F-4D97-AF65-F5344CB8AC3E}">
        <p14:creationId xmlns:p14="http://schemas.microsoft.com/office/powerpoint/2010/main" val="1377100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13</a:t>
            </a:fld>
            <a:endParaRPr lang="en-US"/>
          </a:p>
        </p:txBody>
      </p:sp>
    </p:spTree>
    <p:extLst>
      <p:ext uri="{BB962C8B-B14F-4D97-AF65-F5344CB8AC3E}">
        <p14:creationId xmlns:p14="http://schemas.microsoft.com/office/powerpoint/2010/main" val="129640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14</a:t>
            </a:fld>
            <a:endParaRPr lang="en-US"/>
          </a:p>
        </p:txBody>
      </p:sp>
    </p:spTree>
    <p:extLst>
      <p:ext uri="{BB962C8B-B14F-4D97-AF65-F5344CB8AC3E}">
        <p14:creationId xmlns:p14="http://schemas.microsoft.com/office/powerpoint/2010/main" val="7138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a:t>
            </a:r>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15</a:t>
            </a:fld>
            <a:endParaRPr lang="en-US"/>
          </a:p>
        </p:txBody>
      </p:sp>
    </p:spTree>
    <p:extLst>
      <p:ext uri="{BB962C8B-B14F-4D97-AF65-F5344CB8AC3E}">
        <p14:creationId xmlns:p14="http://schemas.microsoft.com/office/powerpoint/2010/main" val="153466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16</a:t>
            </a:fld>
            <a:endParaRPr lang="en-US"/>
          </a:p>
        </p:txBody>
      </p:sp>
    </p:spTree>
    <p:extLst>
      <p:ext uri="{BB962C8B-B14F-4D97-AF65-F5344CB8AC3E}">
        <p14:creationId xmlns:p14="http://schemas.microsoft.com/office/powerpoint/2010/main" val="1276302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17</a:t>
            </a:fld>
            <a:endParaRPr lang="en-US"/>
          </a:p>
        </p:txBody>
      </p:sp>
    </p:spTree>
    <p:extLst>
      <p:ext uri="{BB962C8B-B14F-4D97-AF65-F5344CB8AC3E}">
        <p14:creationId xmlns:p14="http://schemas.microsoft.com/office/powerpoint/2010/main" val="909077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18</a:t>
            </a:fld>
            <a:endParaRPr lang="en-US"/>
          </a:p>
        </p:txBody>
      </p:sp>
    </p:spTree>
    <p:extLst>
      <p:ext uri="{BB962C8B-B14F-4D97-AF65-F5344CB8AC3E}">
        <p14:creationId xmlns:p14="http://schemas.microsoft.com/office/powerpoint/2010/main" val="361591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Arial" pitchFamily="34" charset="0"/>
              <a:ea typeface="ＭＳ Ｐゴシック" pitchFamily="1" charset="-128"/>
            </a:endParaRPr>
          </a:p>
        </p:txBody>
      </p:sp>
    </p:spTree>
    <p:extLst>
      <p:ext uri="{BB962C8B-B14F-4D97-AF65-F5344CB8AC3E}">
        <p14:creationId xmlns:p14="http://schemas.microsoft.com/office/powerpoint/2010/main" val="4044477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20</a:t>
            </a:fld>
            <a:endParaRPr lang="en-US"/>
          </a:p>
        </p:txBody>
      </p:sp>
    </p:spTree>
    <p:extLst>
      <p:ext uri="{BB962C8B-B14F-4D97-AF65-F5344CB8AC3E}">
        <p14:creationId xmlns:p14="http://schemas.microsoft.com/office/powerpoint/2010/main" val="219889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2</a:t>
            </a:fld>
            <a:endParaRPr lang="en-US"/>
          </a:p>
        </p:txBody>
      </p:sp>
    </p:spTree>
    <p:extLst>
      <p:ext uri="{BB962C8B-B14F-4D97-AF65-F5344CB8AC3E}">
        <p14:creationId xmlns:p14="http://schemas.microsoft.com/office/powerpoint/2010/main" val="1624704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21</a:t>
            </a:fld>
            <a:endParaRPr lang="en-US"/>
          </a:p>
        </p:txBody>
      </p:sp>
    </p:spTree>
    <p:extLst>
      <p:ext uri="{BB962C8B-B14F-4D97-AF65-F5344CB8AC3E}">
        <p14:creationId xmlns:p14="http://schemas.microsoft.com/office/powerpoint/2010/main" val="2882937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22</a:t>
            </a:fld>
            <a:endParaRPr lang="en-US"/>
          </a:p>
        </p:txBody>
      </p:sp>
    </p:spTree>
    <p:extLst>
      <p:ext uri="{BB962C8B-B14F-4D97-AF65-F5344CB8AC3E}">
        <p14:creationId xmlns:p14="http://schemas.microsoft.com/office/powerpoint/2010/main" val="2742917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23</a:t>
            </a:fld>
            <a:endParaRPr lang="en-US"/>
          </a:p>
        </p:txBody>
      </p:sp>
    </p:spTree>
    <p:extLst>
      <p:ext uri="{BB962C8B-B14F-4D97-AF65-F5344CB8AC3E}">
        <p14:creationId xmlns:p14="http://schemas.microsoft.com/office/powerpoint/2010/main" val="859435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24</a:t>
            </a:fld>
            <a:endParaRPr lang="en-US"/>
          </a:p>
        </p:txBody>
      </p:sp>
    </p:spTree>
    <p:extLst>
      <p:ext uri="{BB962C8B-B14F-4D97-AF65-F5344CB8AC3E}">
        <p14:creationId xmlns:p14="http://schemas.microsoft.com/office/powerpoint/2010/main" val="3519605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25</a:t>
            </a:fld>
            <a:endParaRPr lang="en-US"/>
          </a:p>
        </p:txBody>
      </p:sp>
    </p:spTree>
    <p:extLst>
      <p:ext uri="{BB962C8B-B14F-4D97-AF65-F5344CB8AC3E}">
        <p14:creationId xmlns:p14="http://schemas.microsoft.com/office/powerpoint/2010/main" val="382085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26</a:t>
            </a:fld>
            <a:endParaRPr lang="en-US"/>
          </a:p>
        </p:txBody>
      </p:sp>
    </p:spTree>
    <p:extLst>
      <p:ext uri="{BB962C8B-B14F-4D97-AF65-F5344CB8AC3E}">
        <p14:creationId xmlns:p14="http://schemas.microsoft.com/office/powerpoint/2010/main" val="2471977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27</a:t>
            </a:fld>
            <a:endParaRPr lang="en-US"/>
          </a:p>
        </p:txBody>
      </p:sp>
    </p:spTree>
    <p:extLst>
      <p:ext uri="{BB962C8B-B14F-4D97-AF65-F5344CB8AC3E}">
        <p14:creationId xmlns:p14="http://schemas.microsoft.com/office/powerpoint/2010/main" val="456096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28</a:t>
            </a:fld>
            <a:endParaRPr lang="en-US"/>
          </a:p>
        </p:txBody>
      </p:sp>
    </p:spTree>
    <p:extLst>
      <p:ext uri="{BB962C8B-B14F-4D97-AF65-F5344CB8AC3E}">
        <p14:creationId xmlns:p14="http://schemas.microsoft.com/office/powerpoint/2010/main" val="2586538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30</a:t>
            </a:fld>
            <a:endParaRPr lang="en-US"/>
          </a:p>
        </p:txBody>
      </p:sp>
    </p:spTree>
    <p:extLst>
      <p:ext uri="{BB962C8B-B14F-4D97-AF65-F5344CB8AC3E}">
        <p14:creationId xmlns:p14="http://schemas.microsoft.com/office/powerpoint/2010/main" val="2249206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 board or flip chart </a:t>
            </a:r>
          </a:p>
        </p:txBody>
      </p:sp>
      <p:sp>
        <p:nvSpPr>
          <p:cNvPr id="4" name="Slide Number Placeholder 3"/>
          <p:cNvSpPr>
            <a:spLocks noGrp="1"/>
          </p:cNvSpPr>
          <p:nvPr>
            <p:ph type="sldNum" sz="quarter" idx="10"/>
          </p:nvPr>
        </p:nvSpPr>
        <p:spPr/>
        <p:txBody>
          <a:bodyPr/>
          <a:lstStyle/>
          <a:p>
            <a:fld id="{E6A0B1C5-2320-4866-A4D1-68E0BF22F7CB}" type="slidenum">
              <a:rPr lang="en-US" smtClean="0"/>
              <a:t>31</a:t>
            </a:fld>
            <a:endParaRPr lang="en-US"/>
          </a:p>
        </p:txBody>
      </p:sp>
    </p:spTree>
    <p:extLst>
      <p:ext uri="{BB962C8B-B14F-4D97-AF65-F5344CB8AC3E}">
        <p14:creationId xmlns:p14="http://schemas.microsoft.com/office/powerpoint/2010/main" val="305180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3</a:t>
            </a:fld>
            <a:endParaRPr lang="en-US"/>
          </a:p>
        </p:txBody>
      </p:sp>
    </p:spTree>
    <p:extLst>
      <p:ext uri="{BB962C8B-B14F-4D97-AF65-F5344CB8AC3E}">
        <p14:creationId xmlns:p14="http://schemas.microsoft.com/office/powerpoint/2010/main" val="3181288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32</a:t>
            </a:fld>
            <a:endParaRPr lang="en-US"/>
          </a:p>
        </p:txBody>
      </p:sp>
    </p:spTree>
    <p:extLst>
      <p:ext uri="{BB962C8B-B14F-4D97-AF65-F5344CB8AC3E}">
        <p14:creationId xmlns:p14="http://schemas.microsoft.com/office/powerpoint/2010/main" val="1324173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a:t>
            </a:r>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34</a:t>
            </a:fld>
            <a:endParaRPr lang="en-US"/>
          </a:p>
        </p:txBody>
      </p:sp>
    </p:spTree>
    <p:extLst>
      <p:ext uri="{BB962C8B-B14F-4D97-AF65-F5344CB8AC3E}">
        <p14:creationId xmlns:p14="http://schemas.microsoft.com/office/powerpoint/2010/main" val="2495777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35</a:t>
            </a:fld>
            <a:endParaRPr lang="en-US"/>
          </a:p>
        </p:txBody>
      </p:sp>
    </p:spTree>
    <p:extLst>
      <p:ext uri="{BB962C8B-B14F-4D97-AF65-F5344CB8AC3E}">
        <p14:creationId xmlns:p14="http://schemas.microsoft.com/office/powerpoint/2010/main" val="2584256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US" altLang="en-US" dirty="0"/>
              <a:t>Many different models available </a:t>
            </a:r>
          </a:p>
          <a:p>
            <a:r>
              <a:rPr lang="en-US" altLang="en-US" dirty="0"/>
              <a:t>There is no one way</a:t>
            </a:r>
          </a:p>
          <a:p>
            <a:r>
              <a:rPr lang="en-US" altLang="en-US" dirty="0"/>
              <a:t>I will talk about a logic model as it refers to a program but it can be a theory, an action, an intervention, a policy …</a:t>
            </a:r>
          </a:p>
          <a:p>
            <a:r>
              <a:rPr lang="en-US" altLang="en-US" dirty="0"/>
              <a:t>Anything that you invest in, do something about, and want to see what results are achieved. </a:t>
            </a:r>
          </a:p>
        </p:txBody>
      </p:sp>
      <p:sp>
        <p:nvSpPr>
          <p:cNvPr id="34820" name="Slide Number Placeholder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6A2B801E-3AB9-4DE1-95C3-67E0011926E2}" type="slidenum">
              <a:rPr lang="en-US" altLang="en-US" sz="1200" smtClean="0">
                <a:latin typeface="Times New Roman" pitchFamily="18" charset="0"/>
              </a:rPr>
              <a:pPr/>
              <a:t>37</a:t>
            </a:fld>
            <a:endParaRPr lang="en-US" altLang="en-US" sz="1200">
              <a:latin typeface="Times New Roman" pitchFamily="18" charset="0"/>
            </a:endParaRPr>
          </a:p>
        </p:txBody>
      </p:sp>
    </p:spTree>
    <p:extLst>
      <p:ext uri="{BB962C8B-B14F-4D97-AF65-F5344CB8AC3E}">
        <p14:creationId xmlns:p14="http://schemas.microsoft.com/office/powerpoint/2010/main" val="1343652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54063" indent="-288925">
              <a:defRPr sz="2400">
                <a:solidFill>
                  <a:schemeClr val="tx1"/>
                </a:solidFill>
                <a:latin typeface="Verdana" pitchFamily="34" charset="0"/>
              </a:defRPr>
            </a:lvl2pPr>
            <a:lvl3pPr marL="1160463" indent="-231775">
              <a:defRPr sz="2400">
                <a:solidFill>
                  <a:schemeClr val="tx1"/>
                </a:solidFill>
                <a:latin typeface="Verdana" pitchFamily="34" charset="0"/>
              </a:defRPr>
            </a:lvl3pPr>
            <a:lvl4pPr marL="1624013" indent="-231775">
              <a:defRPr sz="2400">
                <a:solidFill>
                  <a:schemeClr val="tx1"/>
                </a:solidFill>
                <a:latin typeface="Verdana" pitchFamily="34" charset="0"/>
              </a:defRPr>
            </a:lvl4pPr>
            <a:lvl5pPr marL="2089150" indent="-231775">
              <a:defRPr sz="2400">
                <a:solidFill>
                  <a:schemeClr val="tx1"/>
                </a:solidFill>
                <a:latin typeface="Verdana" pitchFamily="34" charset="0"/>
              </a:defRPr>
            </a:lvl5pPr>
            <a:lvl6pPr marL="2546350" indent="-231775" eaLnBrk="0" fontAlgn="base" hangingPunct="0">
              <a:spcBef>
                <a:spcPct val="0"/>
              </a:spcBef>
              <a:spcAft>
                <a:spcPct val="0"/>
              </a:spcAft>
              <a:defRPr sz="2400">
                <a:solidFill>
                  <a:schemeClr val="tx1"/>
                </a:solidFill>
                <a:latin typeface="Verdana" pitchFamily="34" charset="0"/>
              </a:defRPr>
            </a:lvl6pPr>
            <a:lvl7pPr marL="3003550" indent="-231775" eaLnBrk="0" fontAlgn="base" hangingPunct="0">
              <a:spcBef>
                <a:spcPct val="0"/>
              </a:spcBef>
              <a:spcAft>
                <a:spcPct val="0"/>
              </a:spcAft>
              <a:defRPr sz="2400">
                <a:solidFill>
                  <a:schemeClr val="tx1"/>
                </a:solidFill>
                <a:latin typeface="Verdana" pitchFamily="34" charset="0"/>
              </a:defRPr>
            </a:lvl7pPr>
            <a:lvl8pPr marL="3460750" indent="-231775" eaLnBrk="0" fontAlgn="base" hangingPunct="0">
              <a:spcBef>
                <a:spcPct val="0"/>
              </a:spcBef>
              <a:spcAft>
                <a:spcPct val="0"/>
              </a:spcAft>
              <a:defRPr sz="2400">
                <a:solidFill>
                  <a:schemeClr val="tx1"/>
                </a:solidFill>
                <a:latin typeface="Verdana" pitchFamily="34" charset="0"/>
              </a:defRPr>
            </a:lvl8pPr>
            <a:lvl9pPr marL="3917950" indent="-231775" eaLnBrk="0" fontAlgn="base" hangingPunct="0">
              <a:spcBef>
                <a:spcPct val="0"/>
              </a:spcBef>
              <a:spcAft>
                <a:spcPct val="0"/>
              </a:spcAft>
              <a:defRPr sz="2400">
                <a:solidFill>
                  <a:schemeClr val="tx1"/>
                </a:solidFill>
                <a:latin typeface="Verdana" pitchFamily="34" charset="0"/>
              </a:defRPr>
            </a:lvl9pPr>
          </a:lstStyle>
          <a:p>
            <a:fld id="{13325F57-1A41-4699-A25F-B8C4F02BB6AE}" type="slidenum">
              <a:rPr lang="en-US" altLang="en-US" sz="1200" smtClean="0">
                <a:latin typeface="Times New Roman" pitchFamily="18" charset="0"/>
              </a:rPr>
              <a:pPr/>
              <a:t>38</a:t>
            </a:fld>
            <a:endParaRPr lang="en-US" altLang="en-US" sz="120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dirty="0"/>
              <a:t>A picture of your program:  what you are putting into the program, what you are doing, and what you are trying to achieve</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Can be a graphic, table, flow chart, narrative</a:t>
            </a:r>
          </a:p>
          <a:p>
            <a:pPr eaLnBrk="1" hangingPunct="1"/>
            <a:endParaRPr lang="en-US" altLang="en-US" dirty="0"/>
          </a:p>
          <a:p>
            <a:pPr eaLnBrk="1" hangingPunct="1"/>
            <a:r>
              <a:rPr lang="en-US" altLang="en-US" dirty="0"/>
              <a:t>Clarifies the strategy underlying your program – theory of change; </a:t>
            </a:r>
          </a:p>
          <a:p>
            <a:pPr eaLnBrk="1" hangingPunct="1"/>
            <a:r>
              <a:rPr lang="en-US" altLang="en-US" dirty="0"/>
              <a:t>Builds common understanding, especially about the relationship between actions and results </a:t>
            </a:r>
          </a:p>
          <a:p>
            <a:pPr eaLnBrk="1" hangingPunct="1"/>
            <a:endParaRPr lang="en-US" altLang="en-US" dirty="0">
              <a:latin typeface="Comic Sans MS" pitchFamily="66" charset="0"/>
            </a:endParaRPr>
          </a:p>
          <a:p>
            <a:pPr eaLnBrk="1" hangingPunct="1"/>
            <a:r>
              <a:rPr lang="en-US" altLang="en-US" dirty="0">
                <a:latin typeface="Comic Sans MS" pitchFamily="66" charset="0"/>
              </a:rPr>
              <a:t>I don’t think Logic</a:t>
            </a:r>
            <a:r>
              <a:rPr lang="en-US" altLang="en-US" baseline="0" dirty="0">
                <a:latin typeface="Comic Sans MS" pitchFamily="66" charset="0"/>
              </a:rPr>
              <a:t> Models have exactly the warmest reception to people outside of the evaluation world, and I think its because people like myself and other evaluators who take our work very seriously will show up at a community meeting, the evaluation is third on the agenda and we hand out our draft logic model in paper size to the group around the table, in 11X 18 scaffold, and it looks a little something like this </a:t>
            </a:r>
            <a:endParaRPr lang="en-US" altLang="en-US" dirty="0">
              <a:latin typeface="Comic Sans MS" pitchFamily="66" charset="0"/>
            </a:endParaRPr>
          </a:p>
        </p:txBody>
      </p:sp>
    </p:spTree>
    <p:extLst>
      <p:ext uri="{BB962C8B-B14F-4D97-AF65-F5344CB8AC3E}">
        <p14:creationId xmlns:p14="http://schemas.microsoft.com/office/powerpoint/2010/main" val="724233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the greatest intentions, and the greatest enthusiasm, complicated logic models have a place</a:t>
            </a:r>
            <a:r>
              <a:rPr lang="en-US" baseline="0" dirty="0"/>
              <a:t> in your project but you have to be very strategic as to where and when they come out… Simple is better and that doesn’t undermine the value of the research evaluation, what it does ensure in my experience, is that it actually becomes a document people want to use because when something looks like this, no one wants to use it … and it will be a check mark of a deliverable for the project that is made </a:t>
            </a:r>
            <a:endParaRPr lang="en-US" dirty="0"/>
          </a:p>
        </p:txBody>
      </p:sp>
      <p:sp>
        <p:nvSpPr>
          <p:cNvPr id="4" name="Slide Number Placeholder 3"/>
          <p:cNvSpPr>
            <a:spLocks noGrp="1"/>
          </p:cNvSpPr>
          <p:nvPr>
            <p:ph type="sldNum" sz="quarter" idx="10"/>
          </p:nvPr>
        </p:nvSpPr>
        <p:spPr/>
        <p:txBody>
          <a:bodyPr/>
          <a:lstStyle/>
          <a:p>
            <a:pPr>
              <a:defRPr/>
            </a:pPr>
            <a:fld id="{A8958961-BAD5-4F64-B971-77ECDDB55D83}" type="slidenum">
              <a:rPr lang="en-US" altLang="en-US" smtClean="0"/>
              <a:pPr>
                <a:defRPr/>
              </a:pPr>
              <a:t>39</a:t>
            </a:fld>
            <a:endParaRPr lang="en-US" altLang="en-US"/>
          </a:p>
        </p:txBody>
      </p:sp>
    </p:spTree>
    <p:extLst>
      <p:ext uri="{BB962C8B-B14F-4D97-AF65-F5344CB8AC3E}">
        <p14:creationId xmlns:p14="http://schemas.microsoft.com/office/powerpoint/2010/main" val="771398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altLang="en-US" dirty="0"/>
              <a:t>Bauer Nexus 1N </a:t>
            </a:r>
            <a:r>
              <a:rPr lang="en-US" altLang="en-US" dirty="0" err="1"/>
              <a:t>GripTac</a:t>
            </a:r>
            <a:r>
              <a:rPr lang="en-US" altLang="en-US" dirty="0"/>
              <a:t> Composite Stick</a:t>
            </a:r>
          </a:p>
          <a:p>
            <a:endParaRPr lang="en-US" altLang="en-US" dirty="0"/>
          </a:p>
          <a:p>
            <a:r>
              <a:rPr lang="en-US" altLang="en-US" dirty="0"/>
              <a:t>Inputs</a:t>
            </a:r>
            <a:r>
              <a:rPr lang="en-US" altLang="en-US" baseline="0" dirty="0"/>
              <a:t> – resources he is requesting … </a:t>
            </a:r>
          </a:p>
          <a:p>
            <a:r>
              <a:rPr lang="en-US" altLang="en-US" baseline="0" dirty="0"/>
              <a:t>My first question was WOW – what are you going to do –that is an awful lot of money to ask…</a:t>
            </a:r>
          </a:p>
          <a:p>
            <a:r>
              <a:rPr lang="en-US" altLang="en-US" baseline="0" dirty="0"/>
              <a:t>I need to go to mall and do </a:t>
            </a:r>
            <a:r>
              <a:rPr lang="en-US" altLang="en-US" baseline="0" dirty="0" err="1"/>
              <a:t>shoppping</a:t>
            </a:r>
            <a:r>
              <a:rPr lang="en-US" altLang="en-US" baseline="0" dirty="0"/>
              <a:t> </a:t>
            </a:r>
          </a:p>
          <a:p>
            <a:r>
              <a:rPr lang="en-US" altLang="en-US" baseline="0" dirty="0"/>
              <a:t>Hey .. I need a Bauer nexus </a:t>
            </a:r>
          </a:p>
          <a:p>
            <a:r>
              <a:rPr lang="en-US" altLang="en-US" baseline="0" dirty="0"/>
              <a:t>Activities: what you do with that resources</a:t>
            </a:r>
          </a:p>
          <a:p>
            <a:r>
              <a:rPr lang="en-US" altLang="en-US" baseline="0" dirty="0"/>
              <a:t>Output –what you produce with those activities </a:t>
            </a:r>
          </a:p>
          <a:p>
            <a:r>
              <a:rPr lang="en-US" altLang="en-US" baseline="0" dirty="0"/>
              <a:t>ST- change resulting from activities</a:t>
            </a:r>
          </a:p>
          <a:p>
            <a:r>
              <a:rPr lang="en-US" altLang="en-US" baseline="0" dirty="0"/>
              <a:t>LT- change from the ST activity </a:t>
            </a:r>
            <a:endParaRPr lang="en-US" altLang="en-US" dirty="0"/>
          </a:p>
          <a:p>
            <a:endParaRPr lang="en-US" altLang="en-US" dirty="0"/>
          </a:p>
          <a:p>
            <a:r>
              <a:rPr lang="en-US" altLang="en-US" dirty="0"/>
              <a:t>Ok what are</a:t>
            </a:r>
            <a:r>
              <a:rPr lang="en-US" altLang="en-US" baseline="0" dirty="0"/>
              <a:t> we going to get out of this – that is your output </a:t>
            </a:r>
            <a:br>
              <a:rPr lang="en-US" altLang="en-US" baseline="0" dirty="0"/>
            </a:br>
            <a:endParaRPr lang="en-US" altLang="en-US" baseline="0" dirty="0"/>
          </a:p>
          <a:p>
            <a:r>
              <a:rPr lang="en-US" altLang="en-US" dirty="0"/>
              <a:t>So why do you need this – all my friends</a:t>
            </a:r>
            <a:r>
              <a:rPr lang="en-US" altLang="en-US" baseline="0" dirty="0"/>
              <a:t> are getting one, I want to be the best hockey player and this stick will help me, I am going to feel more part of my team, increase acceptance </a:t>
            </a:r>
          </a:p>
          <a:p>
            <a:r>
              <a:rPr lang="en-US" altLang="en-US" baseline="0" dirty="0"/>
              <a:t>Me as the funder is saying  - no way I am not paying for that </a:t>
            </a:r>
          </a:p>
          <a:p>
            <a:r>
              <a:rPr lang="en-US" altLang="en-US" baseline="0" dirty="0"/>
              <a:t>What happens if we step back and </a:t>
            </a:r>
          </a:p>
          <a:p>
            <a:endParaRPr lang="en-US" altLang="en-US" baseline="0" dirty="0"/>
          </a:p>
          <a:p>
            <a:r>
              <a:rPr lang="en-US" altLang="en-US" baseline="0" dirty="0"/>
              <a:t>So why do we absolutely need to consider developing a logic model for evaluation? </a:t>
            </a:r>
            <a:endParaRPr lang="en-US" altLang="en-US" dirty="0"/>
          </a:p>
        </p:txBody>
      </p:sp>
      <p:sp>
        <p:nvSpPr>
          <p:cNvPr id="36868" name="Slide Number Placeholder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655CC321-537E-46EA-A463-68F59E4D7F23}" type="slidenum">
              <a:rPr lang="en-US" altLang="en-US" sz="1200" smtClean="0">
                <a:latin typeface="Times New Roman" pitchFamily="18" charset="0"/>
              </a:rPr>
              <a:pPr/>
              <a:t>40</a:t>
            </a:fld>
            <a:endParaRPr lang="en-US" altLang="en-US" sz="1200">
              <a:latin typeface="Times New Roman" pitchFamily="18" charset="0"/>
            </a:endParaRPr>
          </a:p>
        </p:txBody>
      </p:sp>
    </p:spTree>
    <p:extLst>
      <p:ext uri="{BB962C8B-B14F-4D97-AF65-F5344CB8AC3E}">
        <p14:creationId xmlns:p14="http://schemas.microsoft.com/office/powerpoint/2010/main" val="782651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EBAEA-D816-47BF-A1FF-AC51A86CED6F}" type="slidenum">
              <a:rPr lang="en-US" smtClean="0"/>
              <a:t>41</a:t>
            </a:fld>
            <a:endParaRPr lang="en-US"/>
          </a:p>
        </p:txBody>
      </p:sp>
    </p:spTree>
    <p:extLst>
      <p:ext uri="{BB962C8B-B14F-4D97-AF65-F5344CB8AC3E}">
        <p14:creationId xmlns:p14="http://schemas.microsoft.com/office/powerpoint/2010/main" val="2010030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8EBAEA-D816-47BF-A1FF-AC51A86CED6F}" type="slidenum">
              <a:rPr lang="en-US" smtClean="0"/>
              <a:t>42</a:t>
            </a:fld>
            <a:endParaRPr lang="en-US"/>
          </a:p>
        </p:txBody>
      </p:sp>
    </p:spTree>
    <p:extLst>
      <p:ext uri="{BB962C8B-B14F-4D97-AF65-F5344CB8AC3E}">
        <p14:creationId xmlns:p14="http://schemas.microsoft.com/office/powerpoint/2010/main" val="2581657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54063" indent="-288925">
              <a:defRPr sz="2400">
                <a:solidFill>
                  <a:schemeClr val="tx1"/>
                </a:solidFill>
                <a:latin typeface="Verdana" pitchFamily="34" charset="0"/>
              </a:defRPr>
            </a:lvl2pPr>
            <a:lvl3pPr marL="1160463" indent="-231775">
              <a:defRPr sz="2400">
                <a:solidFill>
                  <a:schemeClr val="tx1"/>
                </a:solidFill>
                <a:latin typeface="Verdana" pitchFamily="34" charset="0"/>
              </a:defRPr>
            </a:lvl3pPr>
            <a:lvl4pPr marL="1624013" indent="-231775">
              <a:defRPr sz="2400">
                <a:solidFill>
                  <a:schemeClr val="tx1"/>
                </a:solidFill>
                <a:latin typeface="Verdana" pitchFamily="34" charset="0"/>
              </a:defRPr>
            </a:lvl4pPr>
            <a:lvl5pPr marL="2089150" indent="-231775">
              <a:defRPr sz="2400">
                <a:solidFill>
                  <a:schemeClr val="tx1"/>
                </a:solidFill>
                <a:latin typeface="Verdana" pitchFamily="34" charset="0"/>
              </a:defRPr>
            </a:lvl5pPr>
            <a:lvl6pPr marL="2546350" indent="-231775" eaLnBrk="0" fontAlgn="base" hangingPunct="0">
              <a:spcBef>
                <a:spcPct val="0"/>
              </a:spcBef>
              <a:spcAft>
                <a:spcPct val="0"/>
              </a:spcAft>
              <a:defRPr sz="2400">
                <a:solidFill>
                  <a:schemeClr val="tx1"/>
                </a:solidFill>
                <a:latin typeface="Verdana" pitchFamily="34" charset="0"/>
              </a:defRPr>
            </a:lvl6pPr>
            <a:lvl7pPr marL="3003550" indent="-231775" eaLnBrk="0" fontAlgn="base" hangingPunct="0">
              <a:spcBef>
                <a:spcPct val="0"/>
              </a:spcBef>
              <a:spcAft>
                <a:spcPct val="0"/>
              </a:spcAft>
              <a:defRPr sz="2400">
                <a:solidFill>
                  <a:schemeClr val="tx1"/>
                </a:solidFill>
                <a:latin typeface="Verdana" pitchFamily="34" charset="0"/>
              </a:defRPr>
            </a:lvl7pPr>
            <a:lvl8pPr marL="3460750" indent="-231775" eaLnBrk="0" fontAlgn="base" hangingPunct="0">
              <a:spcBef>
                <a:spcPct val="0"/>
              </a:spcBef>
              <a:spcAft>
                <a:spcPct val="0"/>
              </a:spcAft>
              <a:defRPr sz="2400">
                <a:solidFill>
                  <a:schemeClr val="tx1"/>
                </a:solidFill>
                <a:latin typeface="Verdana" pitchFamily="34" charset="0"/>
              </a:defRPr>
            </a:lvl8pPr>
            <a:lvl9pPr marL="3917950" indent="-231775" eaLnBrk="0" fontAlgn="base" hangingPunct="0">
              <a:spcBef>
                <a:spcPct val="0"/>
              </a:spcBef>
              <a:spcAft>
                <a:spcPct val="0"/>
              </a:spcAft>
              <a:defRPr sz="2400">
                <a:solidFill>
                  <a:schemeClr val="tx1"/>
                </a:solidFill>
                <a:latin typeface="Verdana" pitchFamily="34" charset="0"/>
              </a:defRPr>
            </a:lvl9pPr>
          </a:lstStyle>
          <a:p>
            <a:fld id="{704CC87C-ACDE-45C1-84E9-1072972FB3F7}" type="slidenum">
              <a:rPr lang="en-US" altLang="en-US" sz="1200" smtClean="0">
                <a:latin typeface="Times New Roman" pitchFamily="18" charset="0"/>
              </a:rPr>
              <a:pPr/>
              <a:t>43</a:t>
            </a:fld>
            <a:endParaRPr lang="en-US" altLang="en-US" sz="120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latin typeface="Comic Sans MS" pitchFamily="66" charset="0"/>
            </a:endParaRPr>
          </a:p>
        </p:txBody>
      </p:sp>
    </p:spTree>
    <p:extLst>
      <p:ext uri="{BB962C8B-B14F-4D97-AF65-F5344CB8AC3E}">
        <p14:creationId xmlns:p14="http://schemas.microsoft.com/office/powerpoint/2010/main" val="220959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4</a:t>
            </a:fld>
            <a:endParaRPr lang="en-US"/>
          </a:p>
        </p:txBody>
      </p:sp>
    </p:spTree>
    <p:extLst>
      <p:ext uri="{BB962C8B-B14F-4D97-AF65-F5344CB8AC3E}">
        <p14:creationId xmlns:p14="http://schemas.microsoft.com/office/powerpoint/2010/main" val="2778876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54063" indent="-288925">
              <a:defRPr sz="2400">
                <a:solidFill>
                  <a:schemeClr val="tx1"/>
                </a:solidFill>
                <a:latin typeface="Verdana" pitchFamily="34" charset="0"/>
              </a:defRPr>
            </a:lvl2pPr>
            <a:lvl3pPr marL="1160463" indent="-231775">
              <a:defRPr sz="2400">
                <a:solidFill>
                  <a:schemeClr val="tx1"/>
                </a:solidFill>
                <a:latin typeface="Verdana" pitchFamily="34" charset="0"/>
              </a:defRPr>
            </a:lvl3pPr>
            <a:lvl4pPr marL="1624013" indent="-231775">
              <a:defRPr sz="2400">
                <a:solidFill>
                  <a:schemeClr val="tx1"/>
                </a:solidFill>
                <a:latin typeface="Verdana" pitchFamily="34" charset="0"/>
              </a:defRPr>
            </a:lvl4pPr>
            <a:lvl5pPr marL="2089150" indent="-231775">
              <a:defRPr sz="2400">
                <a:solidFill>
                  <a:schemeClr val="tx1"/>
                </a:solidFill>
                <a:latin typeface="Verdana" pitchFamily="34" charset="0"/>
              </a:defRPr>
            </a:lvl5pPr>
            <a:lvl6pPr marL="2546350" indent="-231775" eaLnBrk="0" fontAlgn="base" hangingPunct="0">
              <a:spcBef>
                <a:spcPct val="0"/>
              </a:spcBef>
              <a:spcAft>
                <a:spcPct val="0"/>
              </a:spcAft>
              <a:defRPr sz="2400">
                <a:solidFill>
                  <a:schemeClr val="tx1"/>
                </a:solidFill>
                <a:latin typeface="Verdana" pitchFamily="34" charset="0"/>
              </a:defRPr>
            </a:lvl6pPr>
            <a:lvl7pPr marL="3003550" indent="-231775" eaLnBrk="0" fontAlgn="base" hangingPunct="0">
              <a:spcBef>
                <a:spcPct val="0"/>
              </a:spcBef>
              <a:spcAft>
                <a:spcPct val="0"/>
              </a:spcAft>
              <a:defRPr sz="2400">
                <a:solidFill>
                  <a:schemeClr val="tx1"/>
                </a:solidFill>
                <a:latin typeface="Verdana" pitchFamily="34" charset="0"/>
              </a:defRPr>
            </a:lvl7pPr>
            <a:lvl8pPr marL="3460750" indent="-231775" eaLnBrk="0" fontAlgn="base" hangingPunct="0">
              <a:spcBef>
                <a:spcPct val="0"/>
              </a:spcBef>
              <a:spcAft>
                <a:spcPct val="0"/>
              </a:spcAft>
              <a:defRPr sz="2400">
                <a:solidFill>
                  <a:schemeClr val="tx1"/>
                </a:solidFill>
                <a:latin typeface="Verdana" pitchFamily="34" charset="0"/>
              </a:defRPr>
            </a:lvl8pPr>
            <a:lvl9pPr marL="3917950" indent="-231775" eaLnBrk="0" fontAlgn="base" hangingPunct="0">
              <a:spcBef>
                <a:spcPct val="0"/>
              </a:spcBef>
              <a:spcAft>
                <a:spcPct val="0"/>
              </a:spcAft>
              <a:defRPr sz="2400">
                <a:solidFill>
                  <a:schemeClr val="tx1"/>
                </a:solidFill>
                <a:latin typeface="Verdana" pitchFamily="34" charset="0"/>
              </a:defRPr>
            </a:lvl9pPr>
          </a:lstStyle>
          <a:p>
            <a:fld id="{07454F5B-9CE7-40E2-9054-05C95D5023FF}" type="slidenum">
              <a:rPr lang="en-US" altLang="en-US" sz="1200" smtClean="0">
                <a:latin typeface="Times New Roman" pitchFamily="18" charset="0"/>
              </a:rPr>
              <a:pPr/>
              <a:t>44</a:t>
            </a:fld>
            <a:endParaRPr lang="en-US" altLang="en-US" sz="120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3867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54063" indent="-288925">
              <a:defRPr sz="2400">
                <a:solidFill>
                  <a:schemeClr val="tx1"/>
                </a:solidFill>
                <a:latin typeface="Verdana" pitchFamily="34" charset="0"/>
              </a:defRPr>
            </a:lvl2pPr>
            <a:lvl3pPr marL="1160463" indent="-231775">
              <a:defRPr sz="2400">
                <a:solidFill>
                  <a:schemeClr val="tx1"/>
                </a:solidFill>
                <a:latin typeface="Verdana" pitchFamily="34" charset="0"/>
              </a:defRPr>
            </a:lvl3pPr>
            <a:lvl4pPr marL="1624013" indent="-231775">
              <a:defRPr sz="2400">
                <a:solidFill>
                  <a:schemeClr val="tx1"/>
                </a:solidFill>
                <a:latin typeface="Verdana" pitchFamily="34" charset="0"/>
              </a:defRPr>
            </a:lvl4pPr>
            <a:lvl5pPr marL="2089150" indent="-231775">
              <a:defRPr sz="2400">
                <a:solidFill>
                  <a:schemeClr val="tx1"/>
                </a:solidFill>
                <a:latin typeface="Verdana" pitchFamily="34" charset="0"/>
              </a:defRPr>
            </a:lvl5pPr>
            <a:lvl6pPr marL="2546350" indent="-231775" eaLnBrk="0" fontAlgn="base" hangingPunct="0">
              <a:spcBef>
                <a:spcPct val="0"/>
              </a:spcBef>
              <a:spcAft>
                <a:spcPct val="0"/>
              </a:spcAft>
              <a:defRPr sz="2400">
                <a:solidFill>
                  <a:schemeClr val="tx1"/>
                </a:solidFill>
                <a:latin typeface="Verdana" pitchFamily="34" charset="0"/>
              </a:defRPr>
            </a:lvl6pPr>
            <a:lvl7pPr marL="3003550" indent="-231775" eaLnBrk="0" fontAlgn="base" hangingPunct="0">
              <a:spcBef>
                <a:spcPct val="0"/>
              </a:spcBef>
              <a:spcAft>
                <a:spcPct val="0"/>
              </a:spcAft>
              <a:defRPr sz="2400">
                <a:solidFill>
                  <a:schemeClr val="tx1"/>
                </a:solidFill>
                <a:latin typeface="Verdana" pitchFamily="34" charset="0"/>
              </a:defRPr>
            </a:lvl7pPr>
            <a:lvl8pPr marL="3460750" indent="-231775" eaLnBrk="0" fontAlgn="base" hangingPunct="0">
              <a:spcBef>
                <a:spcPct val="0"/>
              </a:spcBef>
              <a:spcAft>
                <a:spcPct val="0"/>
              </a:spcAft>
              <a:defRPr sz="2400">
                <a:solidFill>
                  <a:schemeClr val="tx1"/>
                </a:solidFill>
                <a:latin typeface="Verdana" pitchFamily="34" charset="0"/>
              </a:defRPr>
            </a:lvl8pPr>
            <a:lvl9pPr marL="3917950" indent="-231775" eaLnBrk="0" fontAlgn="base" hangingPunct="0">
              <a:spcBef>
                <a:spcPct val="0"/>
              </a:spcBef>
              <a:spcAft>
                <a:spcPct val="0"/>
              </a:spcAft>
              <a:defRPr sz="2400">
                <a:solidFill>
                  <a:schemeClr val="tx1"/>
                </a:solidFill>
                <a:latin typeface="Verdana" pitchFamily="34" charset="0"/>
              </a:defRPr>
            </a:lvl9pPr>
          </a:lstStyle>
          <a:p>
            <a:fld id="{70FC4F1F-1087-4200-95F7-4B3313E9D0E9}" type="slidenum">
              <a:rPr lang="en-US" altLang="en-US" sz="1200" smtClean="0">
                <a:latin typeface="Times New Roman" pitchFamily="18" charset="0"/>
              </a:rPr>
              <a:pPr/>
              <a:t>45</a:t>
            </a:fld>
            <a:endParaRPr lang="en-US" altLang="en-US" sz="120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10937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54063" indent="-288925">
              <a:defRPr sz="2400">
                <a:solidFill>
                  <a:schemeClr val="tx1"/>
                </a:solidFill>
                <a:latin typeface="Verdana" pitchFamily="34" charset="0"/>
              </a:defRPr>
            </a:lvl2pPr>
            <a:lvl3pPr marL="1160463" indent="-231775">
              <a:defRPr sz="2400">
                <a:solidFill>
                  <a:schemeClr val="tx1"/>
                </a:solidFill>
                <a:latin typeface="Verdana" pitchFamily="34" charset="0"/>
              </a:defRPr>
            </a:lvl3pPr>
            <a:lvl4pPr marL="1624013" indent="-231775">
              <a:defRPr sz="2400">
                <a:solidFill>
                  <a:schemeClr val="tx1"/>
                </a:solidFill>
                <a:latin typeface="Verdana" pitchFamily="34" charset="0"/>
              </a:defRPr>
            </a:lvl4pPr>
            <a:lvl5pPr marL="2089150" indent="-231775">
              <a:defRPr sz="2400">
                <a:solidFill>
                  <a:schemeClr val="tx1"/>
                </a:solidFill>
                <a:latin typeface="Verdana" pitchFamily="34" charset="0"/>
              </a:defRPr>
            </a:lvl5pPr>
            <a:lvl6pPr marL="2546350" indent="-231775" eaLnBrk="0" fontAlgn="base" hangingPunct="0">
              <a:spcBef>
                <a:spcPct val="0"/>
              </a:spcBef>
              <a:spcAft>
                <a:spcPct val="0"/>
              </a:spcAft>
              <a:defRPr sz="2400">
                <a:solidFill>
                  <a:schemeClr val="tx1"/>
                </a:solidFill>
                <a:latin typeface="Verdana" pitchFamily="34" charset="0"/>
              </a:defRPr>
            </a:lvl6pPr>
            <a:lvl7pPr marL="3003550" indent="-231775" eaLnBrk="0" fontAlgn="base" hangingPunct="0">
              <a:spcBef>
                <a:spcPct val="0"/>
              </a:spcBef>
              <a:spcAft>
                <a:spcPct val="0"/>
              </a:spcAft>
              <a:defRPr sz="2400">
                <a:solidFill>
                  <a:schemeClr val="tx1"/>
                </a:solidFill>
                <a:latin typeface="Verdana" pitchFamily="34" charset="0"/>
              </a:defRPr>
            </a:lvl7pPr>
            <a:lvl8pPr marL="3460750" indent="-231775" eaLnBrk="0" fontAlgn="base" hangingPunct="0">
              <a:spcBef>
                <a:spcPct val="0"/>
              </a:spcBef>
              <a:spcAft>
                <a:spcPct val="0"/>
              </a:spcAft>
              <a:defRPr sz="2400">
                <a:solidFill>
                  <a:schemeClr val="tx1"/>
                </a:solidFill>
                <a:latin typeface="Verdana" pitchFamily="34" charset="0"/>
              </a:defRPr>
            </a:lvl8pPr>
            <a:lvl9pPr marL="3917950" indent="-231775" eaLnBrk="0" fontAlgn="base" hangingPunct="0">
              <a:spcBef>
                <a:spcPct val="0"/>
              </a:spcBef>
              <a:spcAft>
                <a:spcPct val="0"/>
              </a:spcAft>
              <a:defRPr sz="2400">
                <a:solidFill>
                  <a:schemeClr val="tx1"/>
                </a:solidFill>
                <a:latin typeface="Verdana" pitchFamily="34" charset="0"/>
              </a:defRPr>
            </a:lvl9pPr>
          </a:lstStyle>
          <a:p>
            <a:fld id="{0F811CA9-DCBE-4AF3-BDA5-8944ACD9BC42}" type="slidenum">
              <a:rPr lang="en-US" altLang="en-US" sz="1200" smtClean="0">
                <a:latin typeface="Times New Roman" pitchFamily="18" charset="0"/>
              </a:rPr>
              <a:pPr/>
              <a:t>46</a:t>
            </a:fld>
            <a:endParaRPr lang="en-US" altLang="en-US" sz="1200">
              <a:latin typeface="Times New Roman" pitchFamily="18" charset="0"/>
            </a:endParaRPr>
          </a:p>
        </p:txBody>
      </p:sp>
      <p:sp>
        <p:nvSpPr>
          <p:cNvPr id="39939" name="Rectangle 2"/>
          <p:cNvSpPr>
            <a:spLocks noGrp="1" noRot="1" noChangeAspect="1" noChangeArrowheads="1" noTextEdit="1"/>
          </p:cNvSpPr>
          <p:nvPr>
            <p:ph type="sldImg"/>
          </p:nvPr>
        </p:nvSpPr>
        <p:spPr>
          <a:xfrm>
            <a:off x="411163" y="698500"/>
            <a:ext cx="6192837" cy="3484563"/>
          </a:xfrm>
          <a:ln/>
        </p:spPr>
      </p:sp>
      <p:sp>
        <p:nvSpPr>
          <p:cNvPr id="399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33824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54063" indent="-288925">
              <a:defRPr sz="2400">
                <a:solidFill>
                  <a:schemeClr val="tx1"/>
                </a:solidFill>
                <a:latin typeface="Verdana" pitchFamily="34" charset="0"/>
              </a:defRPr>
            </a:lvl2pPr>
            <a:lvl3pPr marL="1160463" indent="-231775">
              <a:defRPr sz="2400">
                <a:solidFill>
                  <a:schemeClr val="tx1"/>
                </a:solidFill>
                <a:latin typeface="Verdana" pitchFamily="34" charset="0"/>
              </a:defRPr>
            </a:lvl3pPr>
            <a:lvl4pPr marL="1624013" indent="-231775">
              <a:defRPr sz="2400">
                <a:solidFill>
                  <a:schemeClr val="tx1"/>
                </a:solidFill>
                <a:latin typeface="Verdana" pitchFamily="34" charset="0"/>
              </a:defRPr>
            </a:lvl4pPr>
            <a:lvl5pPr marL="2089150" indent="-231775">
              <a:defRPr sz="2400">
                <a:solidFill>
                  <a:schemeClr val="tx1"/>
                </a:solidFill>
                <a:latin typeface="Verdana" pitchFamily="34" charset="0"/>
              </a:defRPr>
            </a:lvl5pPr>
            <a:lvl6pPr marL="2546350" indent="-231775" eaLnBrk="0" fontAlgn="base" hangingPunct="0">
              <a:spcBef>
                <a:spcPct val="0"/>
              </a:spcBef>
              <a:spcAft>
                <a:spcPct val="0"/>
              </a:spcAft>
              <a:defRPr sz="2400">
                <a:solidFill>
                  <a:schemeClr val="tx1"/>
                </a:solidFill>
                <a:latin typeface="Verdana" pitchFamily="34" charset="0"/>
              </a:defRPr>
            </a:lvl6pPr>
            <a:lvl7pPr marL="3003550" indent="-231775" eaLnBrk="0" fontAlgn="base" hangingPunct="0">
              <a:spcBef>
                <a:spcPct val="0"/>
              </a:spcBef>
              <a:spcAft>
                <a:spcPct val="0"/>
              </a:spcAft>
              <a:defRPr sz="2400">
                <a:solidFill>
                  <a:schemeClr val="tx1"/>
                </a:solidFill>
                <a:latin typeface="Verdana" pitchFamily="34" charset="0"/>
              </a:defRPr>
            </a:lvl7pPr>
            <a:lvl8pPr marL="3460750" indent="-231775" eaLnBrk="0" fontAlgn="base" hangingPunct="0">
              <a:spcBef>
                <a:spcPct val="0"/>
              </a:spcBef>
              <a:spcAft>
                <a:spcPct val="0"/>
              </a:spcAft>
              <a:defRPr sz="2400">
                <a:solidFill>
                  <a:schemeClr val="tx1"/>
                </a:solidFill>
                <a:latin typeface="Verdana" pitchFamily="34" charset="0"/>
              </a:defRPr>
            </a:lvl8pPr>
            <a:lvl9pPr marL="3917950" indent="-231775" eaLnBrk="0" fontAlgn="base" hangingPunct="0">
              <a:spcBef>
                <a:spcPct val="0"/>
              </a:spcBef>
              <a:spcAft>
                <a:spcPct val="0"/>
              </a:spcAft>
              <a:defRPr sz="2400">
                <a:solidFill>
                  <a:schemeClr val="tx1"/>
                </a:solidFill>
                <a:latin typeface="Verdana" pitchFamily="34" charset="0"/>
              </a:defRPr>
            </a:lvl9pPr>
          </a:lstStyle>
          <a:p>
            <a:fld id="{6237C84F-945B-4CB8-BFB7-86F82ACBC835}" type="slidenum">
              <a:rPr lang="en-US" altLang="en-US" sz="1200" smtClean="0">
                <a:latin typeface="Times New Roman" pitchFamily="18" charset="0"/>
              </a:rPr>
              <a:pPr/>
              <a:t>47</a:t>
            </a:fld>
            <a:endParaRPr lang="en-US" altLang="en-US" sz="1200">
              <a:latin typeface="Times New Roman" pitchFamily="18" charset="0"/>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b="1" u="sng">
              <a:latin typeface="Arial" charset="0"/>
            </a:endParaRPr>
          </a:p>
        </p:txBody>
      </p:sp>
    </p:spTree>
    <p:extLst>
      <p:ext uri="{BB962C8B-B14F-4D97-AF65-F5344CB8AC3E}">
        <p14:creationId xmlns:p14="http://schemas.microsoft.com/office/powerpoint/2010/main" val="3810886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54063" indent="-288925">
              <a:defRPr sz="2400">
                <a:solidFill>
                  <a:schemeClr val="tx1"/>
                </a:solidFill>
                <a:latin typeface="Verdana" pitchFamily="34" charset="0"/>
              </a:defRPr>
            </a:lvl2pPr>
            <a:lvl3pPr marL="1160463" indent="-231775">
              <a:defRPr sz="2400">
                <a:solidFill>
                  <a:schemeClr val="tx1"/>
                </a:solidFill>
                <a:latin typeface="Verdana" pitchFamily="34" charset="0"/>
              </a:defRPr>
            </a:lvl3pPr>
            <a:lvl4pPr marL="1624013" indent="-231775">
              <a:defRPr sz="2400">
                <a:solidFill>
                  <a:schemeClr val="tx1"/>
                </a:solidFill>
                <a:latin typeface="Verdana" pitchFamily="34" charset="0"/>
              </a:defRPr>
            </a:lvl4pPr>
            <a:lvl5pPr marL="2089150" indent="-231775">
              <a:defRPr sz="2400">
                <a:solidFill>
                  <a:schemeClr val="tx1"/>
                </a:solidFill>
                <a:latin typeface="Verdana" pitchFamily="34" charset="0"/>
              </a:defRPr>
            </a:lvl5pPr>
            <a:lvl6pPr marL="2546350" indent="-231775" eaLnBrk="0" fontAlgn="base" hangingPunct="0">
              <a:spcBef>
                <a:spcPct val="0"/>
              </a:spcBef>
              <a:spcAft>
                <a:spcPct val="0"/>
              </a:spcAft>
              <a:defRPr sz="2400">
                <a:solidFill>
                  <a:schemeClr val="tx1"/>
                </a:solidFill>
                <a:latin typeface="Verdana" pitchFamily="34" charset="0"/>
              </a:defRPr>
            </a:lvl6pPr>
            <a:lvl7pPr marL="3003550" indent="-231775" eaLnBrk="0" fontAlgn="base" hangingPunct="0">
              <a:spcBef>
                <a:spcPct val="0"/>
              </a:spcBef>
              <a:spcAft>
                <a:spcPct val="0"/>
              </a:spcAft>
              <a:defRPr sz="2400">
                <a:solidFill>
                  <a:schemeClr val="tx1"/>
                </a:solidFill>
                <a:latin typeface="Verdana" pitchFamily="34" charset="0"/>
              </a:defRPr>
            </a:lvl7pPr>
            <a:lvl8pPr marL="3460750" indent="-231775" eaLnBrk="0" fontAlgn="base" hangingPunct="0">
              <a:spcBef>
                <a:spcPct val="0"/>
              </a:spcBef>
              <a:spcAft>
                <a:spcPct val="0"/>
              </a:spcAft>
              <a:defRPr sz="2400">
                <a:solidFill>
                  <a:schemeClr val="tx1"/>
                </a:solidFill>
                <a:latin typeface="Verdana" pitchFamily="34" charset="0"/>
              </a:defRPr>
            </a:lvl8pPr>
            <a:lvl9pPr marL="3917950" indent="-231775" eaLnBrk="0" fontAlgn="base" hangingPunct="0">
              <a:spcBef>
                <a:spcPct val="0"/>
              </a:spcBef>
              <a:spcAft>
                <a:spcPct val="0"/>
              </a:spcAft>
              <a:defRPr sz="2400">
                <a:solidFill>
                  <a:schemeClr val="tx1"/>
                </a:solidFill>
                <a:latin typeface="Verdana" pitchFamily="34" charset="0"/>
              </a:defRPr>
            </a:lvl9pPr>
          </a:lstStyle>
          <a:p>
            <a:fld id="{799099A8-F05C-46CF-A5EE-E8C31A798275}" type="slidenum">
              <a:rPr lang="en-US" altLang="en-US" sz="1200" smtClean="0">
                <a:latin typeface="Times New Roman" pitchFamily="18" charset="0"/>
              </a:rPr>
              <a:pPr/>
              <a:t>48</a:t>
            </a:fld>
            <a:endParaRPr lang="en-US" altLang="en-US" sz="120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latin typeface="Comic Sans MS" pitchFamily="66" charset="0"/>
            </a:endParaRPr>
          </a:p>
        </p:txBody>
      </p:sp>
    </p:spTree>
    <p:extLst>
      <p:ext uri="{BB962C8B-B14F-4D97-AF65-F5344CB8AC3E}">
        <p14:creationId xmlns:p14="http://schemas.microsoft.com/office/powerpoint/2010/main" val="440590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54063" indent="-288925">
              <a:defRPr sz="2400">
                <a:solidFill>
                  <a:schemeClr val="tx1"/>
                </a:solidFill>
                <a:latin typeface="Verdana" pitchFamily="34" charset="0"/>
              </a:defRPr>
            </a:lvl2pPr>
            <a:lvl3pPr marL="1160463" indent="-231775">
              <a:defRPr sz="2400">
                <a:solidFill>
                  <a:schemeClr val="tx1"/>
                </a:solidFill>
                <a:latin typeface="Verdana" pitchFamily="34" charset="0"/>
              </a:defRPr>
            </a:lvl3pPr>
            <a:lvl4pPr marL="1624013" indent="-231775">
              <a:defRPr sz="2400">
                <a:solidFill>
                  <a:schemeClr val="tx1"/>
                </a:solidFill>
                <a:latin typeface="Verdana" pitchFamily="34" charset="0"/>
              </a:defRPr>
            </a:lvl4pPr>
            <a:lvl5pPr marL="2089150" indent="-231775">
              <a:defRPr sz="2400">
                <a:solidFill>
                  <a:schemeClr val="tx1"/>
                </a:solidFill>
                <a:latin typeface="Verdana" pitchFamily="34" charset="0"/>
              </a:defRPr>
            </a:lvl5pPr>
            <a:lvl6pPr marL="2546350" indent="-231775" eaLnBrk="0" fontAlgn="base" hangingPunct="0">
              <a:spcBef>
                <a:spcPct val="0"/>
              </a:spcBef>
              <a:spcAft>
                <a:spcPct val="0"/>
              </a:spcAft>
              <a:defRPr sz="2400">
                <a:solidFill>
                  <a:schemeClr val="tx1"/>
                </a:solidFill>
                <a:latin typeface="Verdana" pitchFamily="34" charset="0"/>
              </a:defRPr>
            </a:lvl6pPr>
            <a:lvl7pPr marL="3003550" indent="-231775" eaLnBrk="0" fontAlgn="base" hangingPunct="0">
              <a:spcBef>
                <a:spcPct val="0"/>
              </a:spcBef>
              <a:spcAft>
                <a:spcPct val="0"/>
              </a:spcAft>
              <a:defRPr sz="2400">
                <a:solidFill>
                  <a:schemeClr val="tx1"/>
                </a:solidFill>
                <a:latin typeface="Verdana" pitchFamily="34" charset="0"/>
              </a:defRPr>
            </a:lvl7pPr>
            <a:lvl8pPr marL="3460750" indent="-231775" eaLnBrk="0" fontAlgn="base" hangingPunct="0">
              <a:spcBef>
                <a:spcPct val="0"/>
              </a:spcBef>
              <a:spcAft>
                <a:spcPct val="0"/>
              </a:spcAft>
              <a:defRPr sz="2400">
                <a:solidFill>
                  <a:schemeClr val="tx1"/>
                </a:solidFill>
                <a:latin typeface="Verdana" pitchFamily="34" charset="0"/>
              </a:defRPr>
            </a:lvl8pPr>
            <a:lvl9pPr marL="3917950" indent="-231775" eaLnBrk="0" fontAlgn="base" hangingPunct="0">
              <a:spcBef>
                <a:spcPct val="0"/>
              </a:spcBef>
              <a:spcAft>
                <a:spcPct val="0"/>
              </a:spcAft>
              <a:defRPr sz="2400">
                <a:solidFill>
                  <a:schemeClr val="tx1"/>
                </a:solidFill>
                <a:latin typeface="Verdana" pitchFamily="34" charset="0"/>
              </a:defRPr>
            </a:lvl9pPr>
          </a:lstStyle>
          <a:p>
            <a:fld id="{002EC33B-F844-4974-BAEE-DDA0C8CEAFD8}" type="slidenum">
              <a:rPr lang="en-US" altLang="en-US" sz="1200" smtClean="0">
                <a:latin typeface="Times New Roman" pitchFamily="18" charset="0"/>
              </a:rPr>
              <a:pPr/>
              <a:t>49</a:t>
            </a:fld>
            <a:endParaRPr lang="en-US" altLang="en-US" sz="120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a:latin typeface="Comic Sans MS" pitchFamily="66" charset="0"/>
            </a:endParaRPr>
          </a:p>
        </p:txBody>
      </p:sp>
    </p:spTree>
    <p:extLst>
      <p:ext uri="{BB962C8B-B14F-4D97-AF65-F5344CB8AC3E}">
        <p14:creationId xmlns:p14="http://schemas.microsoft.com/office/powerpoint/2010/main" val="3890288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54063" indent="-288925">
              <a:defRPr sz="2400">
                <a:solidFill>
                  <a:schemeClr val="tx1"/>
                </a:solidFill>
                <a:latin typeface="Verdana" pitchFamily="34" charset="0"/>
              </a:defRPr>
            </a:lvl2pPr>
            <a:lvl3pPr marL="1160463" indent="-231775">
              <a:defRPr sz="2400">
                <a:solidFill>
                  <a:schemeClr val="tx1"/>
                </a:solidFill>
                <a:latin typeface="Verdana" pitchFamily="34" charset="0"/>
              </a:defRPr>
            </a:lvl3pPr>
            <a:lvl4pPr marL="1624013" indent="-231775">
              <a:defRPr sz="2400">
                <a:solidFill>
                  <a:schemeClr val="tx1"/>
                </a:solidFill>
                <a:latin typeface="Verdana" pitchFamily="34" charset="0"/>
              </a:defRPr>
            </a:lvl4pPr>
            <a:lvl5pPr marL="2089150" indent="-231775">
              <a:defRPr sz="2400">
                <a:solidFill>
                  <a:schemeClr val="tx1"/>
                </a:solidFill>
                <a:latin typeface="Verdana" pitchFamily="34" charset="0"/>
              </a:defRPr>
            </a:lvl5pPr>
            <a:lvl6pPr marL="2546350" indent="-231775" eaLnBrk="0" fontAlgn="base" hangingPunct="0">
              <a:spcBef>
                <a:spcPct val="0"/>
              </a:spcBef>
              <a:spcAft>
                <a:spcPct val="0"/>
              </a:spcAft>
              <a:defRPr sz="2400">
                <a:solidFill>
                  <a:schemeClr val="tx1"/>
                </a:solidFill>
                <a:latin typeface="Verdana" pitchFamily="34" charset="0"/>
              </a:defRPr>
            </a:lvl6pPr>
            <a:lvl7pPr marL="3003550" indent="-231775" eaLnBrk="0" fontAlgn="base" hangingPunct="0">
              <a:spcBef>
                <a:spcPct val="0"/>
              </a:spcBef>
              <a:spcAft>
                <a:spcPct val="0"/>
              </a:spcAft>
              <a:defRPr sz="2400">
                <a:solidFill>
                  <a:schemeClr val="tx1"/>
                </a:solidFill>
                <a:latin typeface="Verdana" pitchFamily="34" charset="0"/>
              </a:defRPr>
            </a:lvl7pPr>
            <a:lvl8pPr marL="3460750" indent="-231775" eaLnBrk="0" fontAlgn="base" hangingPunct="0">
              <a:spcBef>
                <a:spcPct val="0"/>
              </a:spcBef>
              <a:spcAft>
                <a:spcPct val="0"/>
              </a:spcAft>
              <a:defRPr sz="2400">
                <a:solidFill>
                  <a:schemeClr val="tx1"/>
                </a:solidFill>
                <a:latin typeface="Verdana" pitchFamily="34" charset="0"/>
              </a:defRPr>
            </a:lvl8pPr>
            <a:lvl9pPr marL="3917950" indent="-231775" eaLnBrk="0" fontAlgn="base" hangingPunct="0">
              <a:spcBef>
                <a:spcPct val="0"/>
              </a:spcBef>
              <a:spcAft>
                <a:spcPct val="0"/>
              </a:spcAft>
              <a:defRPr sz="2400">
                <a:solidFill>
                  <a:schemeClr val="tx1"/>
                </a:solidFill>
                <a:latin typeface="Verdana" pitchFamily="34" charset="0"/>
              </a:defRPr>
            </a:lvl9pPr>
          </a:lstStyle>
          <a:p>
            <a:fld id="{149B3BBA-B600-4FAD-95C3-31B29A77D1CF}" type="slidenum">
              <a:rPr lang="en-US" altLang="en-US" sz="1200" smtClean="0">
                <a:latin typeface="Times New Roman" pitchFamily="18" charset="0"/>
              </a:rPr>
              <a:pPr/>
              <a:t>50</a:t>
            </a:fld>
            <a:endParaRPr lang="en-US" altLang="en-US" sz="1200">
              <a:latin typeface="Times New Roman" pitchFamily="18" charset="0"/>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838266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54063" indent="-288925">
              <a:defRPr sz="2400">
                <a:solidFill>
                  <a:schemeClr val="tx1"/>
                </a:solidFill>
                <a:latin typeface="Verdana" pitchFamily="34" charset="0"/>
              </a:defRPr>
            </a:lvl2pPr>
            <a:lvl3pPr marL="1160463" indent="-231775">
              <a:defRPr sz="2400">
                <a:solidFill>
                  <a:schemeClr val="tx1"/>
                </a:solidFill>
                <a:latin typeface="Verdana" pitchFamily="34" charset="0"/>
              </a:defRPr>
            </a:lvl3pPr>
            <a:lvl4pPr marL="1624013" indent="-231775">
              <a:defRPr sz="2400">
                <a:solidFill>
                  <a:schemeClr val="tx1"/>
                </a:solidFill>
                <a:latin typeface="Verdana" pitchFamily="34" charset="0"/>
              </a:defRPr>
            </a:lvl4pPr>
            <a:lvl5pPr marL="2089150" indent="-231775">
              <a:defRPr sz="2400">
                <a:solidFill>
                  <a:schemeClr val="tx1"/>
                </a:solidFill>
                <a:latin typeface="Verdana" pitchFamily="34" charset="0"/>
              </a:defRPr>
            </a:lvl5pPr>
            <a:lvl6pPr marL="2546350" indent="-231775" eaLnBrk="0" fontAlgn="base" hangingPunct="0">
              <a:spcBef>
                <a:spcPct val="0"/>
              </a:spcBef>
              <a:spcAft>
                <a:spcPct val="0"/>
              </a:spcAft>
              <a:defRPr sz="2400">
                <a:solidFill>
                  <a:schemeClr val="tx1"/>
                </a:solidFill>
                <a:latin typeface="Verdana" pitchFamily="34" charset="0"/>
              </a:defRPr>
            </a:lvl6pPr>
            <a:lvl7pPr marL="3003550" indent="-231775" eaLnBrk="0" fontAlgn="base" hangingPunct="0">
              <a:spcBef>
                <a:spcPct val="0"/>
              </a:spcBef>
              <a:spcAft>
                <a:spcPct val="0"/>
              </a:spcAft>
              <a:defRPr sz="2400">
                <a:solidFill>
                  <a:schemeClr val="tx1"/>
                </a:solidFill>
                <a:latin typeface="Verdana" pitchFamily="34" charset="0"/>
              </a:defRPr>
            </a:lvl7pPr>
            <a:lvl8pPr marL="3460750" indent="-231775" eaLnBrk="0" fontAlgn="base" hangingPunct="0">
              <a:spcBef>
                <a:spcPct val="0"/>
              </a:spcBef>
              <a:spcAft>
                <a:spcPct val="0"/>
              </a:spcAft>
              <a:defRPr sz="2400">
                <a:solidFill>
                  <a:schemeClr val="tx1"/>
                </a:solidFill>
                <a:latin typeface="Verdana" pitchFamily="34" charset="0"/>
              </a:defRPr>
            </a:lvl8pPr>
            <a:lvl9pPr marL="3917950" indent="-231775" eaLnBrk="0" fontAlgn="base" hangingPunct="0">
              <a:spcBef>
                <a:spcPct val="0"/>
              </a:spcBef>
              <a:spcAft>
                <a:spcPct val="0"/>
              </a:spcAft>
              <a:defRPr sz="2400">
                <a:solidFill>
                  <a:schemeClr val="tx1"/>
                </a:solidFill>
                <a:latin typeface="Verdana" pitchFamily="34" charset="0"/>
              </a:defRPr>
            </a:lvl9pPr>
          </a:lstStyle>
          <a:p>
            <a:fld id="{7AB3F6A5-56E6-4FE6-B410-2019F6788E45}" type="slidenum">
              <a:rPr lang="en-US" altLang="en-US" sz="1200" smtClean="0">
                <a:latin typeface="Times New Roman" pitchFamily="18" charset="0"/>
              </a:rPr>
              <a:pPr/>
              <a:t>51</a:t>
            </a:fld>
            <a:endParaRPr lang="en-US" altLang="en-US" sz="1200">
              <a:latin typeface="Times New Roman" pitchFamily="18" charset="0"/>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560746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8EBAEA-D816-47BF-A1FF-AC51A86CED6F}" type="slidenum">
              <a:rPr lang="en-US" smtClean="0"/>
              <a:t>52</a:t>
            </a:fld>
            <a:endParaRPr lang="en-US"/>
          </a:p>
        </p:txBody>
      </p:sp>
    </p:spTree>
    <p:extLst>
      <p:ext uri="{BB962C8B-B14F-4D97-AF65-F5344CB8AC3E}">
        <p14:creationId xmlns:p14="http://schemas.microsoft.com/office/powerpoint/2010/main" val="14941342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8EBAEA-D816-47BF-A1FF-AC51A86CED6F}" type="slidenum">
              <a:rPr lang="en-US" smtClean="0"/>
              <a:t>53</a:t>
            </a:fld>
            <a:endParaRPr lang="en-US"/>
          </a:p>
        </p:txBody>
      </p:sp>
    </p:spTree>
    <p:extLst>
      <p:ext uri="{BB962C8B-B14F-4D97-AF65-F5344CB8AC3E}">
        <p14:creationId xmlns:p14="http://schemas.microsoft.com/office/powerpoint/2010/main" val="89237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Many development programs are evaluated to determine how effective and useful they are. But how effective and useful are the evaluations themselves? </a:t>
            </a:r>
            <a:endParaRPr lang="en-US" dirty="0"/>
          </a:p>
        </p:txBody>
      </p:sp>
      <p:sp>
        <p:nvSpPr>
          <p:cNvPr id="4" name="Slide Number Placeholder 3"/>
          <p:cNvSpPr>
            <a:spLocks noGrp="1"/>
          </p:cNvSpPr>
          <p:nvPr>
            <p:ph type="sldNum" sz="quarter" idx="10"/>
          </p:nvPr>
        </p:nvSpPr>
        <p:spPr/>
        <p:txBody>
          <a:bodyPr/>
          <a:lstStyle/>
          <a:p>
            <a:fld id="{0F35116C-148C-3541-9BB1-4E268B31E0E5}" type="slidenum">
              <a:rPr lang="en-US" smtClean="0"/>
              <a:t>5</a:t>
            </a:fld>
            <a:endParaRPr lang="en-US"/>
          </a:p>
        </p:txBody>
      </p:sp>
    </p:spTree>
    <p:extLst>
      <p:ext uri="{BB962C8B-B14F-4D97-AF65-F5344CB8AC3E}">
        <p14:creationId xmlns:p14="http://schemas.microsoft.com/office/powerpoint/2010/main" val="13368093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en-US" altLang="en-US" sz="1200">
                <a:latin typeface="Times New Roman" pitchFamily="18" charset="0"/>
              </a:rPr>
              <a:t>6/30/2005</a:t>
            </a:r>
          </a:p>
        </p:txBody>
      </p:sp>
      <p:sp>
        <p:nvSpPr>
          <p:cNvPr id="50179" name="Rectangle 6"/>
          <p:cNvSpPr>
            <a:spLocks noGrp="1" noChangeArrowheads="1"/>
          </p:cNvSpPr>
          <p:nvPr>
            <p:ph type="ftr" sz="quarter" idx="4"/>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en-US" altLang="en-US" sz="1200">
                <a:latin typeface="Times New Roman" pitchFamily="18" charset="0"/>
              </a:rPr>
              <a:t>Successful Grant Writing</a:t>
            </a:r>
          </a:p>
        </p:txBody>
      </p:sp>
      <p:sp>
        <p:nvSpPr>
          <p:cNvPr id="50180"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C2E925B4-005C-41CE-A2E2-68E72AD6D00D}" type="slidenum">
              <a:rPr lang="en-US" altLang="en-US" sz="1200" smtClean="0">
                <a:latin typeface="Times New Roman" pitchFamily="18" charset="0"/>
              </a:rPr>
              <a:pPr/>
              <a:t>54</a:t>
            </a:fld>
            <a:endParaRPr lang="en-US" altLang="en-US" sz="1200">
              <a:latin typeface="Times New Roman" pitchFamily="18" charset="0"/>
            </a:endParaRPr>
          </a:p>
        </p:txBody>
      </p:sp>
      <p:sp>
        <p:nvSpPr>
          <p:cNvPr id="50181" name="Rectangle 2"/>
          <p:cNvSpPr>
            <a:spLocks noGrp="1" noRot="1" noChangeAspect="1" noChangeArrowheads="1" noTextEdit="1"/>
          </p:cNvSpPr>
          <p:nvPr>
            <p:ph type="sldImg"/>
          </p:nvPr>
        </p:nvSpPr>
        <p:spPr>
          <a:xfrm>
            <a:off x="390525" y="685800"/>
            <a:ext cx="6230938" cy="3505200"/>
          </a:xfrm>
          <a:ln/>
        </p:spPr>
      </p:sp>
      <p:sp>
        <p:nvSpPr>
          <p:cNvPr id="50182" name="Rectangle 3"/>
          <p:cNvSpPr>
            <a:spLocks noGrp="1" noChangeArrowheads="1"/>
          </p:cNvSpPr>
          <p:nvPr>
            <p:ph type="body" idx="1"/>
          </p:nvPr>
        </p:nvSpPr>
        <p:spPr>
          <a:xfrm>
            <a:off x="914400" y="4419600"/>
            <a:ext cx="5181600" cy="4191000"/>
          </a:xfrm>
          <a:noFill/>
        </p:spPr>
        <p:txBody>
          <a:bodyPr/>
          <a:lstStyle/>
          <a:p>
            <a:endParaRPr lang="en-US" altLang="en-US"/>
          </a:p>
        </p:txBody>
      </p:sp>
    </p:spTree>
    <p:extLst>
      <p:ext uri="{BB962C8B-B14F-4D97-AF65-F5344CB8AC3E}">
        <p14:creationId xmlns:p14="http://schemas.microsoft.com/office/powerpoint/2010/main" val="1919248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08899" name="Notes Placeholder 2"/>
          <p:cNvSpPr>
            <a:spLocks noGrp="1"/>
          </p:cNvSpPr>
          <p:nvPr>
            <p:ph type="body" idx="1"/>
          </p:nvPr>
        </p:nvSpPr>
        <p:spPr>
          <a:noFill/>
        </p:spPr>
        <p:txBody>
          <a:bodyPr/>
          <a:lstStyle/>
          <a:p>
            <a:r>
              <a:rPr lang="en-US" altLang="en-US">
                <a:latin typeface="Arial" panose="020B0604020202020204" pitchFamily="34" charset="0"/>
                <a:ea typeface="ＭＳ Ｐゴシック" panose="020B0600070205080204" pitchFamily="34" charset="-128"/>
              </a:rPr>
              <a:t>Andrea</a:t>
            </a:r>
          </a:p>
        </p:txBody>
      </p:sp>
      <p:sp>
        <p:nvSpPr>
          <p:cNvPr id="208900" name="Slide Number Placeholder 3"/>
          <p:cNvSpPr>
            <a:spLocks noGrp="1"/>
          </p:cNvSpPr>
          <p:nvPr>
            <p:ph type="sldNum" sz="quarter" idx="5"/>
          </p:nvPr>
        </p:nvSpPr>
        <p:spPr>
          <a:noFill/>
        </p:spPr>
        <p:txBody>
          <a:bodyPr/>
          <a:lstStyle>
            <a:lvl1pPr defTabSz="912813">
              <a:defRPr b="1">
                <a:solidFill>
                  <a:schemeClr val="tx1"/>
                </a:solidFill>
                <a:latin typeface="Arial" panose="020B0604020202020204" pitchFamily="34" charset="0"/>
                <a:ea typeface="ＭＳ Ｐゴシック" panose="020B0600070205080204" pitchFamily="34" charset="-128"/>
              </a:defRPr>
            </a:lvl1pPr>
            <a:lvl2pPr marL="742950" indent="-285750" defTabSz="912813">
              <a:defRPr b="1">
                <a:solidFill>
                  <a:schemeClr val="tx1"/>
                </a:solidFill>
                <a:latin typeface="Arial" panose="020B0604020202020204" pitchFamily="34" charset="0"/>
                <a:ea typeface="ＭＳ Ｐゴシック" panose="020B0600070205080204" pitchFamily="34" charset="-128"/>
              </a:defRPr>
            </a:lvl2pPr>
            <a:lvl3pPr marL="1143000" indent="-228600" defTabSz="912813">
              <a:defRPr b="1">
                <a:solidFill>
                  <a:schemeClr val="tx1"/>
                </a:solidFill>
                <a:latin typeface="Arial" panose="020B0604020202020204" pitchFamily="34" charset="0"/>
                <a:ea typeface="ＭＳ Ｐゴシック" panose="020B0600070205080204" pitchFamily="34" charset="-128"/>
              </a:defRPr>
            </a:lvl3pPr>
            <a:lvl4pPr marL="1600200" indent="-228600" defTabSz="912813">
              <a:defRPr b="1">
                <a:solidFill>
                  <a:schemeClr val="tx1"/>
                </a:solidFill>
                <a:latin typeface="Arial" panose="020B0604020202020204" pitchFamily="34" charset="0"/>
                <a:ea typeface="ＭＳ Ｐゴシック" panose="020B0600070205080204" pitchFamily="34" charset="-128"/>
              </a:defRPr>
            </a:lvl4pPr>
            <a:lvl5pPr marL="2057400" indent="-228600" defTabSz="912813">
              <a:defRPr b="1">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D87EE719-E586-4378-8BBD-A1F9FC2FEC75}" type="slidenum">
              <a:rPr lang="en-US" altLang="en-US" b="0"/>
              <a:pPr/>
              <a:t>56</a:t>
            </a:fld>
            <a:endParaRPr lang="en-US" altLang="en-US" b="0"/>
          </a:p>
        </p:txBody>
      </p:sp>
    </p:spTree>
    <p:extLst>
      <p:ext uri="{BB962C8B-B14F-4D97-AF65-F5344CB8AC3E}">
        <p14:creationId xmlns:p14="http://schemas.microsoft.com/office/powerpoint/2010/main" val="843780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57</a:t>
            </a:fld>
            <a:endParaRPr lang="en-US"/>
          </a:p>
        </p:txBody>
      </p:sp>
    </p:spTree>
    <p:extLst>
      <p:ext uri="{BB962C8B-B14F-4D97-AF65-F5344CB8AC3E}">
        <p14:creationId xmlns:p14="http://schemas.microsoft.com/office/powerpoint/2010/main" val="202171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3907" name="Notes Placeholder 2"/>
          <p:cNvSpPr>
            <a:spLocks noGrp="1"/>
          </p:cNvSpPr>
          <p:nvPr>
            <p:ph type="body" idx="1"/>
          </p:nvPr>
        </p:nvSpPr>
        <p:spPr>
          <a:noFill/>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23908" name="Slide Number Placeholder 3"/>
          <p:cNvSpPr>
            <a:spLocks noGrp="1"/>
          </p:cNvSpPr>
          <p:nvPr>
            <p:ph type="sldNum" sz="quarter" idx="5"/>
          </p:nvPr>
        </p:nvSpPr>
        <p:spPr>
          <a:noFill/>
        </p:spPr>
        <p:txBody>
          <a:bodyPr/>
          <a:lstStyle>
            <a:lvl1pPr defTabSz="912813">
              <a:defRPr b="1">
                <a:solidFill>
                  <a:schemeClr val="tx1"/>
                </a:solidFill>
                <a:latin typeface="Arial" panose="020B0604020202020204" pitchFamily="34" charset="0"/>
                <a:ea typeface="ＭＳ Ｐゴシック" panose="020B0600070205080204" pitchFamily="34" charset="-128"/>
              </a:defRPr>
            </a:lvl1pPr>
            <a:lvl2pPr marL="742950" indent="-285750" defTabSz="912813">
              <a:defRPr b="1">
                <a:solidFill>
                  <a:schemeClr val="tx1"/>
                </a:solidFill>
                <a:latin typeface="Arial" panose="020B0604020202020204" pitchFamily="34" charset="0"/>
                <a:ea typeface="ＭＳ Ｐゴシック" panose="020B0600070205080204" pitchFamily="34" charset="-128"/>
              </a:defRPr>
            </a:lvl2pPr>
            <a:lvl3pPr marL="1143000" indent="-228600" defTabSz="912813">
              <a:defRPr b="1">
                <a:solidFill>
                  <a:schemeClr val="tx1"/>
                </a:solidFill>
                <a:latin typeface="Arial" panose="020B0604020202020204" pitchFamily="34" charset="0"/>
                <a:ea typeface="ＭＳ Ｐゴシック" panose="020B0600070205080204" pitchFamily="34" charset="-128"/>
              </a:defRPr>
            </a:lvl3pPr>
            <a:lvl4pPr marL="1600200" indent="-228600" defTabSz="912813">
              <a:defRPr b="1">
                <a:solidFill>
                  <a:schemeClr val="tx1"/>
                </a:solidFill>
                <a:latin typeface="Arial" panose="020B0604020202020204" pitchFamily="34" charset="0"/>
                <a:ea typeface="ＭＳ Ｐゴシック" panose="020B0600070205080204" pitchFamily="34" charset="-128"/>
              </a:defRPr>
            </a:lvl4pPr>
            <a:lvl5pPr marL="2057400" indent="-228600" defTabSz="912813">
              <a:defRPr b="1">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932582B9-77CA-4A99-8EAB-1D629BD73E41}" type="slidenum">
              <a:rPr lang="en-US" altLang="en-US" b="0"/>
              <a:pPr/>
              <a:t>6</a:t>
            </a:fld>
            <a:endParaRPr lang="en-US" altLang="en-US" b="0"/>
          </a:p>
        </p:txBody>
      </p:sp>
    </p:spTree>
    <p:extLst>
      <p:ext uri="{BB962C8B-B14F-4D97-AF65-F5344CB8AC3E}">
        <p14:creationId xmlns:p14="http://schemas.microsoft.com/office/powerpoint/2010/main" val="57125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0DE85-0887-4B09-9186-81A02DFD200C}" type="slidenum">
              <a:rPr lang="en-US" altLang="en-US"/>
              <a:pPr/>
              <a:t>7</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pPr marL="232943" indent="-232943"/>
            <a:endParaRPr lang="en-US" altLang="en-US" dirty="0"/>
          </a:p>
        </p:txBody>
      </p:sp>
    </p:spTree>
    <p:extLst>
      <p:ext uri="{BB962C8B-B14F-4D97-AF65-F5344CB8AC3E}">
        <p14:creationId xmlns:p14="http://schemas.microsoft.com/office/powerpoint/2010/main" val="451341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0B1C5-2320-4866-A4D1-68E0BF22F7CB}" type="slidenum">
              <a:rPr lang="en-US" smtClean="0"/>
              <a:t>8</a:t>
            </a:fld>
            <a:endParaRPr lang="en-US"/>
          </a:p>
        </p:txBody>
      </p:sp>
    </p:spTree>
    <p:extLst>
      <p:ext uri="{BB962C8B-B14F-4D97-AF65-F5344CB8AC3E}">
        <p14:creationId xmlns:p14="http://schemas.microsoft.com/office/powerpoint/2010/main" val="2954511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5116C-148C-3541-9BB1-4E268B31E0E5}" type="slidenum">
              <a:rPr lang="en-US" smtClean="0"/>
              <a:t>9</a:t>
            </a:fld>
            <a:endParaRPr lang="en-US"/>
          </a:p>
        </p:txBody>
      </p:sp>
    </p:spTree>
    <p:extLst>
      <p:ext uri="{BB962C8B-B14F-4D97-AF65-F5344CB8AC3E}">
        <p14:creationId xmlns:p14="http://schemas.microsoft.com/office/powerpoint/2010/main" val="128553680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BFEE92-7A1E-44B0-B501-9F9FA0FB9819}"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E5A056C-6EB0-4452-AB43-AFF571639C6C}" type="slidenum">
              <a:rPr lang="en-US" smtClean="0"/>
              <a:t>‹#›</a:t>
            </a:fld>
            <a:endParaRPr lang="en-US"/>
          </a:p>
        </p:txBody>
      </p:sp>
    </p:spTree>
    <p:extLst>
      <p:ext uri="{BB962C8B-B14F-4D97-AF65-F5344CB8AC3E}">
        <p14:creationId xmlns:p14="http://schemas.microsoft.com/office/powerpoint/2010/main" val="1197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BFEE92-7A1E-44B0-B501-9F9FA0FB9819}"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A056C-6EB0-4452-AB43-AFF571639C6C}" type="slidenum">
              <a:rPr lang="en-US" smtClean="0"/>
              <a:t>‹#›</a:t>
            </a:fld>
            <a:endParaRPr lang="en-US"/>
          </a:p>
        </p:txBody>
      </p:sp>
    </p:spTree>
    <p:extLst>
      <p:ext uri="{BB962C8B-B14F-4D97-AF65-F5344CB8AC3E}">
        <p14:creationId xmlns:p14="http://schemas.microsoft.com/office/powerpoint/2010/main" val="72580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BFEE92-7A1E-44B0-B501-9F9FA0FB9819}"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A056C-6EB0-4452-AB43-AFF571639C6C}" type="slidenum">
              <a:rPr lang="en-US" smtClean="0"/>
              <a:t>‹#›</a:t>
            </a:fld>
            <a:endParaRPr lang="en-US"/>
          </a:p>
        </p:txBody>
      </p:sp>
    </p:spTree>
    <p:extLst>
      <p:ext uri="{BB962C8B-B14F-4D97-AF65-F5344CB8AC3E}">
        <p14:creationId xmlns:p14="http://schemas.microsoft.com/office/powerpoint/2010/main" val="158055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BFEE92-7A1E-44B0-B501-9F9FA0FB9819}"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A056C-6EB0-4452-AB43-AFF571639C6C}" type="slidenum">
              <a:rPr lang="en-US" smtClean="0"/>
              <a:t>‹#›</a:t>
            </a:fld>
            <a:endParaRPr lang="en-US"/>
          </a:p>
        </p:txBody>
      </p:sp>
    </p:spTree>
    <p:extLst>
      <p:ext uri="{BB962C8B-B14F-4D97-AF65-F5344CB8AC3E}">
        <p14:creationId xmlns:p14="http://schemas.microsoft.com/office/powerpoint/2010/main" val="401862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B9BFEE92-7A1E-44B0-B501-9F9FA0FB9819}" type="datetimeFigureOut">
              <a:rPr lang="en-US" smtClean="0"/>
              <a:t>3/4/2019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E5A056C-6EB0-4452-AB43-AFF571639C6C}" type="slidenum">
              <a:rPr lang="en-US" smtClean="0"/>
              <a:t>‹#›</a:t>
            </a:fld>
            <a:endParaRPr lang="en-US"/>
          </a:p>
        </p:txBody>
      </p:sp>
    </p:spTree>
    <p:extLst>
      <p:ext uri="{BB962C8B-B14F-4D97-AF65-F5344CB8AC3E}">
        <p14:creationId xmlns:p14="http://schemas.microsoft.com/office/powerpoint/2010/main" val="324694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BFEE92-7A1E-44B0-B501-9F9FA0FB9819}"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A056C-6EB0-4452-AB43-AFF571639C6C}" type="slidenum">
              <a:rPr lang="en-US" smtClean="0"/>
              <a:t>‹#›</a:t>
            </a:fld>
            <a:endParaRPr lang="en-US"/>
          </a:p>
        </p:txBody>
      </p:sp>
    </p:spTree>
    <p:extLst>
      <p:ext uri="{BB962C8B-B14F-4D97-AF65-F5344CB8AC3E}">
        <p14:creationId xmlns:p14="http://schemas.microsoft.com/office/powerpoint/2010/main" val="1719198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BFEE92-7A1E-44B0-B501-9F9FA0FB9819}"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5A056C-6EB0-4452-AB43-AFF571639C6C}" type="slidenum">
              <a:rPr lang="en-US" smtClean="0"/>
              <a:t>‹#›</a:t>
            </a:fld>
            <a:endParaRPr lang="en-US"/>
          </a:p>
        </p:txBody>
      </p:sp>
    </p:spTree>
    <p:extLst>
      <p:ext uri="{BB962C8B-B14F-4D97-AF65-F5344CB8AC3E}">
        <p14:creationId xmlns:p14="http://schemas.microsoft.com/office/powerpoint/2010/main" val="1848001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BFEE92-7A1E-44B0-B501-9F9FA0FB9819}"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5A056C-6EB0-4452-AB43-AFF571639C6C}" type="slidenum">
              <a:rPr lang="en-US" smtClean="0"/>
              <a:t>‹#›</a:t>
            </a:fld>
            <a:endParaRPr lang="en-US"/>
          </a:p>
        </p:txBody>
      </p:sp>
    </p:spTree>
    <p:extLst>
      <p:ext uri="{BB962C8B-B14F-4D97-AF65-F5344CB8AC3E}">
        <p14:creationId xmlns:p14="http://schemas.microsoft.com/office/powerpoint/2010/main" val="137357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FEE92-7A1E-44B0-B501-9F9FA0FB9819}"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5A056C-6EB0-4452-AB43-AFF571639C6C}" type="slidenum">
              <a:rPr lang="en-US" smtClean="0"/>
              <a:t>‹#›</a:t>
            </a:fld>
            <a:endParaRPr lang="en-US"/>
          </a:p>
        </p:txBody>
      </p:sp>
    </p:spTree>
    <p:extLst>
      <p:ext uri="{BB962C8B-B14F-4D97-AF65-F5344CB8AC3E}">
        <p14:creationId xmlns:p14="http://schemas.microsoft.com/office/powerpoint/2010/main" val="218553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BFEE92-7A1E-44B0-B501-9F9FA0FB9819}"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E5A056C-6EB0-4452-AB43-AFF571639C6C}" type="slidenum">
              <a:rPr lang="en-US" smtClean="0"/>
              <a:t>‹#›</a:t>
            </a:fld>
            <a:endParaRPr lang="en-US"/>
          </a:p>
        </p:txBody>
      </p:sp>
    </p:spTree>
    <p:extLst>
      <p:ext uri="{BB962C8B-B14F-4D97-AF65-F5344CB8AC3E}">
        <p14:creationId xmlns:p14="http://schemas.microsoft.com/office/powerpoint/2010/main" val="61168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BFEE92-7A1E-44B0-B501-9F9FA0FB9819}" type="datetimeFigureOut">
              <a:rPr lang="en-US" smtClean="0"/>
              <a:t>3/4/2019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E5A056C-6EB0-4452-AB43-AFF571639C6C}" type="slidenum">
              <a:rPr lang="en-US" smtClean="0"/>
              <a:t>‹#›</a:t>
            </a:fld>
            <a:endParaRPr lang="en-US"/>
          </a:p>
        </p:txBody>
      </p:sp>
    </p:spTree>
    <p:extLst>
      <p:ext uri="{BB962C8B-B14F-4D97-AF65-F5344CB8AC3E}">
        <p14:creationId xmlns:p14="http://schemas.microsoft.com/office/powerpoint/2010/main" val="179454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9BFEE92-7A1E-44B0-B501-9F9FA0FB9819}" type="datetimeFigureOut">
              <a:rPr lang="en-US" smtClean="0"/>
              <a:t>3/4/2019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E5A056C-6EB0-4452-AB43-AFF571639C6C}" type="slidenum">
              <a:rPr lang="en-US" smtClean="0"/>
              <a:t>‹#›</a:t>
            </a:fld>
            <a:endParaRPr lang="en-US"/>
          </a:p>
        </p:txBody>
      </p:sp>
    </p:spTree>
    <p:extLst>
      <p:ext uri="{BB962C8B-B14F-4D97-AF65-F5344CB8AC3E}">
        <p14:creationId xmlns:p14="http://schemas.microsoft.com/office/powerpoint/2010/main" val="30901192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dchiodo@uwo.ca"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10204703" cy="2948581"/>
          </a:xfrm>
        </p:spPr>
        <p:txBody>
          <a:bodyPr>
            <a:normAutofit fontScale="90000"/>
          </a:bodyPr>
          <a:lstStyle/>
          <a:p>
            <a:r>
              <a:rPr lang="en-US" sz="6700" cap="none" dirty="0">
                <a:latin typeface=".AppleSystemUIFont"/>
              </a:rPr>
              <a:t>Breaking New Ground: Integrating Evaluation into Practice</a:t>
            </a:r>
            <a:br>
              <a:rPr lang="en-US" dirty="0">
                <a:latin typeface=".AppleSystemUIFont"/>
              </a:rPr>
            </a:br>
            <a:endParaRPr lang="en-US" dirty="0">
              <a:latin typeface=".AppleSystemUIFont"/>
            </a:endParaRPr>
          </a:p>
        </p:txBody>
      </p:sp>
      <p:sp>
        <p:nvSpPr>
          <p:cNvPr id="3" name="Subtitle 2"/>
          <p:cNvSpPr>
            <a:spLocks noGrp="1"/>
          </p:cNvSpPr>
          <p:nvPr>
            <p:ph type="subTitle" idx="1"/>
          </p:nvPr>
        </p:nvSpPr>
        <p:spPr>
          <a:xfrm>
            <a:off x="1444751" y="4968470"/>
            <a:ext cx="9144000" cy="1655762"/>
          </a:xfrm>
        </p:spPr>
        <p:txBody>
          <a:bodyPr>
            <a:normAutofit/>
          </a:bodyPr>
          <a:lstStyle/>
          <a:p>
            <a:r>
              <a:rPr lang="en-US" sz="2400" b="1" dirty="0"/>
              <a:t>Debbie Chiodo, PhD</a:t>
            </a:r>
          </a:p>
          <a:p>
            <a:r>
              <a:rPr lang="en-US" sz="2400" b="1" dirty="0"/>
              <a:t>Centre for Addiction and Mental Health (CAMH)</a:t>
            </a:r>
          </a:p>
          <a:p>
            <a:r>
              <a:rPr lang="en-US" sz="2400" b="1" dirty="0"/>
              <a:t>Western University </a:t>
            </a:r>
          </a:p>
        </p:txBody>
      </p:sp>
    </p:spTree>
    <p:extLst>
      <p:ext uri="{BB962C8B-B14F-4D97-AF65-F5344CB8AC3E}">
        <p14:creationId xmlns:p14="http://schemas.microsoft.com/office/powerpoint/2010/main" val="95350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8" name="Content Placeholder 7" title="Poll Everywhere"/>
              <p:cNvGraphicFramePr>
                <a:graphicFrameLocks noGrp="1"/>
              </p:cNvGraphicFramePr>
              <p:nvPr>
                <p:ph idx="1"/>
                <p:extLst>
                  <p:ext uri="{D42A27DB-BD31-4B8C-83A1-F6EECF244321}">
                    <p14:modId xmlns:p14="http://schemas.microsoft.com/office/powerpoint/2010/main" val="3585113638"/>
                  </p:ext>
                </p:extLst>
              </p:nvPr>
            </p:nvGraphicFramePr>
            <p:xfrm>
              <a:off x="208547" y="128337"/>
              <a:ext cx="11598442" cy="6497052"/>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8" name="Content Placeholder 7" title="Poll Everywhere"/>
              <p:cNvPicPr>
                <a:picLocks noGrp="1" noRot="1" noChangeAspect="1" noMove="1" noResize="1" noEditPoints="1" noAdjustHandles="1" noChangeArrowheads="1" noChangeShapeType="1"/>
              </p:cNvPicPr>
              <p:nvPr/>
            </p:nvPicPr>
            <p:blipFill>
              <a:blip r:embed="rId3"/>
              <a:stretch>
                <a:fillRect/>
              </a:stretch>
            </p:blipFill>
            <p:spPr>
              <a:xfrm>
                <a:off x="208547" y="128337"/>
                <a:ext cx="11598442" cy="6497052"/>
              </a:xfrm>
              <a:prstGeom prst="rect">
                <a:avLst/>
              </a:prstGeom>
            </p:spPr>
          </p:pic>
        </mc:Fallback>
      </mc:AlternateContent>
    </p:spTree>
    <p:extLst>
      <p:ext uri="{BB962C8B-B14F-4D97-AF65-F5344CB8AC3E}">
        <p14:creationId xmlns:p14="http://schemas.microsoft.com/office/powerpoint/2010/main" val="319213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2336" y="228600"/>
            <a:ext cx="10652760" cy="1609344"/>
          </a:xfrm>
        </p:spPr>
        <p:txBody>
          <a:bodyPr/>
          <a:lstStyle/>
          <a:p>
            <a:r>
              <a:rPr lang="en-US" cap="none" dirty="0">
                <a:latin typeface=".AppleSystemUIFont"/>
              </a:rPr>
              <a:t>Program Evaluation is </a:t>
            </a:r>
            <a:r>
              <a:rPr lang="en-US" dirty="0">
                <a:latin typeface=".AppleSystemUIFont"/>
              </a:rPr>
              <a:t>….</a:t>
            </a:r>
          </a:p>
        </p:txBody>
      </p:sp>
      <p:sp>
        <p:nvSpPr>
          <p:cNvPr id="2" name="Content Placeholder 1"/>
          <p:cNvSpPr>
            <a:spLocks noGrp="1"/>
          </p:cNvSpPr>
          <p:nvPr>
            <p:ph idx="1"/>
          </p:nvPr>
        </p:nvSpPr>
        <p:spPr>
          <a:xfrm>
            <a:off x="838200" y="1443789"/>
            <a:ext cx="10712116" cy="4733174"/>
          </a:xfrm>
        </p:spPr>
        <p:txBody>
          <a:bodyPr>
            <a:normAutofit lnSpcReduction="10000"/>
          </a:bodyPr>
          <a:lstStyle/>
          <a:p>
            <a:endParaRPr lang="en-US" dirty="0"/>
          </a:p>
          <a:p>
            <a:pPr>
              <a:buFont typeface="Arial" panose="020B0604020202020204" pitchFamily="34" charset="0"/>
              <a:buChar char="•"/>
            </a:pPr>
            <a:r>
              <a:rPr lang="en-US" sz="3000" dirty="0">
                <a:latin typeface="Gill Sans MT" panose="020B0502020104020203" pitchFamily="34" charset="0"/>
              </a:rPr>
              <a:t>Systematic</a:t>
            </a:r>
          </a:p>
          <a:p>
            <a:pPr>
              <a:buFont typeface="Arial" panose="020B0604020202020204" pitchFamily="34" charset="0"/>
              <a:buChar char="•"/>
            </a:pPr>
            <a:r>
              <a:rPr lang="en-US" sz="3000" dirty="0">
                <a:latin typeface="Gill Sans MT" panose="020B0502020104020203" pitchFamily="34" charset="0"/>
              </a:rPr>
              <a:t>Objective</a:t>
            </a:r>
          </a:p>
          <a:p>
            <a:pPr>
              <a:buFont typeface="Arial" panose="020B0604020202020204" pitchFamily="34" charset="0"/>
              <a:buChar char="•"/>
            </a:pPr>
            <a:r>
              <a:rPr lang="en-US" sz="3000" dirty="0">
                <a:latin typeface="Gill Sans MT" panose="020B0502020104020203" pitchFamily="34" charset="0"/>
              </a:rPr>
              <a:t>Assessment of a program/policy/project</a:t>
            </a:r>
          </a:p>
          <a:p>
            <a:pPr>
              <a:buFont typeface="Arial" panose="020B0604020202020204" pitchFamily="34" charset="0"/>
              <a:buChar char="•"/>
            </a:pPr>
            <a:r>
              <a:rPr lang="en-US" sz="3000" dirty="0">
                <a:latin typeface="Gill Sans MT" panose="020B0502020104020203" pitchFamily="34" charset="0"/>
              </a:rPr>
              <a:t>Learning or decision making </a:t>
            </a:r>
          </a:p>
          <a:p>
            <a:pPr>
              <a:buFont typeface="Arial" panose="020B0604020202020204" pitchFamily="34" charset="0"/>
              <a:buChar char="•"/>
            </a:pPr>
            <a:r>
              <a:rPr lang="en-US" sz="3000" dirty="0">
                <a:latin typeface="Gill Sans MT" panose="020B0502020104020203" pitchFamily="34" charset="0"/>
              </a:rPr>
              <a:t>How things are actually working</a:t>
            </a:r>
          </a:p>
          <a:p>
            <a:pPr>
              <a:buFont typeface="Arial" panose="020B0604020202020204" pitchFamily="34" charset="0"/>
              <a:buChar char="•"/>
            </a:pPr>
            <a:r>
              <a:rPr lang="en-US" sz="3000" dirty="0">
                <a:latin typeface="Gill Sans MT" panose="020B0502020104020203" pitchFamily="34" charset="0"/>
              </a:rPr>
              <a:t>Improvement</a:t>
            </a:r>
          </a:p>
          <a:p>
            <a:pPr>
              <a:buFont typeface="Arial" panose="020B0604020202020204" pitchFamily="34" charset="0"/>
              <a:buChar char="•"/>
            </a:pPr>
            <a:r>
              <a:rPr lang="en-US" sz="3000" dirty="0">
                <a:latin typeface="Gill Sans MT" panose="020B0502020104020203" pitchFamily="34" charset="0"/>
              </a:rPr>
              <a:t>Knowledge for specific use</a:t>
            </a:r>
          </a:p>
          <a:p>
            <a:pPr>
              <a:buFont typeface="Arial" panose="020B0604020202020204" pitchFamily="34" charset="0"/>
              <a:buChar char="•"/>
            </a:pPr>
            <a:r>
              <a:rPr lang="en-US" sz="3000" dirty="0">
                <a:latin typeface="Gill Sans MT" panose="020B0502020104020203" pitchFamily="34" charset="0"/>
              </a:rPr>
              <a:t>Stakeholder and funder driven purpose</a:t>
            </a:r>
          </a:p>
        </p:txBody>
      </p:sp>
      <p:sp>
        <p:nvSpPr>
          <p:cNvPr id="3" name="Slide Number Placeholder 2"/>
          <p:cNvSpPr>
            <a:spLocks noGrp="1"/>
          </p:cNvSpPr>
          <p:nvPr>
            <p:ph type="sldNum" sz="quarter" idx="12"/>
          </p:nvPr>
        </p:nvSpPr>
        <p:spPr/>
        <p:txBody>
          <a:bodyPr/>
          <a:lstStyle/>
          <a:p>
            <a:fld id="{1ECEE783-4751-3447-A075-565592F019DC}" type="slidenum">
              <a:rPr lang="en-US" smtClean="0"/>
              <a:pPr/>
              <a:t>11</a:t>
            </a:fld>
            <a:endParaRPr lang="en-US" dirty="0"/>
          </a:p>
        </p:txBody>
      </p:sp>
      <p:cxnSp>
        <p:nvCxnSpPr>
          <p:cNvPr id="5" name="Straight Connector 4"/>
          <p:cNvCxnSpPr/>
          <p:nvPr/>
        </p:nvCxnSpPr>
        <p:spPr>
          <a:xfrm flipV="1">
            <a:off x="306324" y="1572768"/>
            <a:ext cx="11004804" cy="3657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4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p>
        </p:txBody>
      </p:sp>
      <p:pic>
        <p:nvPicPr>
          <p:cNvPr id="8" name="Picture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53651" y="435202"/>
            <a:ext cx="6084916" cy="4563687"/>
          </a:xfrm>
        </p:spPr>
      </p:pic>
      <p:sp>
        <p:nvSpPr>
          <p:cNvPr id="7" name="Text Placeholder 6"/>
          <p:cNvSpPr>
            <a:spLocks noGrp="1"/>
          </p:cNvSpPr>
          <p:nvPr>
            <p:ph type="body" sz="half" idx="2"/>
          </p:nvPr>
        </p:nvSpPr>
        <p:spPr>
          <a:xfrm>
            <a:off x="612647" y="435202"/>
            <a:ext cx="3737231" cy="5581549"/>
          </a:xfrm>
        </p:spPr>
        <p:txBody>
          <a:bodyPr>
            <a:normAutofit/>
          </a:bodyPr>
          <a:lstStyle/>
          <a:p>
            <a:r>
              <a:rPr lang="en-US" sz="5000" dirty="0"/>
              <a:t>What Program Evaluation is </a:t>
            </a:r>
            <a:r>
              <a:rPr lang="en-US" sz="5000" i="1" dirty="0"/>
              <a:t>Not</a:t>
            </a:r>
            <a:r>
              <a:rPr lang="en-US" sz="5000" dirty="0"/>
              <a:t>?</a:t>
            </a:r>
          </a:p>
        </p:txBody>
      </p:sp>
      <p:sp>
        <p:nvSpPr>
          <p:cNvPr id="4" name="Slide Number Placeholder 3"/>
          <p:cNvSpPr>
            <a:spLocks noGrp="1"/>
          </p:cNvSpPr>
          <p:nvPr>
            <p:ph type="sldNum" sz="quarter" idx="12"/>
          </p:nvPr>
        </p:nvSpPr>
        <p:spPr/>
        <p:txBody>
          <a:bodyPr/>
          <a:lstStyle/>
          <a:p>
            <a:fld id="{1ECEE783-4751-3447-A075-565592F019DC}" type="slidenum">
              <a:rPr lang="en-US" smtClean="0"/>
              <a:t>12</a:t>
            </a:fld>
            <a:endParaRPr lang="en-US"/>
          </a:p>
        </p:txBody>
      </p:sp>
      <p:sp>
        <p:nvSpPr>
          <p:cNvPr id="5" name="Subtitle 2"/>
          <p:cNvSpPr txBox="1">
            <a:spLocks/>
          </p:cNvSpPr>
          <p:nvPr/>
        </p:nvSpPr>
        <p:spPr>
          <a:xfrm>
            <a:off x="1290795" y="1253242"/>
            <a:ext cx="9144000" cy="165576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ppleSystemUIFont" charset="-120"/>
              <a:buNone/>
              <a:tabLst/>
              <a:defRPr sz="21000" b="1" kern="1200">
                <a:solidFill>
                  <a:schemeClr val="bg2"/>
                </a:solidFill>
                <a:latin typeface="Open Sans" charset="0"/>
                <a:ea typeface="Open Sans" charset="0"/>
                <a:cs typeface="Open Sans" charset="0"/>
              </a:defRPr>
            </a:lvl1pPr>
            <a:lvl2pPr marL="457200" indent="0" algn="ctr" defTabSz="914400" rtl="0" eaLnBrk="1" latinLnBrk="0" hangingPunct="1">
              <a:lnSpc>
                <a:spcPct val="90000"/>
              </a:lnSpc>
              <a:spcBef>
                <a:spcPts val="500"/>
              </a:spcBef>
              <a:buFont typeface=".AppleSystemUIFont" charset="-120"/>
              <a:buNone/>
              <a:tabLst/>
              <a:defRPr sz="2000" kern="1200">
                <a:solidFill>
                  <a:schemeClr val="tx1"/>
                </a:solidFill>
                <a:latin typeface="Open Sans" charset="0"/>
                <a:ea typeface="Open Sans" charset="0"/>
                <a:cs typeface="Open Sans" charset="0"/>
              </a:defRPr>
            </a:lvl2pPr>
            <a:lvl3pPr marL="914400" indent="0" algn="ctr" defTabSz="914400" rtl="0" eaLnBrk="1" latinLnBrk="0" hangingPunct="1">
              <a:lnSpc>
                <a:spcPct val="90000"/>
              </a:lnSpc>
              <a:spcBef>
                <a:spcPts val="500"/>
              </a:spcBef>
              <a:buFont typeface=".AppleSystemUIFont" charset="-120"/>
              <a:buNone/>
              <a:tabLst/>
              <a:defRPr sz="1800" kern="1200">
                <a:solidFill>
                  <a:schemeClr val="tx1"/>
                </a:solidFill>
                <a:latin typeface="Open Sans" charset="0"/>
                <a:ea typeface="Open Sans" charset="0"/>
                <a:cs typeface="Open Sans" charset="0"/>
              </a:defRPr>
            </a:lvl3pPr>
            <a:lvl4pPr marL="1371600" indent="0" algn="ctr" defTabSz="914400" rtl="0" eaLnBrk="1" latinLnBrk="0" hangingPunct="1">
              <a:lnSpc>
                <a:spcPct val="90000"/>
              </a:lnSpc>
              <a:spcBef>
                <a:spcPts val="500"/>
              </a:spcBef>
              <a:buFont typeface="Arial"/>
              <a:buNone/>
              <a:tabLst/>
              <a:defRPr sz="1600" kern="1200">
                <a:solidFill>
                  <a:schemeClr val="tx1"/>
                </a:solidFill>
                <a:latin typeface="Open Sans" charset="0"/>
                <a:ea typeface="Open Sans" charset="0"/>
                <a:cs typeface="Open Sans" charset="0"/>
              </a:defRPr>
            </a:lvl4pPr>
            <a:lvl5pPr marL="1828800" indent="0" algn="ctr" defTabSz="914400" rtl="0" eaLnBrk="1" latinLnBrk="0" hangingPunct="1">
              <a:lnSpc>
                <a:spcPct val="90000"/>
              </a:lnSpc>
              <a:spcBef>
                <a:spcPts val="500"/>
              </a:spcBef>
              <a:buFont typeface=".AppleSystemUIFont" charset="-120"/>
              <a:buNone/>
              <a:tabLst/>
              <a:defRPr sz="1600" b="1" kern="1200">
                <a:solidFill>
                  <a:schemeClr val="tx1"/>
                </a:solidFill>
                <a:latin typeface="Open Sans" charset="0"/>
                <a:ea typeface="Open Sans" charset="0"/>
                <a:cs typeface="Open Sans"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8416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228" y="484632"/>
            <a:ext cx="10447020" cy="1609344"/>
          </a:xfrm>
        </p:spPr>
        <p:txBody>
          <a:bodyPr/>
          <a:lstStyle/>
          <a:p>
            <a:r>
              <a:rPr lang="en-US" cap="none" dirty="0">
                <a:latin typeface=".AppleSystemUIFont"/>
              </a:rPr>
              <a:t>Why Should We Prioritize Program Evaluation? </a:t>
            </a:r>
          </a:p>
        </p:txBody>
      </p:sp>
      <p:sp>
        <p:nvSpPr>
          <p:cNvPr id="6" name="Content Placeholder 5"/>
          <p:cNvSpPr>
            <a:spLocks noGrp="1"/>
          </p:cNvSpPr>
          <p:nvPr>
            <p:ph idx="1"/>
          </p:nvPr>
        </p:nvSpPr>
        <p:spPr>
          <a:xfrm>
            <a:off x="457200" y="2470245"/>
            <a:ext cx="10620756" cy="4119399"/>
          </a:xfrm>
        </p:spPr>
        <p:txBody>
          <a:bodyPr/>
          <a:lstStyle/>
          <a:p>
            <a:r>
              <a:rPr lang="en-US" sz="3500" dirty="0">
                <a:latin typeface="Gill Sans MT" panose="020B0502020104020203" pitchFamily="34" charset="0"/>
              </a:rPr>
              <a:t>Push or pull factors</a:t>
            </a:r>
          </a:p>
          <a:p>
            <a:r>
              <a:rPr lang="en-US" sz="3500" dirty="0">
                <a:latin typeface="Gill Sans MT" panose="020B0502020104020203" pitchFamily="34" charset="0"/>
              </a:rPr>
              <a:t>Resource allocation decisions  </a:t>
            </a:r>
          </a:p>
          <a:p>
            <a:r>
              <a:rPr lang="en-US" sz="3500" dirty="0">
                <a:latin typeface="Gill Sans MT" panose="020B0502020104020203" pitchFamily="34" charset="0"/>
              </a:rPr>
              <a:t>Increased confidence that we are doing the right things</a:t>
            </a:r>
          </a:p>
          <a:p>
            <a:r>
              <a:rPr lang="en-US" sz="3500" dirty="0">
                <a:latin typeface="Gill Sans MT" panose="020B0502020104020203" pitchFamily="34" charset="0"/>
              </a:rPr>
              <a:t>Collective reflection </a:t>
            </a:r>
          </a:p>
          <a:p>
            <a:r>
              <a:rPr lang="en-US" sz="3500" dirty="0">
                <a:latin typeface="Gill Sans MT" panose="020B0502020104020203" pitchFamily="34" charset="0"/>
              </a:rPr>
              <a:t>Accountability </a:t>
            </a:r>
          </a:p>
          <a:p>
            <a:pPr marL="0" indent="0">
              <a:buNone/>
            </a:pPr>
            <a:endParaRPr lang="en-US" sz="3500" dirty="0">
              <a:latin typeface="Gill Sans MT" panose="020B0502020104020203" pitchFamily="34" charset="0"/>
            </a:endParaRPr>
          </a:p>
          <a:p>
            <a:endParaRPr lang="en-US" dirty="0"/>
          </a:p>
        </p:txBody>
      </p:sp>
      <p:cxnSp>
        <p:nvCxnSpPr>
          <p:cNvPr id="5" name="Straight Connector 4"/>
          <p:cNvCxnSpPr/>
          <p:nvPr/>
        </p:nvCxnSpPr>
        <p:spPr>
          <a:xfrm flipV="1">
            <a:off x="457200" y="2124986"/>
            <a:ext cx="10844784"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9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8000" dirty="0"/>
              <a:t>So, how are we doing with program evaluation? </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5984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484632"/>
            <a:ext cx="10799064" cy="1636268"/>
          </a:xfrm>
        </p:spPr>
        <p:txBody>
          <a:bodyPr/>
          <a:lstStyle/>
          <a:p>
            <a:r>
              <a:rPr lang="en-US" cap="none" dirty="0">
                <a:latin typeface="+mn-lt"/>
                <a:ea typeface=".AppleSystemUIFont"/>
              </a:rPr>
              <a:t>How are we doing with program evaluation? </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title="Poll Everywhere"/>
              <p:cNvGraphicFramePr>
                <a:graphicFrameLocks noGrp="1"/>
              </p:cNvGraphicFramePr>
              <p:nvPr>
                <p:ph idx="1"/>
                <p:extLst>
                  <p:ext uri="{D42A27DB-BD31-4B8C-83A1-F6EECF244321}">
                    <p14:modId xmlns:p14="http://schemas.microsoft.com/office/powerpoint/2010/main" val="3221478702"/>
                  </p:ext>
                </p:extLst>
              </p:nvPr>
            </p:nvGraphicFramePr>
            <p:xfrm>
              <a:off x="1069975" y="2120900"/>
              <a:ext cx="10058400" cy="40513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title="Poll Everywhere"/>
              <p:cNvPicPr>
                <a:picLocks noGrp="1" noRot="1" noChangeAspect="1" noMove="1" noResize="1" noEditPoints="1" noAdjustHandles="1" noChangeArrowheads="1" noChangeShapeType="1"/>
              </p:cNvPicPr>
              <p:nvPr/>
            </p:nvPicPr>
            <p:blipFill>
              <a:blip r:embed="rId4"/>
              <a:stretch>
                <a:fillRect/>
              </a:stretch>
            </p:blipFill>
            <p:spPr>
              <a:xfrm>
                <a:off x="1069975" y="2120900"/>
                <a:ext cx="10058400" cy="4051300"/>
              </a:xfrm>
              <a:prstGeom prst="rect">
                <a:avLst/>
              </a:prstGeom>
            </p:spPr>
          </p:pic>
        </mc:Fallback>
      </mc:AlternateContent>
    </p:spTree>
    <p:extLst>
      <p:ext uri="{BB962C8B-B14F-4D97-AF65-F5344CB8AC3E}">
        <p14:creationId xmlns:p14="http://schemas.microsoft.com/office/powerpoint/2010/main" val="186824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484632"/>
            <a:ext cx="10506456" cy="1609344"/>
          </a:xfrm>
        </p:spPr>
        <p:txBody>
          <a:bodyPr/>
          <a:lstStyle/>
          <a:p>
            <a:r>
              <a:rPr lang="en-US" cap="none" dirty="0">
                <a:latin typeface=".AppleSystemUIFont"/>
              </a:rPr>
              <a:t>Evaluation challenges for clinical &amp; applied settings</a:t>
            </a:r>
          </a:p>
        </p:txBody>
      </p:sp>
      <p:sp>
        <p:nvSpPr>
          <p:cNvPr id="3" name="Content Placeholder 2"/>
          <p:cNvSpPr>
            <a:spLocks noGrp="1"/>
          </p:cNvSpPr>
          <p:nvPr>
            <p:ph idx="1"/>
          </p:nvPr>
        </p:nvSpPr>
        <p:spPr>
          <a:xfrm>
            <a:off x="786384" y="2506662"/>
            <a:ext cx="10515600" cy="4351338"/>
          </a:xfrm>
        </p:spPr>
        <p:txBody>
          <a:bodyPr/>
          <a:lstStyle/>
          <a:p>
            <a:r>
              <a:rPr lang="en-US" sz="4000" dirty="0">
                <a:latin typeface="Gill Sans MT" panose="020B0502020104020203" pitchFamily="34" charset="0"/>
              </a:rPr>
              <a:t>Competing agendas</a:t>
            </a:r>
          </a:p>
          <a:p>
            <a:r>
              <a:rPr lang="en-US" sz="4000" dirty="0">
                <a:latin typeface="Gill Sans MT" panose="020B0502020104020203" pitchFamily="34" charset="0"/>
              </a:rPr>
              <a:t>Clinically, there is a fear that our performance/skills will be judged</a:t>
            </a:r>
          </a:p>
          <a:p>
            <a:r>
              <a:rPr lang="en-US" sz="4000" dirty="0">
                <a:latin typeface="Gill Sans MT" panose="020B0502020104020203" pitchFamily="34" charset="0"/>
              </a:rPr>
              <a:t>Confusing terminology </a:t>
            </a:r>
          </a:p>
          <a:p>
            <a:r>
              <a:rPr lang="en-US" sz="4000" dirty="0">
                <a:latin typeface="Gill Sans MT" panose="020B0502020104020203" pitchFamily="34" charset="0"/>
              </a:rPr>
              <a:t>What else? </a:t>
            </a:r>
          </a:p>
          <a:p>
            <a:endParaRPr lang="en-US" dirty="0"/>
          </a:p>
        </p:txBody>
      </p:sp>
      <p:cxnSp>
        <p:nvCxnSpPr>
          <p:cNvPr id="4" name="Straight Connector 3"/>
          <p:cNvCxnSpPr/>
          <p:nvPr/>
        </p:nvCxnSpPr>
        <p:spPr>
          <a:xfrm flipV="1">
            <a:off x="621792" y="2259767"/>
            <a:ext cx="10844784"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04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 y="484632"/>
            <a:ext cx="11594592" cy="1609344"/>
          </a:xfrm>
        </p:spPr>
        <p:txBody>
          <a:bodyPr>
            <a:normAutofit/>
          </a:bodyPr>
          <a:lstStyle/>
          <a:p>
            <a:r>
              <a:rPr lang="en-US" sz="5000" cap="none" dirty="0">
                <a:latin typeface=".AppleSystemUIFont"/>
              </a:rPr>
              <a:t>Some Principles of Evaluation… Especially as they Apply to Practice </a:t>
            </a:r>
          </a:p>
        </p:txBody>
      </p:sp>
      <p:sp>
        <p:nvSpPr>
          <p:cNvPr id="3" name="Content Placeholder 2"/>
          <p:cNvSpPr>
            <a:spLocks noGrp="1"/>
          </p:cNvSpPr>
          <p:nvPr>
            <p:ph idx="1"/>
          </p:nvPr>
        </p:nvSpPr>
        <p:spPr>
          <a:xfrm>
            <a:off x="347472" y="2523744"/>
            <a:ext cx="10780776" cy="4050792"/>
          </a:xfrm>
        </p:spPr>
        <p:txBody>
          <a:bodyPr/>
          <a:lstStyle/>
          <a:p>
            <a:r>
              <a:rPr lang="en-US" sz="3500" dirty="0">
                <a:latin typeface="Gill Sans MT" panose="020B0502020104020203" pitchFamily="34" charset="0"/>
              </a:rPr>
              <a:t>Program evaluation should be part of the planning and change process.</a:t>
            </a:r>
          </a:p>
          <a:p>
            <a:pPr marL="0" indent="0">
              <a:buNone/>
            </a:pPr>
            <a:endParaRPr lang="en-US" sz="3500" dirty="0">
              <a:latin typeface="Gill Sans MT" panose="020B0502020104020203" pitchFamily="34" charset="0"/>
            </a:endParaRPr>
          </a:p>
          <a:p>
            <a:r>
              <a:rPr lang="en-US" sz="3500" dirty="0">
                <a:latin typeface="Gill Sans MT" panose="020B0502020104020203" pitchFamily="34" charset="0"/>
              </a:rPr>
              <a:t>Know why you are conducting evaluations. </a:t>
            </a:r>
          </a:p>
          <a:p>
            <a:pPr lvl="1"/>
            <a:r>
              <a:rPr lang="en-US" sz="3500" dirty="0">
                <a:solidFill>
                  <a:schemeClr val="accent1"/>
                </a:solidFill>
                <a:latin typeface="Gill Sans MT" panose="020B0502020104020203" pitchFamily="34" charset="0"/>
              </a:rPr>
              <a:t>See Handout: Evaluation Worksheet Handout #1</a:t>
            </a:r>
          </a:p>
          <a:p>
            <a:pPr marL="457200" lvl="1" indent="0">
              <a:buNone/>
            </a:pPr>
            <a:endParaRPr lang="en-US" dirty="0"/>
          </a:p>
          <a:p>
            <a:pPr marL="0" indent="0">
              <a:buNone/>
            </a:pPr>
            <a:endParaRPr lang="en-US" dirty="0"/>
          </a:p>
        </p:txBody>
      </p:sp>
      <p:cxnSp>
        <p:nvCxnSpPr>
          <p:cNvPr id="4" name="Straight Connector 3"/>
          <p:cNvCxnSpPr/>
          <p:nvPr/>
        </p:nvCxnSpPr>
        <p:spPr>
          <a:xfrm flipV="1">
            <a:off x="347472" y="2281428"/>
            <a:ext cx="10844784"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688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7" y="484632"/>
            <a:ext cx="11053903" cy="1609344"/>
          </a:xfrm>
        </p:spPr>
        <p:txBody>
          <a:bodyPr>
            <a:normAutofit/>
          </a:bodyPr>
          <a:lstStyle/>
          <a:p>
            <a:r>
              <a:rPr lang="en-US" sz="5000" cap="none" dirty="0">
                <a:latin typeface=".AppleSystemUIFont"/>
              </a:rPr>
              <a:t>Some Principles of Evaluation… Especially as they Apply to Practice </a:t>
            </a:r>
          </a:p>
        </p:txBody>
      </p:sp>
      <p:sp>
        <p:nvSpPr>
          <p:cNvPr id="3" name="Content Placeholder 2"/>
          <p:cNvSpPr>
            <a:spLocks noGrp="1"/>
          </p:cNvSpPr>
          <p:nvPr>
            <p:ph idx="1"/>
          </p:nvPr>
        </p:nvSpPr>
        <p:spPr>
          <a:xfrm>
            <a:off x="475488" y="2633472"/>
            <a:ext cx="10652760" cy="4050792"/>
          </a:xfrm>
        </p:spPr>
        <p:txBody>
          <a:bodyPr>
            <a:normAutofit fontScale="92500"/>
          </a:bodyPr>
          <a:lstStyle/>
          <a:p>
            <a:r>
              <a:rPr lang="en-US" sz="4000" dirty="0">
                <a:latin typeface="Gill Sans MT" panose="020B0502020104020203" pitchFamily="34" charset="0"/>
              </a:rPr>
              <a:t>Don't take the </a:t>
            </a:r>
            <a:r>
              <a:rPr lang="en-US" sz="4000" dirty="0">
                <a:solidFill>
                  <a:schemeClr val="accent1"/>
                </a:solidFill>
                <a:latin typeface="Gill Sans MT" panose="020B0502020104020203" pitchFamily="34" charset="0"/>
              </a:rPr>
              <a:t>"value" </a:t>
            </a:r>
            <a:r>
              <a:rPr lang="en-US" sz="4000" dirty="0">
                <a:latin typeface="Gill Sans MT" panose="020B0502020104020203" pitchFamily="34" charset="0"/>
              </a:rPr>
              <a:t>out of evaluation. </a:t>
            </a:r>
          </a:p>
          <a:p>
            <a:r>
              <a:rPr lang="en-US" sz="4000" dirty="0">
                <a:latin typeface="Gill Sans MT" panose="020B0502020104020203" pitchFamily="34" charset="0"/>
              </a:rPr>
              <a:t>Build measurement into all processes. </a:t>
            </a:r>
          </a:p>
          <a:p>
            <a:r>
              <a:rPr lang="en-US" sz="4000" dirty="0">
                <a:latin typeface="Gill Sans MT" panose="020B0502020104020203" pitchFamily="34" charset="0"/>
              </a:rPr>
              <a:t>Every measure of performance has its shortcomings. </a:t>
            </a:r>
          </a:p>
          <a:p>
            <a:r>
              <a:rPr lang="en-US" sz="4000" dirty="0">
                <a:latin typeface="Gill Sans MT" panose="020B0502020104020203" pitchFamily="34" charset="0"/>
              </a:rPr>
              <a:t>You can't measure everything all the time.  </a:t>
            </a:r>
          </a:p>
          <a:p>
            <a:r>
              <a:rPr lang="en-US" sz="4000" dirty="0">
                <a:latin typeface="Gill Sans MT" panose="020B0502020104020203" pitchFamily="34" charset="0"/>
              </a:rPr>
              <a:t>Evaluation doesn't change systems, feedback and reward do. </a:t>
            </a:r>
          </a:p>
          <a:p>
            <a:pPr marL="0" indent="0">
              <a:buNone/>
            </a:pPr>
            <a:endParaRPr lang="en-US" dirty="0"/>
          </a:p>
        </p:txBody>
      </p:sp>
      <p:cxnSp>
        <p:nvCxnSpPr>
          <p:cNvPr id="4" name="Straight Connector 3"/>
          <p:cNvCxnSpPr/>
          <p:nvPr/>
        </p:nvCxnSpPr>
        <p:spPr>
          <a:xfrm flipV="1">
            <a:off x="475488" y="2075688"/>
            <a:ext cx="10844784"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3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362200" y="609600"/>
            <a:ext cx="8534400" cy="685800"/>
          </a:xfrm>
        </p:spPr>
        <p:txBody>
          <a:bodyPr anchor="t"/>
          <a:lstStyle/>
          <a:p>
            <a:pPr>
              <a:defRPr/>
            </a:pPr>
            <a:endParaRPr lang="en-US" sz="3200" dirty="0">
              <a:solidFill>
                <a:schemeClr val="bg1"/>
              </a:solidFill>
              <a:ea typeface="ＭＳ Ｐゴシック" pitchFamily="1" charset="-128"/>
            </a:endParaRPr>
          </a:p>
        </p:txBody>
      </p:sp>
      <p:pic>
        <p:nvPicPr>
          <p:cNvPr id="1026" name="Picture 2" descr="Image result for lets tak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631"/>
            <a:ext cx="12296633" cy="6878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99616" y="6070702"/>
            <a:ext cx="9396984" cy="1169551"/>
          </a:xfrm>
          <a:prstGeom prst="rect">
            <a:avLst/>
          </a:prstGeom>
          <a:noFill/>
        </p:spPr>
        <p:txBody>
          <a:bodyPr wrap="square" rtlCol="0">
            <a:spAutoFit/>
          </a:bodyPr>
          <a:lstStyle/>
          <a:p>
            <a:r>
              <a:rPr lang="en-US" sz="3500" dirty="0">
                <a:latin typeface="Calibri" pitchFamily="34" charset="0"/>
                <a:ea typeface="ＭＳ Ｐゴシック" pitchFamily="1" charset="-128"/>
              </a:rPr>
              <a:t>Let’s take stock…what does this mean for you? </a:t>
            </a:r>
            <a:endParaRPr lang="en-US" sz="3500" dirty="0">
              <a:latin typeface="Arial" pitchFamily="34" charset="0"/>
              <a:ea typeface="ＭＳ Ｐゴシック" pitchFamily="1" charset="-128"/>
            </a:endParaRPr>
          </a:p>
          <a:p>
            <a:endParaRPr lang="en-US" sz="3500" dirty="0"/>
          </a:p>
        </p:txBody>
      </p:sp>
    </p:spTree>
    <p:extLst>
      <p:ext uri="{BB962C8B-B14F-4D97-AF65-F5344CB8AC3E}">
        <p14:creationId xmlns:p14="http://schemas.microsoft.com/office/powerpoint/2010/main" val="354066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AppleSystemUIFont"/>
              </a:rPr>
              <a:t>Goal for the Day</a:t>
            </a:r>
          </a:p>
        </p:txBody>
      </p:sp>
      <p:sp>
        <p:nvSpPr>
          <p:cNvPr id="3" name="Content Placeholder 2"/>
          <p:cNvSpPr>
            <a:spLocks noGrp="1"/>
          </p:cNvSpPr>
          <p:nvPr>
            <p:ph idx="1"/>
          </p:nvPr>
        </p:nvSpPr>
        <p:spPr/>
        <p:txBody>
          <a:bodyPr>
            <a:normAutofit/>
          </a:bodyPr>
          <a:lstStyle/>
          <a:p>
            <a:pPr marL="0" indent="0">
              <a:buNone/>
            </a:pPr>
            <a:r>
              <a:rPr lang="en-US" sz="4000" dirty="0">
                <a:latin typeface="Gill Sans MT" panose="020B0502020104020203" pitchFamily="34" charset="0"/>
              </a:rPr>
              <a:t>Our Hope:  </a:t>
            </a:r>
          </a:p>
          <a:p>
            <a:pPr marL="0" indent="0">
              <a:buNone/>
            </a:pPr>
            <a:endParaRPr lang="en-US" sz="4000" dirty="0">
              <a:latin typeface="Gill Sans MT" panose="020B0502020104020203" pitchFamily="34" charset="0"/>
            </a:endParaRPr>
          </a:p>
          <a:p>
            <a:pPr marL="0" indent="0">
              <a:buNone/>
            </a:pPr>
            <a:r>
              <a:rPr lang="en-US" sz="4000" dirty="0">
                <a:latin typeface="Gill Sans MT" panose="020B0502020104020203" pitchFamily="34" charset="0"/>
              </a:rPr>
              <a:t>You will leave with the evaluation knowledge, tools &amp; skills to create a culture of learning and evaluation mindset at your organization.</a:t>
            </a:r>
          </a:p>
        </p:txBody>
      </p:sp>
      <p:cxnSp>
        <p:nvCxnSpPr>
          <p:cNvPr id="7" name="Straight Connector 6"/>
          <p:cNvCxnSpPr/>
          <p:nvPr/>
        </p:nvCxnSpPr>
        <p:spPr>
          <a:xfrm flipV="1">
            <a:off x="457200" y="1700784"/>
            <a:ext cx="10844784"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328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92239" y="2282423"/>
            <a:ext cx="9144000" cy="2387600"/>
          </a:xfrm>
        </p:spPr>
        <p:txBody>
          <a:bodyPr>
            <a:normAutofit fontScale="90000"/>
          </a:bodyPr>
          <a:lstStyle/>
          <a:p>
            <a:r>
              <a:rPr lang="en-US" dirty="0"/>
              <a:t>First we do, then we find out how well it worked</a:t>
            </a:r>
            <a:br>
              <a:rPr lang="en-US" dirty="0"/>
            </a:br>
            <a:endParaRPr lang="en-US" dirty="0"/>
          </a:p>
        </p:txBody>
      </p:sp>
    </p:spTree>
    <p:extLst>
      <p:ext uri="{BB962C8B-B14F-4D97-AF65-F5344CB8AC3E}">
        <p14:creationId xmlns:p14="http://schemas.microsoft.com/office/powerpoint/2010/main" val="1560385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216280"/>
            <a:ext cx="10395204" cy="1609344"/>
          </a:xfrm>
        </p:spPr>
        <p:txBody>
          <a:bodyPr>
            <a:normAutofit/>
          </a:bodyPr>
          <a:lstStyle/>
          <a:p>
            <a:r>
              <a:rPr lang="en-US" sz="5000" cap="none" dirty="0">
                <a:latin typeface=".AppleSystemUIFont"/>
              </a:rPr>
              <a:t>Types and Stages of Evaluation</a:t>
            </a:r>
          </a:p>
        </p:txBody>
      </p:sp>
      <p:sp>
        <p:nvSpPr>
          <p:cNvPr id="3" name="Content Placeholder 2"/>
          <p:cNvSpPr>
            <a:spLocks noGrp="1"/>
          </p:cNvSpPr>
          <p:nvPr>
            <p:ph idx="1"/>
          </p:nvPr>
        </p:nvSpPr>
        <p:spPr>
          <a:xfrm>
            <a:off x="621792" y="1825624"/>
            <a:ext cx="11192256" cy="4867784"/>
          </a:xfrm>
        </p:spPr>
        <p:txBody>
          <a:bodyPr>
            <a:noAutofit/>
          </a:bodyPr>
          <a:lstStyle/>
          <a:p>
            <a:r>
              <a:rPr lang="en-US" sz="2500" dirty="0">
                <a:solidFill>
                  <a:schemeClr val="accent1"/>
                </a:solidFill>
                <a:latin typeface="Gill Sans MT" panose="020B0502020104020203" pitchFamily="34" charset="0"/>
              </a:rPr>
              <a:t>Beginning (Formative)</a:t>
            </a:r>
          </a:p>
          <a:p>
            <a:pPr lvl="1"/>
            <a:r>
              <a:rPr lang="en-US" sz="2500" dirty="0">
                <a:latin typeface="Gill Sans MT" panose="020B0502020104020203" pitchFamily="34" charset="0"/>
              </a:rPr>
              <a:t>Time of intervention planning, how will you determine the success of intervention</a:t>
            </a:r>
          </a:p>
          <a:p>
            <a:pPr lvl="1"/>
            <a:r>
              <a:rPr lang="en-US" sz="2500" dirty="0">
                <a:latin typeface="Gill Sans MT" panose="020B0502020104020203" pitchFamily="34" charset="0"/>
              </a:rPr>
              <a:t>Developing program/intervention</a:t>
            </a:r>
          </a:p>
          <a:p>
            <a:pPr lvl="1"/>
            <a:r>
              <a:rPr lang="en-US" sz="2500" dirty="0">
                <a:latin typeface="Gill Sans MT" panose="020B0502020104020203" pitchFamily="34" charset="0"/>
              </a:rPr>
              <a:t>Formative and developmental</a:t>
            </a:r>
          </a:p>
          <a:p>
            <a:pPr lvl="1"/>
            <a:r>
              <a:rPr lang="en-US" sz="2500" dirty="0">
                <a:latin typeface="Gill Sans MT" panose="020B0502020104020203" pitchFamily="34" charset="0"/>
              </a:rPr>
              <a:t>Improvements and PDSA (See Handout #2)</a:t>
            </a:r>
          </a:p>
          <a:p>
            <a:r>
              <a:rPr lang="en-US" sz="2500" dirty="0">
                <a:solidFill>
                  <a:schemeClr val="accent1"/>
                </a:solidFill>
                <a:latin typeface="Gill Sans MT" panose="020B0502020104020203" pitchFamily="34" charset="0"/>
              </a:rPr>
              <a:t>Somewhere in the Middle</a:t>
            </a:r>
          </a:p>
          <a:p>
            <a:pPr lvl="1"/>
            <a:r>
              <a:rPr lang="en-US" sz="2500" dirty="0">
                <a:latin typeface="Gill Sans MT" panose="020B0502020104020203" pitchFamily="34" charset="0"/>
              </a:rPr>
              <a:t>Implementation </a:t>
            </a:r>
          </a:p>
          <a:p>
            <a:pPr lvl="1"/>
            <a:r>
              <a:rPr lang="en-US" sz="2500" dirty="0">
                <a:latin typeface="Gill Sans MT" panose="020B0502020104020203" pitchFamily="34" charset="0"/>
              </a:rPr>
              <a:t>Process</a:t>
            </a:r>
          </a:p>
          <a:p>
            <a:r>
              <a:rPr lang="en-US" sz="2700" dirty="0">
                <a:solidFill>
                  <a:schemeClr val="accent1"/>
                </a:solidFill>
                <a:latin typeface="Gill Sans MT" panose="020B0502020104020203" pitchFamily="34" charset="0"/>
              </a:rPr>
              <a:t>End  (Summative)</a:t>
            </a:r>
          </a:p>
          <a:p>
            <a:pPr lvl="1"/>
            <a:r>
              <a:rPr lang="en-US" sz="2300" dirty="0">
                <a:latin typeface="Gill Sans MT" panose="020B0502020104020203" pitchFamily="34" charset="0"/>
              </a:rPr>
              <a:t>Outcome, effectiveness, experience, long-term change </a:t>
            </a:r>
          </a:p>
        </p:txBody>
      </p:sp>
      <p:cxnSp>
        <p:nvCxnSpPr>
          <p:cNvPr id="4" name="Straight Connector 3"/>
          <p:cNvCxnSpPr/>
          <p:nvPr/>
        </p:nvCxnSpPr>
        <p:spPr>
          <a:xfrm flipV="1">
            <a:off x="397002" y="1586285"/>
            <a:ext cx="10844784"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96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484632"/>
            <a:ext cx="10762488" cy="1609344"/>
          </a:xfrm>
        </p:spPr>
        <p:txBody>
          <a:bodyPr>
            <a:normAutofit/>
          </a:bodyPr>
          <a:lstStyle/>
          <a:p>
            <a:r>
              <a:rPr lang="en-US" dirty="0">
                <a:latin typeface=".AppleSystemUIFont"/>
              </a:rPr>
              <a:t>Let’s Take a Brain Break or a </a:t>
            </a:r>
            <a:r>
              <a:rPr lang="en-US" dirty="0" err="1">
                <a:latin typeface=".AppleSystemUIFont"/>
              </a:rPr>
              <a:t>Syn</a:t>
            </a:r>
            <a:r>
              <a:rPr lang="en-US" dirty="0">
                <a:latin typeface=".AppleSystemUIFont"/>
              </a:rPr>
              <a:t>-Nap</a:t>
            </a:r>
          </a:p>
        </p:txBody>
      </p:sp>
      <p:sp>
        <p:nvSpPr>
          <p:cNvPr id="3" name="Content Placeholder 2"/>
          <p:cNvSpPr>
            <a:spLocks noGrp="1"/>
          </p:cNvSpPr>
          <p:nvPr>
            <p:ph idx="1"/>
          </p:nvPr>
        </p:nvSpPr>
        <p:spPr>
          <a:xfrm>
            <a:off x="621792" y="2121408"/>
            <a:ext cx="10506456" cy="4050792"/>
          </a:xfrm>
        </p:spPr>
        <p:txBody>
          <a:bodyPr>
            <a:normAutofit/>
          </a:bodyPr>
          <a:lstStyle/>
          <a:p>
            <a:r>
              <a:rPr lang="en-US" sz="3500" dirty="0">
                <a:latin typeface="Gill Sans MT" panose="020B0502020104020203" pitchFamily="34" charset="0"/>
              </a:rPr>
              <a:t>The brain needs time </a:t>
            </a:r>
            <a:r>
              <a:rPr lang="en-US" sz="3500" b="1" dirty="0">
                <a:latin typeface="Gill Sans MT" panose="020B0502020104020203" pitchFamily="34" charset="0"/>
              </a:rPr>
              <a:t>to process!</a:t>
            </a:r>
          </a:p>
          <a:p>
            <a:pPr lvl="1"/>
            <a:r>
              <a:rPr lang="en-US" sz="3500" dirty="0">
                <a:latin typeface="Gill Sans MT" panose="020B0502020104020203" pitchFamily="34" charset="0"/>
              </a:rPr>
              <a:t>Stretch</a:t>
            </a:r>
          </a:p>
          <a:p>
            <a:pPr lvl="1"/>
            <a:r>
              <a:rPr lang="en-US" sz="3500" dirty="0">
                <a:latin typeface="Gill Sans MT" panose="020B0502020104020203" pitchFamily="34" charset="0"/>
              </a:rPr>
              <a:t>Walk and talk</a:t>
            </a:r>
          </a:p>
          <a:p>
            <a:pPr lvl="1"/>
            <a:r>
              <a:rPr lang="en-US" sz="3500" dirty="0">
                <a:latin typeface="Gill Sans MT" panose="020B0502020104020203" pitchFamily="34" charset="0"/>
              </a:rPr>
              <a:t>Move around</a:t>
            </a:r>
          </a:p>
          <a:p>
            <a:pPr lvl="1"/>
            <a:r>
              <a:rPr lang="en-US" sz="3500" dirty="0">
                <a:latin typeface="Gill Sans MT" panose="020B0502020104020203" pitchFamily="34" charset="0"/>
              </a:rPr>
              <a:t>Get up</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584" y="2427784"/>
            <a:ext cx="374441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009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28" y="203285"/>
            <a:ext cx="11114532" cy="1609344"/>
          </a:xfrm>
        </p:spPr>
        <p:txBody>
          <a:bodyPr>
            <a:normAutofit/>
          </a:bodyPr>
          <a:lstStyle/>
          <a:p>
            <a:r>
              <a:rPr lang="en-US" sz="4500" cap="none" dirty="0">
                <a:latin typeface=".AppleSystemUIFont"/>
              </a:rPr>
              <a:t>If I had to explain program evaluation to my nine year old ….</a:t>
            </a:r>
          </a:p>
        </p:txBody>
      </p:sp>
      <p:sp>
        <p:nvSpPr>
          <p:cNvPr id="3" name="Content Placeholder 2"/>
          <p:cNvSpPr>
            <a:spLocks noGrp="1"/>
          </p:cNvSpPr>
          <p:nvPr>
            <p:ph idx="1"/>
          </p:nvPr>
        </p:nvSpPr>
        <p:spPr>
          <a:xfrm>
            <a:off x="452628" y="2084832"/>
            <a:ext cx="10675620" cy="4087368"/>
          </a:xfrm>
        </p:spPr>
        <p:txBody>
          <a:bodyPr/>
          <a:lstStyle/>
          <a:p>
            <a:r>
              <a:rPr lang="en-US" sz="3500" dirty="0">
                <a:latin typeface="Gill Sans MT" panose="020B0502020104020203" pitchFamily="34" charset="0"/>
              </a:rPr>
              <a:t>At the end of the day, most if not ALL PROGRAM evaluation seeks to answer some variation of these questions:</a:t>
            </a:r>
          </a:p>
          <a:p>
            <a:endParaRPr lang="en-US" dirty="0"/>
          </a:p>
          <a:p>
            <a:endParaRPr lang="en-US"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656264085"/>
              </p:ext>
            </p:extLst>
          </p:nvPr>
        </p:nvGraphicFramePr>
        <p:xfrm>
          <a:off x="2071370" y="3123015"/>
          <a:ext cx="7607300" cy="3572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flipV="1">
            <a:off x="452628" y="1812629"/>
            <a:ext cx="10844784"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95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24" y="502920"/>
            <a:ext cx="11128248" cy="1609344"/>
          </a:xfrm>
        </p:spPr>
        <p:txBody>
          <a:bodyPr>
            <a:normAutofit/>
          </a:bodyPr>
          <a:lstStyle/>
          <a:p>
            <a:r>
              <a:rPr lang="en-US" sz="4500" cap="none" dirty="0">
                <a:latin typeface=".AppleSystemUIFont"/>
              </a:rPr>
              <a:t>Part of the success of program evaluation starts with </a:t>
            </a:r>
            <a:r>
              <a:rPr lang="en-US" sz="4500" i="1" cap="none" dirty="0">
                <a:latin typeface=".AppleSystemUIFont"/>
              </a:rPr>
              <a:t>good</a:t>
            </a:r>
            <a:r>
              <a:rPr lang="en-US" sz="4500" cap="none" dirty="0">
                <a:latin typeface=".AppleSystemUIFont"/>
              </a:rPr>
              <a:t> evaluation questions  </a:t>
            </a:r>
          </a:p>
        </p:txBody>
      </p:sp>
      <p:sp>
        <p:nvSpPr>
          <p:cNvPr id="3" name="Content Placeholder 2"/>
          <p:cNvSpPr>
            <a:spLocks noGrp="1"/>
          </p:cNvSpPr>
          <p:nvPr>
            <p:ph idx="1"/>
          </p:nvPr>
        </p:nvSpPr>
        <p:spPr>
          <a:xfrm>
            <a:off x="1060704" y="2596896"/>
            <a:ext cx="10067544" cy="4087368"/>
          </a:xfrm>
        </p:spPr>
        <p:txBody>
          <a:bodyPr>
            <a:normAutofit/>
          </a:bodyPr>
          <a:lstStyle/>
          <a:p>
            <a:r>
              <a:rPr lang="en-US" sz="3000" dirty="0">
                <a:latin typeface="Gill Sans MT" panose="020B0502020104020203" pitchFamily="34" charset="0"/>
              </a:rPr>
              <a:t>General guidelines</a:t>
            </a:r>
          </a:p>
          <a:p>
            <a:pPr lvl="1"/>
            <a:r>
              <a:rPr lang="en-US" sz="3000" dirty="0">
                <a:latin typeface="Gill Sans MT" panose="020B0502020104020203" pitchFamily="34" charset="0"/>
              </a:rPr>
              <a:t>Clear, specific, and well-defined</a:t>
            </a:r>
          </a:p>
          <a:p>
            <a:pPr marL="274320" lvl="1" indent="0">
              <a:buNone/>
            </a:pPr>
            <a:endParaRPr lang="en-US" sz="3000" dirty="0">
              <a:latin typeface="Gill Sans MT" panose="020B0502020104020203" pitchFamily="34" charset="0"/>
            </a:endParaRPr>
          </a:p>
          <a:p>
            <a:pPr lvl="1"/>
            <a:r>
              <a:rPr lang="en-US" sz="3500" dirty="0">
                <a:latin typeface="Gill Sans MT" panose="020B0502020104020203" pitchFamily="34" charset="0"/>
              </a:rPr>
              <a:t>“</a:t>
            </a:r>
            <a:r>
              <a:rPr lang="en-US" sz="3500" b="1" dirty="0"/>
              <a:t>Do boys or girls have more talent related to technology and does education play a role?”</a:t>
            </a:r>
            <a:endParaRPr lang="en-US" sz="3500" dirty="0">
              <a:latin typeface="Gill Sans MT" panose="020B0502020104020203" pitchFamily="34" charset="0"/>
            </a:endParaRPr>
          </a:p>
        </p:txBody>
      </p:sp>
      <p:cxnSp>
        <p:nvCxnSpPr>
          <p:cNvPr id="4" name="Straight Connector 3"/>
          <p:cNvCxnSpPr/>
          <p:nvPr/>
        </p:nvCxnSpPr>
        <p:spPr>
          <a:xfrm flipV="1">
            <a:off x="534924" y="2093976"/>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76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274320"/>
            <a:ext cx="10122408" cy="2185416"/>
          </a:xfrm>
        </p:spPr>
        <p:txBody>
          <a:bodyPr>
            <a:normAutofit fontScale="90000"/>
          </a:bodyPr>
          <a:lstStyle/>
          <a:p>
            <a:r>
              <a:rPr lang="en-US" sz="4400" cap="none" dirty="0">
                <a:latin typeface=".AppleSystemUIFont"/>
              </a:rPr>
              <a:t>Part of the success of program evaluation starts with </a:t>
            </a:r>
            <a:r>
              <a:rPr lang="en-US" sz="4400" i="1" cap="none" dirty="0">
                <a:latin typeface=".AppleSystemUIFont"/>
              </a:rPr>
              <a:t>good</a:t>
            </a:r>
            <a:r>
              <a:rPr lang="en-US" sz="4400" cap="none" dirty="0">
                <a:latin typeface=".AppleSystemUIFont"/>
              </a:rPr>
              <a:t> evaluation questions </a:t>
            </a:r>
            <a:br>
              <a:rPr lang="en-US" dirty="0"/>
            </a:br>
            <a:endParaRPr lang="en-US" dirty="0"/>
          </a:p>
        </p:txBody>
      </p:sp>
      <p:sp>
        <p:nvSpPr>
          <p:cNvPr id="3" name="Content Placeholder 2"/>
          <p:cNvSpPr>
            <a:spLocks noGrp="1"/>
          </p:cNvSpPr>
          <p:nvPr>
            <p:ph idx="1"/>
          </p:nvPr>
        </p:nvSpPr>
        <p:spPr>
          <a:xfrm>
            <a:off x="438912" y="2121408"/>
            <a:ext cx="10689336" cy="4187952"/>
          </a:xfrm>
        </p:spPr>
        <p:txBody>
          <a:bodyPr>
            <a:normAutofit/>
          </a:bodyPr>
          <a:lstStyle/>
          <a:p>
            <a:pPr lvl="1"/>
            <a:r>
              <a:rPr lang="en-US" sz="3500" dirty="0">
                <a:latin typeface="Gill Sans MT" panose="020B0502020104020203" pitchFamily="34" charset="0"/>
              </a:rPr>
              <a:t>Need to be measurable by the evaluation</a:t>
            </a:r>
          </a:p>
          <a:p>
            <a:pPr lvl="1"/>
            <a:r>
              <a:rPr lang="en-US" sz="3500" dirty="0">
                <a:latin typeface="Gill Sans MT" panose="020B0502020104020203" pitchFamily="34" charset="0"/>
              </a:rPr>
              <a:t>Feasible</a:t>
            </a:r>
          </a:p>
          <a:p>
            <a:pPr lvl="2"/>
            <a:r>
              <a:rPr lang="en-US" sz="2500" dirty="0"/>
              <a:t>“</a:t>
            </a:r>
            <a:r>
              <a:rPr lang="en-US" sz="3000" dirty="0">
                <a:latin typeface="Gill Sans MT" panose="020B0502020104020203" pitchFamily="34" charset="0"/>
              </a:rPr>
              <a:t>How can poverty among immigrants be reduced”?</a:t>
            </a:r>
          </a:p>
          <a:p>
            <a:pPr lvl="1"/>
            <a:endParaRPr lang="en-US" sz="3500" dirty="0">
              <a:latin typeface="Gill Sans MT" panose="020B0502020104020203" pitchFamily="34" charset="0"/>
            </a:endParaRPr>
          </a:p>
          <a:p>
            <a:pPr lvl="1"/>
            <a:r>
              <a:rPr lang="en-US" sz="3500" dirty="0">
                <a:latin typeface="Gill Sans MT" panose="020B0502020104020203" pitchFamily="34" charset="0"/>
              </a:rPr>
              <a:t>You must first define the purpose of your evaluation and scope (remember handout #1)</a:t>
            </a:r>
          </a:p>
          <a:p>
            <a:endParaRPr lang="en-US" dirty="0"/>
          </a:p>
        </p:txBody>
      </p:sp>
      <p:cxnSp>
        <p:nvCxnSpPr>
          <p:cNvPr id="4" name="Straight Connector 3"/>
          <p:cNvCxnSpPr/>
          <p:nvPr/>
        </p:nvCxnSpPr>
        <p:spPr>
          <a:xfrm flipV="1">
            <a:off x="624078" y="1746504"/>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302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788" y="457200"/>
            <a:ext cx="11283696" cy="1636776"/>
          </a:xfrm>
        </p:spPr>
        <p:txBody>
          <a:bodyPr>
            <a:normAutofit/>
          </a:bodyPr>
          <a:lstStyle/>
          <a:p>
            <a:r>
              <a:rPr lang="en-US" sz="4500" cap="none" dirty="0">
                <a:latin typeface=".AppleSystemUIFont"/>
              </a:rPr>
              <a:t>Part of the success of program evaluation starts with </a:t>
            </a:r>
            <a:r>
              <a:rPr lang="en-US" sz="4500" i="1" cap="none" dirty="0">
                <a:latin typeface=".AppleSystemUIFont"/>
              </a:rPr>
              <a:t>good</a:t>
            </a:r>
            <a:r>
              <a:rPr lang="en-US" sz="4500" cap="none" dirty="0">
                <a:latin typeface=".AppleSystemUIFont"/>
              </a:rPr>
              <a:t> evaluation questions</a:t>
            </a:r>
            <a:endParaRPr lang="en-US" sz="4500" dirty="0"/>
          </a:p>
        </p:txBody>
      </p:sp>
      <p:sp>
        <p:nvSpPr>
          <p:cNvPr id="3" name="Content Placeholder 2"/>
          <p:cNvSpPr>
            <a:spLocks noGrp="1"/>
          </p:cNvSpPr>
          <p:nvPr>
            <p:ph idx="1"/>
          </p:nvPr>
        </p:nvSpPr>
        <p:spPr>
          <a:xfrm>
            <a:off x="1069848" y="3145536"/>
            <a:ext cx="10058400" cy="3026664"/>
          </a:xfrm>
        </p:spPr>
        <p:txBody>
          <a:bodyPr/>
          <a:lstStyle/>
          <a:p>
            <a:r>
              <a:rPr lang="en-US" sz="4500" dirty="0">
                <a:latin typeface="Gill Sans MT" panose="020B0502020104020203" pitchFamily="34" charset="0"/>
              </a:rPr>
              <a:t>They are different if you are doing a </a:t>
            </a:r>
            <a:r>
              <a:rPr lang="en-US" sz="4500" b="1" dirty="0">
                <a:latin typeface="Gill Sans MT" panose="020B0502020104020203" pitchFamily="34" charset="0"/>
              </a:rPr>
              <a:t>process-focused evaluation </a:t>
            </a:r>
            <a:r>
              <a:rPr lang="en-US" sz="4500" dirty="0">
                <a:latin typeface="Gill Sans MT" panose="020B0502020104020203" pitchFamily="34" charset="0"/>
              </a:rPr>
              <a:t>versus an </a:t>
            </a:r>
            <a:r>
              <a:rPr lang="en-US" sz="4500" b="1" dirty="0">
                <a:latin typeface="Gill Sans MT" panose="020B0502020104020203" pitchFamily="34" charset="0"/>
              </a:rPr>
              <a:t>outcome-focused evaluation  </a:t>
            </a:r>
          </a:p>
          <a:p>
            <a:endParaRPr lang="en-US" dirty="0"/>
          </a:p>
        </p:txBody>
      </p:sp>
      <p:cxnSp>
        <p:nvCxnSpPr>
          <p:cNvPr id="4" name="Straight Connector 3"/>
          <p:cNvCxnSpPr/>
          <p:nvPr/>
        </p:nvCxnSpPr>
        <p:spPr>
          <a:xfrm flipV="1">
            <a:off x="589788" y="2093976"/>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754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1344"/>
            <a:ext cx="10058400" cy="1609344"/>
          </a:xfrm>
        </p:spPr>
        <p:txBody>
          <a:bodyPr/>
          <a:lstStyle/>
          <a:p>
            <a:r>
              <a:rPr lang="en-US" cap="none" dirty="0">
                <a:latin typeface=".AppleSystemUIFont"/>
              </a:rPr>
              <a:t>Process Evaluation</a:t>
            </a:r>
          </a:p>
        </p:txBody>
      </p:sp>
      <p:sp>
        <p:nvSpPr>
          <p:cNvPr id="3" name="Content Placeholder 2"/>
          <p:cNvSpPr>
            <a:spLocks noGrp="1"/>
          </p:cNvSpPr>
          <p:nvPr>
            <p:ph idx="1"/>
          </p:nvPr>
        </p:nvSpPr>
        <p:spPr>
          <a:xfrm>
            <a:off x="838199" y="1690688"/>
            <a:ext cx="5006010" cy="3227010"/>
          </a:xfrm>
        </p:spPr>
        <p:txBody>
          <a:bodyPr>
            <a:normAutofit/>
          </a:bodyPr>
          <a:lstStyle/>
          <a:p>
            <a:r>
              <a:rPr lang="en-US" sz="2700" dirty="0">
                <a:latin typeface="Gill Sans MT" panose="020B0502020104020203" pitchFamily="34" charset="0"/>
              </a:rPr>
              <a:t>Process questions focus on….  </a:t>
            </a:r>
          </a:p>
          <a:p>
            <a:pPr lvl="1"/>
            <a:r>
              <a:rPr lang="en-US" sz="2700" dirty="0">
                <a:latin typeface="Gill Sans MT" panose="020B0502020104020203" pitchFamily="34" charset="0"/>
              </a:rPr>
              <a:t>Who?		</a:t>
            </a:r>
          </a:p>
          <a:p>
            <a:pPr lvl="1"/>
            <a:r>
              <a:rPr lang="en-US" sz="2700" dirty="0">
                <a:latin typeface="Gill Sans MT" panose="020B0502020104020203" pitchFamily="34" charset="0"/>
              </a:rPr>
              <a:t>What?</a:t>
            </a:r>
          </a:p>
          <a:p>
            <a:pPr lvl="1"/>
            <a:r>
              <a:rPr lang="en-US" sz="2700" dirty="0">
                <a:latin typeface="Gill Sans MT" panose="020B0502020104020203" pitchFamily="34" charset="0"/>
              </a:rPr>
              <a:t>When?</a:t>
            </a:r>
          </a:p>
          <a:p>
            <a:pPr lvl="1"/>
            <a:r>
              <a:rPr lang="en-US" sz="2700" dirty="0">
                <a:latin typeface="Gill Sans MT" panose="020B0502020104020203" pitchFamily="34" charset="0"/>
              </a:rPr>
              <a:t>Where?</a:t>
            </a:r>
          </a:p>
          <a:p>
            <a:pPr lvl="1"/>
            <a:r>
              <a:rPr lang="en-US" sz="2700" dirty="0">
                <a:latin typeface="Gill Sans MT" panose="020B0502020104020203" pitchFamily="34" charset="0"/>
              </a:rPr>
              <a:t>Why?	</a:t>
            </a:r>
          </a:p>
          <a:p>
            <a:pPr lvl="1"/>
            <a:r>
              <a:rPr lang="en-US" sz="2700" dirty="0">
                <a:latin typeface="Gill Sans MT" panose="020B0502020104020203" pitchFamily="34" charset="0"/>
              </a:rPr>
              <a:t>How?</a:t>
            </a:r>
          </a:p>
          <a:p>
            <a:pPr lvl="1"/>
            <a:endParaRPr lang="en-US" dirty="0"/>
          </a:p>
          <a:p>
            <a:pPr marL="457200" lvl="1" indent="0">
              <a:buNone/>
            </a:pPr>
            <a:endParaRPr lang="en-US" dirty="0"/>
          </a:p>
        </p:txBody>
      </p:sp>
      <p:sp>
        <p:nvSpPr>
          <p:cNvPr id="6" name="TextBox 5"/>
          <p:cNvSpPr txBox="1"/>
          <p:nvPr/>
        </p:nvSpPr>
        <p:spPr>
          <a:xfrm>
            <a:off x="7950116" y="1865827"/>
            <a:ext cx="3944203" cy="2785378"/>
          </a:xfrm>
          <a:prstGeom prst="rect">
            <a:avLst/>
          </a:prstGeom>
          <a:noFill/>
        </p:spPr>
        <p:txBody>
          <a:bodyPr wrap="square" rtlCol="0">
            <a:spAutoFit/>
          </a:bodyPr>
          <a:lstStyle/>
          <a:p>
            <a:r>
              <a:rPr lang="en-US" sz="3500" dirty="0"/>
              <a:t>Describe</a:t>
            </a:r>
          </a:p>
          <a:p>
            <a:r>
              <a:rPr lang="en-US" sz="3500" dirty="0"/>
              <a:t>Discover</a:t>
            </a:r>
          </a:p>
          <a:p>
            <a:r>
              <a:rPr lang="en-US" sz="3500" dirty="0"/>
              <a:t>Seek</a:t>
            </a:r>
          </a:p>
          <a:p>
            <a:r>
              <a:rPr lang="en-US" sz="3500" dirty="0"/>
              <a:t>Explore </a:t>
            </a:r>
          </a:p>
          <a:p>
            <a:r>
              <a:rPr lang="en-US" sz="3500" dirty="0"/>
              <a:t>Report </a:t>
            </a:r>
          </a:p>
        </p:txBody>
      </p:sp>
      <p:sp>
        <p:nvSpPr>
          <p:cNvPr id="7" name="TextBox 6"/>
          <p:cNvSpPr txBox="1"/>
          <p:nvPr/>
        </p:nvSpPr>
        <p:spPr>
          <a:xfrm>
            <a:off x="457200" y="5131558"/>
            <a:ext cx="10734261" cy="1477328"/>
          </a:xfrm>
          <a:prstGeom prst="rect">
            <a:avLst/>
          </a:prstGeom>
          <a:noFill/>
        </p:spPr>
        <p:txBody>
          <a:bodyPr wrap="square" rtlCol="0">
            <a:spAutoFit/>
          </a:bodyPr>
          <a:lstStyle/>
          <a:p>
            <a:r>
              <a:rPr lang="en-US" sz="3000" dirty="0">
                <a:latin typeface="Gill Sans MT" panose="020B0502020104020203" pitchFamily="34" charset="0"/>
              </a:rPr>
              <a:t>Q1.  How is the program being implemented?</a:t>
            </a:r>
          </a:p>
          <a:p>
            <a:r>
              <a:rPr lang="en-US" sz="3000" dirty="0">
                <a:latin typeface="Gill Sans MT" panose="020B0502020104020203" pitchFamily="34" charset="0"/>
              </a:rPr>
              <a:t>Q2.  Who is attending the program?</a:t>
            </a:r>
          </a:p>
          <a:p>
            <a:r>
              <a:rPr lang="en-US" sz="3000" dirty="0">
                <a:latin typeface="Gill Sans MT" panose="020B0502020104020203" pitchFamily="34" charset="0"/>
              </a:rPr>
              <a:t>Q3.  How do students describe their experiences in the program? </a:t>
            </a:r>
          </a:p>
        </p:txBody>
      </p:sp>
      <p:cxnSp>
        <p:nvCxnSpPr>
          <p:cNvPr id="8" name="Straight Connector 7"/>
          <p:cNvCxnSpPr/>
          <p:nvPr/>
        </p:nvCxnSpPr>
        <p:spPr>
          <a:xfrm flipV="1">
            <a:off x="607750" y="1458540"/>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84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894" y="205808"/>
            <a:ext cx="10058400" cy="1609344"/>
          </a:xfrm>
        </p:spPr>
        <p:txBody>
          <a:bodyPr/>
          <a:lstStyle/>
          <a:p>
            <a:r>
              <a:rPr lang="en-US" cap="none" dirty="0">
                <a:latin typeface=".AppleSystemUIFont"/>
              </a:rPr>
              <a:t>Outcome Evaluation </a:t>
            </a:r>
          </a:p>
        </p:txBody>
      </p:sp>
      <p:sp>
        <p:nvSpPr>
          <p:cNvPr id="3" name="Content Placeholder 2"/>
          <p:cNvSpPr>
            <a:spLocks noGrp="1"/>
          </p:cNvSpPr>
          <p:nvPr>
            <p:ph idx="1"/>
          </p:nvPr>
        </p:nvSpPr>
        <p:spPr>
          <a:xfrm>
            <a:off x="382607" y="1616369"/>
            <a:ext cx="11270974" cy="4804309"/>
          </a:xfrm>
        </p:spPr>
        <p:txBody>
          <a:bodyPr>
            <a:noAutofit/>
          </a:bodyPr>
          <a:lstStyle/>
          <a:p>
            <a:r>
              <a:rPr lang="en-US" sz="2600" dirty="0">
                <a:latin typeface="Gill Sans MT" panose="020B0502020104020203" pitchFamily="34" charset="0"/>
              </a:rPr>
              <a:t>Outcome questions focus on:</a:t>
            </a:r>
          </a:p>
          <a:p>
            <a:pPr lvl="1"/>
            <a:r>
              <a:rPr lang="en-US" sz="2600" dirty="0">
                <a:latin typeface="Gill Sans MT" panose="020B0502020104020203" pitchFamily="34" charset="0"/>
              </a:rPr>
              <a:t>Changes? </a:t>
            </a:r>
          </a:p>
          <a:p>
            <a:pPr lvl="1"/>
            <a:r>
              <a:rPr lang="en-US" sz="2600" dirty="0">
                <a:latin typeface="Gill Sans MT" panose="020B0502020104020203" pitchFamily="34" charset="0"/>
              </a:rPr>
              <a:t>Effects?</a:t>
            </a:r>
          </a:p>
          <a:p>
            <a:pPr lvl="1"/>
            <a:r>
              <a:rPr lang="en-US" sz="2600" dirty="0">
                <a:latin typeface="Gill Sans MT" panose="020B0502020104020203" pitchFamily="34" charset="0"/>
              </a:rPr>
              <a:t>Impacts?</a:t>
            </a:r>
          </a:p>
          <a:p>
            <a:pPr lvl="1"/>
            <a:r>
              <a:rPr lang="en-US" sz="2600" dirty="0">
                <a:latin typeface="Gill Sans MT" panose="020B0502020104020203" pitchFamily="34" charset="0"/>
              </a:rPr>
              <a:t>Assumption that it will answer some theory or assumption being tested</a:t>
            </a:r>
          </a:p>
          <a:p>
            <a:pPr lvl="1"/>
            <a:r>
              <a:rPr lang="en-US" sz="2600" dirty="0">
                <a:latin typeface="Gill Sans MT" panose="020B0502020104020203" pitchFamily="34" charset="0"/>
              </a:rPr>
              <a:t>Did {program} have a {change/effect} on {outcomes} for {individuals}</a:t>
            </a:r>
          </a:p>
          <a:p>
            <a:pPr lvl="1"/>
            <a:endParaRPr lang="en-US" sz="2600" dirty="0">
              <a:latin typeface="Gill Sans MT" panose="020B0502020104020203" pitchFamily="34" charset="0"/>
            </a:endParaRPr>
          </a:p>
          <a:p>
            <a:pPr marL="457200" lvl="1" indent="0">
              <a:buNone/>
            </a:pPr>
            <a:r>
              <a:rPr lang="en-US" sz="2600" dirty="0">
                <a:latin typeface="Gill Sans MT" panose="020B0502020104020203" pitchFamily="34" charset="0"/>
              </a:rPr>
              <a:t>Q1. Did students change their attitudes/knowledge/behavior after program completion? </a:t>
            </a:r>
          </a:p>
          <a:p>
            <a:pPr marL="457200" lvl="1" indent="0">
              <a:buNone/>
            </a:pPr>
            <a:r>
              <a:rPr lang="en-US" sz="2600" dirty="0">
                <a:latin typeface="Gill Sans MT" panose="020B0502020104020203" pitchFamily="34" charset="0"/>
              </a:rPr>
              <a:t>Q2. Did the program produce changes in students’ wellbeing/academic performance? </a:t>
            </a:r>
          </a:p>
          <a:p>
            <a:pPr marL="457200" lvl="1" indent="0">
              <a:buNone/>
            </a:pPr>
            <a:r>
              <a:rPr lang="en-US" sz="2600" dirty="0">
                <a:latin typeface="Gill Sans MT" panose="020B0502020104020203" pitchFamily="34" charset="0"/>
              </a:rPr>
              <a:t>Q3. Are the services we are providing improving students’ mental health?</a:t>
            </a:r>
          </a:p>
        </p:txBody>
      </p:sp>
      <p:cxnSp>
        <p:nvCxnSpPr>
          <p:cNvPr id="4" name="Straight Connector 3"/>
          <p:cNvCxnSpPr/>
          <p:nvPr/>
        </p:nvCxnSpPr>
        <p:spPr>
          <a:xfrm flipV="1">
            <a:off x="382607" y="1398905"/>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5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a:xfrm>
            <a:off x="277586" y="237888"/>
            <a:ext cx="11381014" cy="6400800"/>
          </a:xfrm>
          <a:prstGeom prst="rect">
            <a:avLst/>
          </a:prstGeom>
          <a:extLs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val="182807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365125"/>
            <a:ext cx="10920663" cy="1325563"/>
          </a:xfrm>
        </p:spPr>
        <p:txBody>
          <a:bodyPr/>
          <a:lstStyle/>
          <a:p>
            <a:pPr algn="ctr"/>
            <a:r>
              <a:rPr lang="en-US" sz="5200" cap="none" dirty="0">
                <a:latin typeface=".AppleSystemUIFont"/>
                <a:ea typeface=".AppleSystemUIFont"/>
              </a:rPr>
              <a:t>My Professional Journey</a:t>
            </a:r>
            <a:endParaRPr lang="en-US" sz="5200" cap="none" dirty="0">
              <a:ea typeface=".AppleSystemUIFon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1114" y="1690688"/>
            <a:ext cx="4304708" cy="4304708"/>
          </a:xfrm>
        </p:spPr>
      </p:pic>
    </p:spTree>
    <p:extLst>
      <p:ext uri="{BB962C8B-B14F-4D97-AF65-F5344CB8AC3E}">
        <p14:creationId xmlns:p14="http://schemas.microsoft.com/office/powerpoint/2010/main" val="2553212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8000" cap="none" dirty="0">
                <a:latin typeface=".AppleSystemUIFont"/>
              </a:rPr>
              <a:t>Satisfaction IS NOT Outcome Evaluation </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389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1616808"/>
            <a:ext cx="10353592" cy="3035808"/>
          </a:xfrm>
        </p:spPr>
        <p:txBody>
          <a:bodyPr/>
          <a:lstStyle/>
          <a:p>
            <a:r>
              <a:rPr lang="en-US" sz="9000" cap="none" dirty="0"/>
              <a:t>What evaluation questions are you thinking about</a:t>
            </a:r>
            <a:r>
              <a:rPr lang="en-US" sz="9000" dirty="0"/>
              <a:t>…?</a:t>
            </a:r>
            <a:r>
              <a:rPr lang="en-US" dirty="0"/>
              <a:t>	</a:t>
            </a:r>
          </a:p>
        </p:txBody>
      </p:sp>
    </p:spTree>
    <p:extLst>
      <p:ext uri="{BB962C8B-B14F-4D97-AF65-F5344CB8AC3E}">
        <p14:creationId xmlns:p14="http://schemas.microsoft.com/office/powerpoint/2010/main" val="2422703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4632"/>
            <a:ext cx="10823448" cy="1609344"/>
          </a:xfrm>
        </p:spPr>
        <p:txBody>
          <a:bodyPr/>
          <a:lstStyle/>
          <a:p>
            <a:r>
              <a:rPr lang="en-US" cap="none">
                <a:latin typeface=".AppleSystemUIFont"/>
              </a:rPr>
              <a:t>Basic steps </a:t>
            </a:r>
            <a:r>
              <a:rPr lang="en-US" cap="none" dirty="0">
                <a:latin typeface=".AppleSystemUIFont"/>
              </a:rPr>
              <a:t>to complete an evaluation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7290239"/>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800" y="1941095"/>
            <a:ext cx="2342147" cy="984885"/>
          </a:xfrm>
          <a:prstGeom prst="rect">
            <a:avLst/>
          </a:prstGeom>
          <a:noFill/>
        </p:spPr>
        <p:txBody>
          <a:bodyPr wrap="square" rtlCol="0">
            <a:spAutoFit/>
          </a:bodyPr>
          <a:lstStyle/>
          <a:p>
            <a:endParaRPr lang="en-US" dirty="0"/>
          </a:p>
          <a:p>
            <a:r>
              <a:rPr lang="en-US" sz="4000" dirty="0"/>
              <a:t> </a:t>
            </a:r>
          </a:p>
        </p:txBody>
      </p:sp>
      <p:sp>
        <p:nvSpPr>
          <p:cNvPr id="6" name="Rectangle 5"/>
          <p:cNvSpPr/>
          <p:nvPr/>
        </p:nvSpPr>
        <p:spPr>
          <a:xfrm>
            <a:off x="9082150" y="4636168"/>
            <a:ext cx="3109850"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PDSA</a:t>
            </a:r>
          </a:p>
        </p:txBody>
      </p:sp>
    </p:spTree>
    <p:extLst>
      <p:ext uri="{BB962C8B-B14F-4D97-AF65-F5344CB8AC3E}">
        <p14:creationId xmlns:p14="http://schemas.microsoft.com/office/powerpoint/2010/main" val="3896321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heory of change counse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926" y="-70716"/>
            <a:ext cx="5833979" cy="692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970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92239" y="1845695"/>
            <a:ext cx="9144000" cy="2387600"/>
          </a:xfrm>
        </p:spPr>
        <p:txBody>
          <a:bodyPr>
            <a:noAutofit/>
          </a:bodyPr>
          <a:lstStyle/>
          <a:p>
            <a:r>
              <a:rPr lang="en-US" sz="7000" cap="none" dirty="0"/>
              <a:t>Most of us want to think of program evaluation as </a:t>
            </a:r>
            <a:br>
              <a:rPr lang="en-US" sz="7000" cap="none" dirty="0"/>
            </a:br>
            <a:r>
              <a:rPr lang="en-US" sz="7000" cap="none" dirty="0">
                <a:solidFill>
                  <a:srgbClr val="FF0000"/>
                </a:solidFill>
              </a:rPr>
              <a:t>If….Then </a:t>
            </a:r>
            <a:r>
              <a:rPr lang="en-US" sz="7000" cap="none" dirty="0"/>
              <a:t>Statements</a:t>
            </a:r>
          </a:p>
        </p:txBody>
      </p:sp>
    </p:spTree>
    <p:extLst>
      <p:ext uri="{BB962C8B-B14F-4D97-AF65-F5344CB8AC3E}">
        <p14:creationId xmlns:p14="http://schemas.microsoft.com/office/powerpoint/2010/main" val="961923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 We make BIG Claims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2381302"/>
              </p:ext>
            </p:extLst>
          </p:nvPr>
        </p:nvGraphicFramePr>
        <p:xfrm>
          <a:off x="838200" y="1825625"/>
          <a:ext cx="10515600" cy="3837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38200" y="5502442"/>
            <a:ext cx="4856747" cy="477054"/>
          </a:xfrm>
          <a:prstGeom prst="rect">
            <a:avLst/>
          </a:prstGeom>
          <a:noFill/>
        </p:spPr>
        <p:txBody>
          <a:bodyPr wrap="square" rtlCol="0">
            <a:spAutoFit/>
          </a:bodyPr>
          <a:lstStyle/>
          <a:p>
            <a:r>
              <a:rPr lang="en-US" sz="2500" dirty="0">
                <a:latin typeface="Gill Sans MT" panose="020B0502020104020203" pitchFamily="34" charset="0"/>
              </a:rPr>
              <a:t>We run a mindfulness program….</a:t>
            </a:r>
          </a:p>
        </p:txBody>
      </p:sp>
      <p:sp>
        <p:nvSpPr>
          <p:cNvPr id="7" name="TextBox 6"/>
          <p:cNvSpPr txBox="1"/>
          <p:nvPr/>
        </p:nvSpPr>
        <p:spPr>
          <a:xfrm>
            <a:off x="6096000" y="5502442"/>
            <a:ext cx="5811078" cy="477054"/>
          </a:xfrm>
          <a:prstGeom prst="rect">
            <a:avLst/>
          </a:prstGeom>
          <a:noFill/>
        </p:spPr>
        <p:txBody>
          <a:bodyPr wrap="square" rtlCol="0">
            <a:spAutoFit/>
          </a:bodyPr>
          <a:lstStyle/>
          <a:p>
            <a:r>
              <a:rPr lang="en-US" dirty="0"/>
              <a:t>   </a:t>
            </a:r>
            <a:r>
              <a:rPr lang="en-US" sz="2000" dirty="0">
                <a:latin typeface=".AppleSystemUIFont"/>
              </a:rPr>
              <a:t>Students academic performance will i</a:t>
            </a:r>
            <a:r>
              <a:rPr lang="en-US" sz="2500" dirty="0">
                <a:latin typeface=".AppleSystemUIFont"/>
              </a:rPr>
              <a:t>m</a:t>
            </a:r>
            <a:r>
              <a:rPr lang="en-US" dirty="0"/>
              <a:t>prove</a:t>
            </a:r>
          </a:p>
        </p:txBody>
      </p:sp>
      <p:sp>
        <p:nvSpPr>
          <p:cNvPr id="8" name="TextBox 7"/>
          <p:cNvSpPr txBox="1"/>
          <p:nvPr/>
        </p:nvSpPr>
        <p:spPr>
          <a:xfrm>
            <a:off x="838199" y="5991727"/>
            <a:ext cx="4856747" cy="861774"/>
          </a:xfrm>
          <a:prstGeom prst="rect">
            <a:avLst/>
          </a:prstGeom>
          <a:noFill/>
        </p:spPr>
        <p:txBody>
          <a:bodyPr wrap="square" rtlCol="0">
            <a:spAutoFit/>
          </a:bodyPr>
          <a:lstStyle/>
          <a:p>
            <a:r>
              <a:rPr lang="en-US" sz="2500" dirty="0">
                <a:latin typeface="Gill Sans MT" panose="020B0502020104020203" pitchFamily="34" charset="0"/>
              </a:rPr>
              <a:t>We implement a new intake process….</a:t>
            </a:r>
          </a:p>
        </p:txBody>
      </p:sp>
      <p:sp>
        <p:nvSpPr>
          <p:cNvPr id="9" name="TextBox 8"/>
          <p:cNvSpPr txBox="1"/>
          <p:nvPr/>
        </p:nvSpPr>
        <p:spPr>
          <a:xfrm>
            <a:off x="6436807" y="5991727"/>
            <a:ext cx="5129463" cy="430887"/>
          </a:xfrm>
          <a:prstGeom prst="rect">
            <a:avLst/>
          </a:prstGeom>
          <a:noFill/>
        </p:spPr>
        <p:txBody>
          <a:bodyPr wrap="square" rtlCol="0">
            <a:spAutoFit/>
          </a:bodyPr>
          <a:lstStyle/>
          <a:p>
            <a:r>
              <a:rPr lang="en-US" sz="2200" dirty="0">
                <a:latin typeface="Gill Sans MT" panose="020B0502020104020203" pitchFamily="34" charset="0"/>
              </a:rPr>
              <a:t>Our waitlists will disappear</a:t>
            </a:r>
          </a:p>
        </p:txBody>
      </p:sp>
    </p:spTree>
    <p:extLst>
      <p:ext uri="{BB962C8B-B14F-4D97-AF65-F5344CB8AC3E}">
        <p14:creationId xmlns:p14="http://schemas.microsoft.com/office/powerpoint/2010/main" val="2421770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500" cap="none" dirty="0">
                <a:latin typeface=".AppleSystemUIFont"/>
              </a:rPr>
              <a:t>What is one solution? Create a Logic Model</a:t>
            </a:r>
          </a:p>
        </p:txBody>
      </p:sp>
      <p:sp>
        <p:nvSpPr>
          <p:cNvPr id="4" name="Subtitle 3"/>
          <p:cNvSpPr>
            <a:spLocks noGrp="1"/>
          </p:cNvSpPr>
          <p:nvPr>
            <p:ph type="subTitle" idx="1"/>
          </p:nvPr>
        </p:nvSpPr>
        <p:spPr/>
        <p:txBody>
          <a:bodyPr/>
          <a:lstStyle/>
          <a:p>
            <a:r>
              <a:rPr lang="en-US" dirty="0"/>
              <a:t>(See Handout # 3)</a:t>
            </a:r>
          </a:p>
        </p:txBody>
      </p:sp>
    </p:spTree>
    <p:extLst>
      <p:ext uri="{BB962C8B-B14F-4D97-AF65-F5344CB8AC3E}">
        <p14:creationId xmlns:p14="http://schemas.microsoft.com/office/powerpoint/2010/main" val="433089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a:p>
        </p:txBody>
      </p:sp>
      <p:sp>
        <p:nvSpPr>
          <p:cNvPr id="6147" name="Content Placeholder 11"/>
          <p:cNvSpPr>
            <a:spLocks noGrp="1"/>
          </p:cNvSpPr>
          <p:nvPr>
            <p:ph idx="1"/>
          </p:nvPr>
        </p:nvSpPr>
        <p:spPr/>
        <p:txBody>
          <a:bodyPr/>
          <a:lstStyle/>
          <a:p>
            <a:r>
              <a:rPr lang="en-US" altLang="en-US"/>
              <a:t>Road map picture </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916"/>
            <a:ext cx="11818961" cy="686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4076171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altLang="en-US" sz="6000" cap="none" dirty="0">
                <a:latin typeface=".AppleSystemUIFont"/>
              </a:rPr>
              <a:t>Logic Model Basics</a:t>
            </a:r>
          </a:p>
        </p:txBody>
      </p:sp>
      <p:sp>
        <p:nvSpPr>
          <p:cNvPr id="7171" name="Rectangle 3"/>
          <p:cNvSpPr>
            <a:spLocks noGrp="1" noChangeArrowheads="1"/>
          </p:cNvSpPr>
          <p:nvPr>
            <p:ph idx="1"/>
          </p:nvPr>
        </p:nvSpPr>
        <p:spPr/>
        <p:txBody>
          <a:bodyPr/>
          <a:lstStyle/>
          <a:p>
            <a:r>
              <a:rPr lang="en-US" altLang="en-US" sz="3500" dirty="0">
                <a:latin typeface="Gill Sans MT" panose="020B0502020104020203" pitchFamily="34" charset="0"/>
              </a:rPr>
              <a:t>A picture of your program</a:t>
            </a:r>
          </a:p>
          <a:p>
            <a:r>
              <a:rPr lang="en-US" altLang="en-US" sz="3500" dirty="0">
                <a:latin typeface="Gill Sans MT" panose="020B0502020104020203" pitchFamily="34" charset="0"/>
              </a:rPr>
              <a:t>Clarifies the strategy underlying your program</a:t>
            </a:r>
          </a:p>
          <a:p>
            <a:r>
              <a:rPr lang="en-US" altLang="en-US" sz="3500" dirty="0">
                <a:latin typeface="Gill Sans MT" panose="020B0502020104020203" pitchFamily="34" charset="0"/>
              </a:rPr>
              <a:t>Builds common understanding</a:t>
            </a:r>
          </a:p>
          <a:p>
            <a:r>
              <a:rPr lang="en-US" altLang="en-US" sz="3500" dirty="0">
                <a:latin typeface="Gill Sans MT" panose="020B0502020104020203" pitchFamily="34" charset="0"/>
              </a:rPr>
              <a:t>Communicates what your program is and is </a:t>
            </a:r>
            <a:r>
              <a:rPr lang="en-US" altLang="en-US" sz="3500" u="sng" dirty="0">
                <a:latin typeface="Gill Sans MT" panose="020B0502020104020203" pitchFamily="34" charset="0"/>
              </a:rPr>
              <a:t>not </a:t>
            </a:r>
            <a:r>
              <a:rPr lang="en-US" altLang="en-US" sz="3500" dirty="0">
                <a:latin typeface="Gill Sans MT" panose="020B0502020104020203" pitchFamily="34" charset="0"/>
              </a:rPr>
              <a:t>about</a:t>
            </a:r>
          </a:p>
          <a:p>
            <a:r>
              <a:rPr lang="en-US" altLang="en-US" sz="3500" dirty="0">
                <a:latin typeface="Gill Sans MT" panose="020B0502020104020203" pitchFamily="34" charset="0"/>
              </a:rPr>
              <a:t>Forms a basis for evaluation</a:t>
            </a:r>
          </a:p>
          <a:p>
            <a:endParaRPr lang="en-US" altLang="en-US" dirty="0">
              <a:latin typeface="Comic Sans MS" pitchFamily="66" charset="0"/>
            </a:endParaRPr>
          </a:p>
          <a:p>
            <a:endParaRPr lang="en-US" altLang="en-US" dirty="0">
              <a:latin typeface="Comic Sans MS" pitchFamily="66" charset="0"/>
            </a:endParaRPr>
          </a:p>
        </p:txBody>
      </p:sp>
      <p:cxnSp>
        <p:nvCxnSpPr>
          <p:cNvPr id="4" name="Straight Connector 3"/>
          <p:cNvCxnSpPr/>
          <p:nvPr/>
        </p:nvCxnSpPr>
        <p:spPr>
          <a:xfrm flipV="1">
            <a:off x="342850" y="1796470"/>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38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a:p>
        </p:txBody>
      </p:sp>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36676" y="-28575"/>
            <a:ext cx="9331325" cy="68865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206898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342901"/>
            <a:ext cx="10617200" cy="1347788"/>
          </a:xfrm>
        </p:spPr>
        <p:txBody>
          <a:bodyPr>
            <a:normAutofit fontScale="90000"/>
          </a:bodyPr>
          <a:lstStyle/>
          <a:p>
            <a:br>
              <a:rPr lang="en-US" dirty="0"/>
            </a:br>
            <a:r>
              <a:rPr lang="en-US" dirty="0">
                <a:latin typeface=".AppleSystemUIFont"/>
              </a:rPr>
              <a:t>Agenda </a:t>
            </a:r>
            <a:br>
              <a:rPr lang="en-US" dirty="0">
                <a:latin typeface=".AppleSystemUIFont"/>
              </a:rPr>
            </a:br>
            <a:endParaRPr lang="en-US" dirty="0">
              <a:latin typeface=".AppleSystemUIFont"/>
            </a:endParaRPr>
          </a:p>
        </p:txBody>
      </p:sp>
      <p:sp>
        <p:nvSpPr>
          <p:cNvPr id="3" name="Content Placeholder 2"/>
          <p:cNvSpPr>
            <a:spLocks noGrp="1"/>
          </p:cNvSpPr>
          <p:nvPr>
            <p:ph idx="1"/>
          </p:nvPr>
        </p:nvSpPr>
        <p:spPr>
          <a:xfrm>
            <a:off x="495300" y="1690689"/>
            <a:ext cx="10858500" cy="4486274"/>
          </a:xfrm>
        </p:spPr>
        <p:txBody>
          <a:bodyPr>
            <a:normAutofit fontScale="92500"/>
          </a:bodyPr>
          <a:lstStyle/>
          <a:p>
            <a:pPr marL="0" indent="0">
              <a:buNone/>
            </a:pPr>
            <a:endParaRPr lang="en-US" dirty="0"/>
          </a:p>
          <a:p>
            <a:pPr marL="514350" indent="-514350">
              <a:buAutoNum type="arabicPeriod"/>
            </a:pPr>
            <a:r>
              <a:rPr lang="en-US" sz="3500" dirty="0">
                <a:latin typeface="Gill Sans MT" panose="020B0502020104020203" pitchFamily="34" charset="0"/>
              </a:rPr>
              <a:t>Understanding what program evaluation is, and what it is </a:t>
            </a:r>
            <a:r>
              <a:rPr lang="en-US" sz="3500" i="1" dirty="0">
                <a:latin typeface="Gill Sans MT" panose="020B0502020104020203" pitchFamily="34" charset="0"/>
              </a:rPr>
              <a:t>not</a:t>
            </a:r>
          </a:p>
          <a:p>
            <a:pPr marL="514350" indent="-514350">
              <a:buAutoNum type="arabicPeriod"/>
            </a:pPr>
            <a:r>
              <a:rPr lang="en-US" sz="3500" dirty="0">
                <a:latin typeface="Gill Sans MT" panose="020B0502020104020203" pitchFamily="34" charset="0"/>
              </a:rPr>
              <a:t>Principles of evaluation as they relate to understanding how to evaluate your services</a:t>
            </a:r>
          </a:p>
          <a:p>
            <a:pPr marL="514350" indent="-514350">
              <a:buAutoNum type="arabicPeriod"/>
            </a:pPr>
            <a:r>
              <a:rPr lang="en-US" sz="3500" dirty="0">
                <a:latin typeface="Gill Sans MT" panose="020B0502020104020203" pitchFamily="34" charset="0"/>
              </a:rPr>
              <a:t>Types and stages of evaluation</a:t>
            </a:r>
          </a:p>
          <a:p>
            <a:pPr marL="514350" indent="-514350">
              <a:buAutoNum type="arabicPeriod"/>
            </a:pPr>
            <a:r>
              <a:rPr lang="en-US" sz="3500" dirty="0">
                <a:latin typeface="Gill Sans MT" panose="020B0502020104020203" pitchFamily="34" charset="0"/>
              </a:rPr>
              <a:t>Developing good evaluation questions for service and practice</a:t>
            </a:r>
          </a:p>
          <a:p>
            <a:pPr marL="514350" indent="-514350">
              <a:buAutoNum type="arabicPeriod"/>
            </a:pPr>
            <a:r>
              <a:rPr lang="en-US" sz="3500" dirty="0">
                <a:latin typeface="Gill Sans MT" panose="020B0502020104020203" pitchFamily="34" charset="0"/>
              </a:rPr>
              <a:t>Using evaluation tools and templates</a:t>
            </a:r>
          </a:p>
        </p:txBody>
      </p:sp>
      <p:cxnSp>
        <p:nvCxnSpPr>
          <p:cNvPr id="4" name="Straight Connector 3"/>
          <p:cNvCxnSpPr/>
          <p:nvPr/>
        </p:nvCxnSpPr>
        <p:spPr>
          <a:xfrm flipV="1">
            <a:off x="495300" y="1499616"/>
            <a:ext cx="10844784"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230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8264" y="66236"/>
            <a:ext cx="10058400" cy="1609344"/>
          </a:xfrm>
        </p:spPr>
        <p:txBody>
          <a:bodyPr/>
          <a:lstStyle/>
          <a:p>
            <a:r>
              <a:rPr lang="en-US" altLang="en-US" cap="none" dirty="0">
                <a:latin typeface=".AppleSystemUIFont"/>
              </a:rPr>
              <a:t>Every Day Example </a:t>
            </a:r>
          </a:p>
        </p:txBody>
      </p:sp>
      <p:sp>
        <p:nvSpPr>
          <p:cNvPr id="9219" name="Text Box 6"/>
          <p:cNvSpPr>
            <a:spLocks noGrp="1" noChangeArrowheads="1"/>
          </p:cNvSpPr>
          <p:nvPr>
            <p:ph idx="1"/>
          </p:nvPr>
        </p:nvSpPr>
        <p:spPr>
          <a:xfrm>
            <a:off x="1752600" y="1600200"/>
            <a:ext cx="1600200" cy="4452824"/>
          </a:xfrm>
          <a:solidFill>
            <a:srgbClr val="CCFFCC"/>
          </a:solidFill>
          <a:ln>
            <a:solidFill>
              <a:schemeClr val="accent2"/>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FontTx/>
              <a:buNone/>
            </a:pPr>
            <a:r>
              <a:rPr lang="en-US" altLang="en-US" sz="2000" i="1" dirty="0">
                <a:latin typeface="Comic Sans MS" pitchFamily="66" charset="0"/>
              </a:rPr>
              <a:t>Inputs</a:t>
            </a:r>
          </a:p>
          <a:p>
            <a:pPr>
              <a:spcBef>
                <a:spcPct val="50000"/>
              </a:spcBef>
              <a:buFontTx/>
              <a:buNone/>
            </a:pPr>
            <a:endParaRPr lang="en-US" altLang="en-US" sz="2000" i="1" dirty="0">
              <a:latin typeface="Comic Sans MS" pitchFamily="66" charset="0"/>
            </a:endParaRPr>
          </a:p>
          <a:p>
            <a:pPr>
              <a:spcBef>
                <a:spcPct val="50000"/>
              </a:spcBef>
              <a:buFontTx/>
              <a:buNone/>
            </a:pPr>
            <a:r>
              <a:rPr lang="en-US" altLang="en-US" sz="2000" dirty="0">
                <a:latin typeface="Comic Sans MS" pitchFamily="66" charset="0"/>
              </a:rPr>
              <a:t>$300</a:t>
            </a:r>
          </a:p>
        </p:txBody>
      </p:sp>
      <p:sp>
        <p:nvSpPr>
          <p:cNvPr id="9220" name="Text Box 7"/>
          <p:cNvSpPr txBox="1">
            <a:spLocks noChangeArrowheads="1"/>
          </p:cNvSpPr>
          <p:nvPr/>
        </p:nvSpPr>
        <p:spPr bwMode="auto">
          <a:xfrm>
            <a:off x="3505200" y="1651819"/>
            <a:ext cx="1676400" cy="4401205"/>
          </a:xfrm>
          <a:prstGeom prst="rect">
            <a:avLst/>
          </a:prstGeom>
          <a:solidFill>
            <a:srgbClr val="99C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i="1" dirty="0">
                <a:latin typeface="Comic Sans MS" pitchFamily="66" charset="0"/>
              </a:rPr>
              <a:t>Activities</a:t>
            </a:r>
          </a:p>
          <a:p>
            <a:pPr eaLnBrk="1" hangingPunct="1">
              <a:spcBef>
                <a:spcPct val="50000"/>
              </a:spcBef>
              <a:buFontTx/>
              <a:buNone/>
            </a:pPr>
            <a:endParaRPr lang="en-US" altLang="en-US" sz="2000" dirty="0">
              <a:latin typeface="Comic Sans MS" pitchFamily="66" charset="0"/>
            </a:endParaRPr>
          </a:p>
          <a:p>
            <a:pPr eaLnBrk="1" hangingPunct="1">
              <a:spcBef>
                <a:spcPct val="50000"/>
              </a:spcBef>
              <a:buFontTx/>
              <a:buNone/>
            </a:pPr>
            <a:r>
              <a:rPr lang="en-US" altLang="en-US" sz="2000" dirty="0">
                <a:latin typeface="Comic Sans MS" pitchFamily="66" charset="0"/>
              </a:rPr>
              <a:t>Go to store</a:t>
            </a:r>
          </a:p>
          <a:p>
            <a:pPr eaLnBrk="1" hangingPunct="1">
              <a:spcBef>
                <a:spcPct val="50000"/>
              </a:spcBef>
              <a:buFontTx/>
              <a:buNone/>
            </a:pPr>
            <a:r>
              <a:rPr lang="en-US" altLang="en-US" sz="2000" dirty="0">
                <a:latin typeface="Comic Sans MS" pitchFamily="66" charset="0"/>
              </a:rPr>
              <a:t>Hockey Store </a:t>
            </a:r>
          </a:p>
          <a:p>
            <a:pPr eaLnBrk="1" hangingPunct="1">
              <a:spcBef>
                <a:spcPct val="50000"/>
              </a:spcBef>
              <a:buFontTx/>
              <a:buNone/>
            </a:pPr>
            <a:endParaRPr lang="en-US" altLang="en-US" sz="2000" dirty="0">
              <a:latin typeface="Comic Sans MS" pitchFamily="66" charset="0"/>
            </a:endParaRPr>
          </a:p>
          <a:p>
            <a:pPr eaLnBrk="1" hangingPunct="1">
              <a:spcBef>
                <a:spcPct val="50000"/>
              </a:spcBef>
              <a:buFontTx/>
              <a:buNone/>
            </a:pPr>
            <a:endParaRPr lang="en-US" altLang="en-US" sz="2000" dirty="0">
              <a:latin typeface="Comic Sans MS" pitchFamily="66" charset="0"/>
            </a:endParaRPr>
          </a:p>
          <a:p>
            <a:pPr eaLnBrk="1" hangingPunct="1">
              <a:spcBef>
                <a:spcPct val="50000"/>
              </a:spcBef>
              <a:buFontTx/>
              <a:buNone/>
            </a:pPr>
            <a:endParaRPr lang="en-US" altLang="en-US" sz="2000" dirty="0">
              <a:latin typeface="Comic Sans MS" pitchFamily="66" charset="0"/>
            </a:endParaRPr>
          </a:p>
          <a:p>
            <a:pPr eaLnBrk="1" hangingPunct="1">
              <a:spcBef>
                <a:spcPct val="50000"/>
              </a:spcBef>
              <a:buFontTx/>
              <a:buNone/>
            </a:pPr>
            <a:endParaRPr lang="en-US" altLang="en-US" sz="2000" dirty="0">
              <a:latin typeface="Comic Sans MS" pitchFamily="66" charset="0"/>
            </a:endParaRPr>
          </a:p>
          <a:p>
            <a:pPr eaLnBrk="1" hangingPunct="1">
              <a:spcBef>
                <a:spcPct val="50000"/>
              </a:spcBef>
              <a:buFontTx/>
              <a:buNone/>
            </a:pPr>
            <a:endParaRPr lang="en-US" altLang="en-US" sz="2000" dirty="0">
              <a:latin typeface="Arial" charset="0"/>
            </a:endParaRPr>
          </a:p>
        </p:txBody>
      </p:sp>
      <p:sp>
        <p:nvSpPr>
          <p:cNvPr id="9221" name="Text Box 8"/>
          <p:cNvSpPr txBox="1">
            <a:spLocks noChangeArrowheads="1"/>
          </p:cNvSpPr>
          <p:nvPr/>
        </p:nvSpPr>
        <p:spPr bwMode="auto">
          <a:xfrm>
            <a:off x="5387464" y="1651819"/>
            <a:ext cx="1622937" cy="4401205"/>
          </a:xfrm>
          <a:prstGeom prst="rect">
            <a:avLst/>
          </a:prstGeom>
          <a:solidFill>
            <a:srgbClr val="FFCC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i="1" dirty="0">
                <a:latin typeface="Comic Sans MS" pitchFamily="66" charset="0"/>
              </a:rPr>
              <a:t>Outputs</a:t>
            </a:r>
          </a:p>
          <a:p>
            <a:pPr eaLnBrk="1" hangingPunct="1">
              <a:spcBef>
                <a:spcPct val="50000"/>
              </a:spcBef>
              <a:buFontTx/>
              <a:buNone/>
            </a:pPr>
            <a:endParaRPr lang="en-US" altLang="en-US" sz="2000" dirty="0">
              <a:solidFill>
                <a:srgbClr val="FF3300"/>
              </a:solidFill>
              <a:latin typeface="Arial" charset="0"/>
            </a:endParaRPr>
          </a:p>
        </p:txBody>
      </p:sp>
      <p:sp>
        <p:nvSpPr>
          <p:cNvPr id="9222" name="Text Box 8"/>
          <p:cNvSpPr txBox="1">
            <a:spLocks noChangeArrowheads="1"/>
          </p:cNvSpPr>
          <p:nvPr/>
        </p:nvSpPr>
        <p:spPr bwMode="auto">
          <a:xfrm>
            <a:off x="7063518" y="1651819"/>
            <a:ext cx="1693068" cy="4334833"/>
          </a:xfrm>
          <a:prstGeom prst="rect">
            <a:avLst/>
          </a:prstGeom>
          <a:solidFill>
            <a:schemeClr val="accent2">
              <a:lumMod val="60000"/>
              <a:lumOff val="40000"/>
            </a:schemeClr>
          </a:solidFill>
          <a:ln w="9525">
            <a:solidFill>
              <a:schemeClr val="accent2"/>
            </a:solidFill>
            <a:miter lim="800000"/>
            <a:headEnd/>
            <a:tailEnd/>
          </a:ln>
          <a:effec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i="1" dirty="0">
                <a:latin typeface="Comic Sans MS" pitchFamily="66" charset="0"/>
              </a:rPr>
              <a:t>ST Outcome</a:t>
            </a:r>
          </a:p>
          <a:p>
            <a:pPr marL="342900" indent="-342900">
              <a:spcBef>
                <a:spcPct val="50000"/>
              </a:spcBef>
              <a:buFont typeface="Wingdings" panose="05000000000000000000" pitchFamily="2" charset="2"/>
              <a:buChar char="ü"/>
            </a:pPr>
            <a:r>
              <a:rPr lang="en-US" altLang="en-US" sz="2000" dirty="0">
                <a:latin typeface="Comic Sans MS" pitchFamily="66" charset="0"/>
              </a:rPr>
              <a:t>Fitting in</a:t>
            </a:r>
          </a:p>
          <a:p>
            <a:pPr marL="342900" indent="-342900">
              <a:spcBef>
                <a:spcPct val="50000"/>
              </a:spcBef>
              <a:buFont typeface="Wingdings" panose="05000000000000000000" pitchFamily="2" charset="2"/>
              <a:buChar char="ü"/>
            </a:pPr>
            <a:r>
              <a:rPr lang="en-US" altLang="en-US" sz="2000" dirty="0">
                <a:latin typeface="Comic Sans MS" pitchFamily="66" charset="0"/>
              </a:rPr>
              <a:t>Happier</a:t>
            </a:r>
          </a:p>
          <a:p>
            <a:pPr marL="342900" indent="-342900">
              <a:spcBef>
                <a:spcPct val="50000"/>
              </a:spcBef>
              <a:buFont typeface="Wingdings" panose="05000000000000000000" pitchFamily="2" charset="2"/>
              <a:buChar char="ü"/>
            </a:pPr>
            <a:r>
              <a:rPr lang="en-US" altLang="en-US" sz="2000" dirty="0">
                <a:latin typeface="Comic Sans MS" pitchFamily="66" charset="0"/>
              </a:rPr>
              <a:t>Better shot </a:t>
            </a:r>
          </a:p>
          <a:p>
            <a:pPr marL="342900" indent="-342900">
              <a:spcBef>
                <a:spcPct val="50000"/>
              </a:spcBef>
              <a:buFont typeface="Wingdings" panose="05000000000000000000" pitchFamily="2" charset="2"/>
              <a:buChar char="ü"/>
            </a:pPr>
            <a:r>
              <a:rPr lang="en-US" altLang="en-US" sz="2000" dirty="0">
                <a:latin typeface="Comic Sans MS" pitchFamily="66" charset="0"/>
              </a:rPr>
              <a:t>Greater     </a:t>
            </a:r>
          </a:p>
          <a:p>
            <a:pPr eaLnBrk="1" hangingPunct="1">
              <a:spcBef>
                <a:spcPct val="50000"/>
              </a:spcBef>
              <a:buNone/>
            </a:pPr>
            <a:r>
              <a:rPr lang="en-US" altLang="en-US" sz="2000" dirty="0">
                <a:latin typeface="Comic Sans MS" pitchFamily="66" charset="0"/>
              </a:rPr>
              <a:t>attachment</a:t>
            </a:r>
          </a:p>
          <a:p>
            <a:pPr eaLnBrk="1" hangingPunct="1">
              <a:spcBef>
                <a:spcPct val="50000"/>
              </a:spcBef>
              <a:buNone/>
            </a:pPr>
            <a:endParaRPr lang="en-US" altLang="en-US" sz="2000" dirty="0">
              <a:latin typeface="Comic Sans MS" pitchFamily="66" charset="0"/>
            </a:endParaRPr>
          </a:p>
          <a:p>
            <a:pPr eaLnBrk="1" hangingPunct="1">
              <a:spcBef>
                <a:spcPct val="50000"/>
              </a:spcBef>
              <a:buFontTx/>
              <a:buNone/>
            </a:pPr>
            <a:endParaRPr lang="en-US" altLang="en-US" sz="2000" dirty="0">
              <a:solidFill>
                <a:srgbClr val="FF3300"/>
              </a:solidFill>
              <a:latin typeface="Arial" charset="0"/>
            </a:endParaRPr>
          </a:p>
        </p:txBody>
      </p:sp>
      <p:sp>
        <p:nvSpPr>
          <p:cNvPr id="9223" name="Text Box 8"/>
          <p:cNvSpPr txBox="1">
            <a:spLocks noChangeArrowheads="1"/>
          </p:cNvSpPr>
          <p:nvPr/>
        </p:nvSpPr>
        <p:spPr bwMode="auto">
          <a:xfrm>
            <a:off x="8839200" y="1675580"/>
            <a:ext cx="1600200" cy="4353681"/>
          </a:xfrm>
          <a:prstGeom prst="rect">
            <a:avLst/>
          </a:prstGeom>
          <a:solidFill>
            <a:schemeClr val="bg1">
              <a:lumMod val="75000"/>
            </a:schemeClr>
          </a:solidFill>
          <a:ln w="9525">
            <a:solidFill>
              <a:schemeClr val="accent2"/>
            </a:solidFill>
            <a:miter lim="800000"/>
            <a:headEnd/>
            <a:tailEnd/>
          </a:ln>
          <a:effec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i="1" dirty="0">
                <a:latin typeface="Comic Sans MS" pitchFamily="66" charset="0"/>
              </a:rPr>
              <a:t>LT Outcome</a:t>
            </a:r>
          </a:p>
          <a:p>
            <a:pPr marL="342900" indent="-342900">
              <a:spcBef>
                <a:spcPct val="50000"/>
              </a:spcBef>
              <a:buFont typeface="Wingdings" panose="05000000000000000000" pitchFamily="2" charset="2"/>
              <a:buChar char="ü"/>
            </a:pPr>
            <a:r>
              <a:rPr lang="en-US" altLang="en-US" sz="2000" dirty="0">
                <a:latin typeface="Arial" charset="0"/>
              </a:rPr>
              <a:t>Healthier kid</a:t>
            </a:r>
          </a:p>
          <a:p>
            <a:pPr eaLnBrk="1" hangingPunct="1">
              <a:spcBef>
                <a:spcPct val="50000"/>
              </a:spcBef>
              <a:buNone/>
            </a:pPr>
            <a:r>
              <a:rPr lang="en-US" altLang="en-US" sz="2000" dirty="0">
                <a:latin typeface="Arial" charset="0"/>
              </a:rPr>
              <a:t> </a:t>
            </a:r>
          </a:p>
        </p:txBody>
      </p:sp>
      <p:pic>
        <p:nvPicPr>
          <p:cNvPr id="92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960" y="2856266"/>
            <a:ext cx="1554174" cy="1877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264128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9220" grpId="0" animBg="1"/>
      <p:bldP spid="9221" grpId="0" animBg="1"/>
      <p:bldP spid="9222" grpId="0" animBg="1"/>
      <p:bldP spid="92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397564" y="312739"/>
            <a:ext cx="11069011" cy="1311275"/>
          </a:xfrm>
        </p:spPr>
        <p:txBody>
          <a:bodyPr/>
          <a:lstStyle/>
          <a:p>
            <a:r>
              <a:rPr lang="en-US" altLang="en-US" sz="4000" cap="none" dirty="0">
                <a:latin typeface=".AppleSystemUIFont"/>
              </a:rPr>
              <a:t>Using Your Logic Model for Program Evaluation</a:t>
            </a:r>
          </a:p>
        </p:txBody>
      </p:sp>
      <p:sp>
        <p:nvSpPr>
          <p:cNvPr id="24579" name="Rectangle 2"/>
          <p:cNvSpPr>
            <a:spLocks noGrp="1" noChangeArrowheads="1"/>
          </p:cNvSpPr>
          <p:nvPr>
            <p:ph idx="1"/>
          </p:nvPr>
        </p:nvSpPr>
        <p:spPr>
          <a:xfrm>
            <a:off x="585216" y="1905000"/>
            <a:ext cx="10881360" cy="4532376"/>
          </a:xfrm>
        </p:spPr>
        <p:txBody>
          <a:bodyPr/>
          <a:lstStyle/>
          <a:p>
            <a:pPr>
              <a:buFont typeface="Wingdings" pitchFamily="2" charset="2"/>
              <a:buNone/>
            </a:pPr>
            <a:r>
              <a:rPr lang="en-US" altLang="en-US" sz="4000" dirty="0">
                <a:latin typeface="Gill Sans MT" panose="020B0502020104020203" pitchFamily="34" charset="0"/>
              </a:rPr>
              <a:t>Evaluation is the process of asking—and answering—questions:</a:t>
            </a:r>
          </a:p>
          <a:p>
            <a:pPr>
              <a:buFont typeface="Wingdings" pitchFamily="2" charset="2"/>
              <a:buNone/>
            </a:pPr>
            <a:endParaRPr lang="en-US" altLang="en-US" sz="4000" dirty="0">
              <a:latin typeface="Gill Sans MT" panose="020B0502020104020203" pitchFamily="34" charset="0"/>
            </a:endParaRPr>
          </a:p>
          <a:p>
            <a:pPr lvl="1"/>
            <a:r>
              <a:rPr lang="en-US" altLang="en-US" sz="4000" dirty="0">
                <a:latin typeface="Gill Sans MT" panose="020B0502020104020203" pitchFamily="34" charset="0"/>
              </a:rPr>
              <a:t>What did you do?</a:t>
            </a:r>
          </a:p>
          <a:p>
            <a:pPr lvl="1"/>
            <a:r>
              <a:rPr lang="en-US" altLang="en-US" sz="4000" dirty="0">
                <a:latin typeface="Gill Sans MT" panose="020B0502020104020203" pitchFamily="34" charset="0"/>
              </a:rPr>
              <a:t>How well did you do it?</a:t>
            </a:r>
          </a:p>
          <a:p>
            <a:pPr lvl="1"/>
            <a:r>
              <a:rPr lang="en-US" altLang="en-US" sz="4000" dirty="0">
                <a:latin typeface="Gill Sans MT" panose="020B0502020104020203" pitchFamily="34" charset="0"/>
              </a:rPr>
              <a:t>What did you achieve?</a:t>
            </a:r>
          </a:p>
          <a:p>
            <a:pPr algn="ctr">
              <a:buFont typeface="Wingdings" pitchFamily="2" charset="2"/>
              <a:buNone/>
            </a:pPr>
            <a:endParaRPr lang="en-US" altLang="en-US" dirty="0">
              <a:latin typeface="Comic Sans MS" pitchFamily="66" charset="0"/>
            </a:endParaRPr>
          </a:p>
        </p:txBody>
      </p:sp>
      <p:cxnSp>
        <p:nvCxnSpPr>
          <p:cNvPr id="4" name="Straight Connector 3"/>
          <p:cNvCxnSpPr/>
          <p:nvPr/>
        </p:nvCxnSpPr>
        <p:spPr>
          <a:xfrm flipV="1">
            <a:off x="382607" y="1398905"/>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992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49808" y="411163"/>
            <a:ext cx="11276540" cy="1143000"/>
          </a:xfrm>
        </p:spPr>
        <p:txBody>
          <a:bodyPr>
            <a:normAutofit/>
          </a:bodyPr>
          <a:lstStyle/>
          <a:p>
            <a:r>
              <a:rPr lang="en-US" altLang="en-US" dirty="0">
                <a:latin typeface=".AppleSystemUIFont"/>
              </a:rPr>
              <a:t>So, why bother?</a:t>
            </a:r>
            <a:r>
              <a:rPr lang="en-US" altLang="en-US" sz="3800" dirty="0">
                <a:latin typeface=".AppleSystemUIFont"/>
              </a:rPr>
              <a:t>  </a:t>
            </a:r>
            <a:r>
              <a:rPr lang="en-US" altLang="en-US" sz="2800" dirty="0">
                <a:latin typeface=".AppleSystemUIFont"/>
              </a:rPr>
              <a:t>What’s in this for you?</a:t>
            </a:r>
          </a:p>
        </p:txBody>
      </p:sp>
      <p:sp>
        <p:nvSpPr>
          <p:cNvPr id="27651" name="Rectangle 3"/>
          <p:cNvSpPr>
            <a:spLocks noGrp="1" noChangeArrowheads="1"/>
          </p:cNvSpPr>
          <p:nvPr>
            <p:ph idx="1"/>
          </p:nvPr>
        </p:nvSpPr>
        <p:spPr>
          <a:xfrm>
            <a:off x="292608" y="1905001"/>
            <a:ext cx="11173968" cy="4075175"/>
          </a:xfrm>
        </p:spPr>
        <p:txBody>
          <a:bodyPr>
            <a:noAutofit/>
          </a:bodyPr>
          <a:lstStyle/>
          <a:p>
            <a:pPr>
              <a:buFont typeface="Wingdings" pitchFamily="2" charset="2"/>
              <a:buNone/>
            </a:pPr>
            <a:r>
              <a:rPr lang="en-US" altLang="en-US" sz="3500" dirty="0">
                <a:latin typeface="Gill Sans MT" panose="020B0502020104020203" pitchFamily="34" charset="0"/>
              </a:rPr>
              <a:t>Some common comments . . . </a:t>
            </a:r>
          </a:p>
          <a:p>
            <a:pPr lvl="2"/>
            <a:r>
              <a:rPr lang="en-US" altLang="en-US" sz="3500" dirty="0">
                <a:latin typeface="Gill Sans MT" panose="020B0502020104020203" pitchFamily="34" charset="0"/>
              </a:rPr>
              <a:t>“This seems like a lot of work.”  </a:t>
            </a:r>
          </a:p>
          <a:p>
            <a:pPr lvl="2"/>
            <a:r>
              <a:rPr lang="en-US" altLang="en-US" sz="3500" dirty="0">
                <a:latin typeface="Gill Sans MT" panose="020B0502020104020203" pitchFamily="34" charset="0"/>
              </a:rPr>
              <a:t>“Where in the world would I get all the information to put in a logic model?</a:t>
            </a:r>
          </a:p>
          <a:p>
            <a:pPr lvl="2"/>
            <a:r>
              <a:rPr lang="en-US" altLang="en-US" sz="3500" dirty="0">
                <a:latin typeface="Gill Sans MT" panose="020B0502020104020203" pitchFamily="34" charset="0"/>
              </a:rPr>
              <a:t>“I’m a right brain type of person – this isn’t for me.”</a:t>
            </a:r>
          </a:p>
          <a:p>
            <a:pPr lvl="2"/>
            <a:r>
              <a:rPr lang="en-US" altLang="en-US" sz="3500" dirty="0">
                <a:latin typeface="Gill Sans MT" panose="020B0502020104020203" pitchFamily="34" charset="0"/>
              </a:rPr>
              <a:t>“Even if we created one, what would we do with it?”</a:t>
            </a:r>
          </a:p>
        </p:txBody>
      </p:sp>
      <p:cxnSp>
        <p:nvCxnSpPr>
          <p:cNvPr id="4" name="Straight Connector 3"/>
          <p:cNvCxnSpPr/>
          <p:nvPr/>
        </p:nvCxnSpPr>
        <p:spPr>
          <a:xfrm flipV="1">
            <a:off x="382607" y="1398905"/>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325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7322" y="433389"/>
            <a:ext cx="10714382" cy="1190625"/>
          </a:xfrm>
        </p:spPr>
        <p:txBody>
          <a:bodyPr>
            <a:normAutofit/>
          </a:bodyPr>
          <a:lstStyle/>
          <a:p>
            <a:r>
              <a:rPr lang="en-US" altLang="en-US" sz="4000" cap="none" dirty="0">
                <a:latin typeface=".AppleSystemUIFont"/>
                <a:cs typeface="Times New Roman" pitchFamily="18" charset="0"/>
              </a:rPr>
              <a:t>The Value of the Logic Model Process</a:t>
            </a:r>
          </a:p>
        </p:txBody>
      </p:sp>
      <p:sp>
        <p:nvSpPr>
          <p:cNvPr id="23555" name="Rectangle 3"/>
          <p:cNvSpPr>
            <a:spLocks noGrp="1" noChangeArrowheads="1"/>
          </p:cNvSpPr>
          <p:nvPr>
            <p:ph idx="1"/>
          </p:nvPr>
        </p:nvSpPr>
        <p:spPr>
          <a:xfrm>
            <a:off x="694944" y="1624014"/>
            <a:ext cx="10625328" cy="4993194"/>
          </a:xfrm>
        </p:spPr>
        <p:txBody>
          <a:bodyPr>
            <a:normAutofit fontScale="77500" lnSpcReduction="20000"/>
          </a:bodyPr>
          <a:lstStyle/>
          <a:p>
            <a:pPr>
              <a:lnSpc>
                <a:spcPct val="80000"/>
              </a:lnSpc>
            </a:pPr>
            <a:endParaRPr lang="en-US" altLang="en-US" sz="3800" dirty="0">
              <a:latin typeface="Comic Sans MS" pitchFamily="66" charset="0"/>
            </a:endParaRPr>
          </a:p>
          <a:p>
            <a:pPr>
              <a:lnSpc>
                <a:spcPct val="80000"/>
              </a:lnSpc>
            </a:pPr>
            <a:r>
              <a:rPr lang="en-US" altLang="en-US" sz="4300" dirty="0">
                <a:latin typeface="Gill Sans MT" panose="020B0502020104020203" pitchFamily="34" charset="0"/>
                <a:cs typeface="Times New Roman" pitchFamily="18" charset="0"/>
              </a:rPr>
              <a:t>Engages stakeholders.</a:t>
            </a:r>
          </a:p>
          <a:p>
            <a:pPr>
              <a:lnSpc>
                <a:spcPct val="80000"/>
              </a:lnSpc>
              <a:buFont typeface="Wingdings" pitchFamily="2" charset="2"/>
              <a:buNone/>
            </a:pPr>
            <a:endParaRPr lang="en-US" altLang="en-US" sz="4300" dirty="0">
              <a:latin typeface="Gill Sans MT" panose="020B0502020104020203" pitchFamily="34" charset="0"/>
            </a:endParaRPr>
          </a:p>
          <a:p>
            <a:pPr>
              <a:lnSpc>
                <a:spcPct val="80000"/>
              </a:lnSpc>
            </a:pPr>
            <a:r>
              <a:rPr lang="en-US" altLang="en-US" sz="4300" dirty="0">
                <a:latin typeface="Gill Sans MT" panose="020B0502020104020203" pitchFamily="34" charset="0"/>
                <a:cs typeface="Times New Roman" pitchFamily="18" charset="0"/>
              </a:rPr>
              <a:t>Clarifies program theory and fills in the gaps.</a:t>
            </a:r>
          </a:p>
          <a:p>
            <a:pPr>
              <a:lnSpc>
                <a:spcPct val="80000"/>
              </a:lnSpc>
              <a:buFont typeface="Wingdings" pitchFamily="2" charset="2"/>
              <a:buNone/>
            </a:pPr>
            <a:endParaRPr lang="en-US" altLang="en-US" sz="4300" dirty="0">
              <a:latin typeface="Gill Sans MT" panose="020B0502020104020203" pitchFamily="34" charset="0"/>
              <a:cs typeface="Times New Roman" pitchFamily="18" charset="0"/>
            </a:endParaRPr>
          </a:p>
          <a:p>
            <a:pPr>
              <a:lnSpc>
                <a:spcPct val="80000"/>
              </a:lnSpc>
            </a:pPr>
            <a:r>
              <a:rPr lang="en-US" altLang="en-US" sz="4300" dirty="0">
                <a:latin typeface="Gill Sans MT" panose="020B0502020104020203" pitchFamily="34" charset="0"/>
                <a:cs typeface="Times New Roman" pitchFamily="18" charset="0"/>
              </a:rPr>
              <a:t>Builds ownership of the program.</a:t>
            </a:r>
          </a:p>
          <a:p>
            <a:pPr>
              <a:lnSpc>
                <a:spcPct val="80000"/>
              </a:lnSpc>
              <a:buFont typeface="Wingdings" pitchFamily="2" charset="2"/>
              <a:buNone/>
            </a:pPr>
            <a:endParaRPr lang="en-US" altLang="en-US" sz="4300" dirty="0">
              <a:latin typeface="Gill Sans MT" panose="020B0502020104020203" pitchFamily="34" charset="0"/>
              <a:cs typeface="Times New Roman" pitchFamily="18" charset="0"/>
            </a:endParaRPr>
          </a:p>
          <a:p>
            <a:pPr>
              <a:lnSpc>
                <a:spcPct val="80000"/>
              </a:lnSpc>
            </a:pPr>
            <a:r>
              <a:rPr lang="en-US" altLang="en-US" sz="4300" dirty="0">
                <a:latin typeface="Gill Sans MT" panose="020B0502020104020203" pitchFamily="34" charset="0"/>
                <a:cs typeface="Times New Roman" pitchFamily="18" charset="0"/>
              </a:rPr>
              <a:t>Builds common understanding about the program, especially about the relationship between actions and results.</a:t>
            </a:r>
          </a:p>
          <a:p>
            <a:pPr>
              <a:lnSpc>
                <a:spcPct val="80000"/>
              </a:lnSpc>
              <a:buFont typeface="Wingdings" pitchFamily="2" charset="2"/>
              <a:buNone/>
            </a:pPr>
            <a:endParaRPr lang="en-US" altLang="en-US" sz="2400" dirty="0">
              <a:cs typeface="Times New Roman" pitchFamily="18" charset="0"/>
            </a:endParaRPr>
          </a:p>
          <a:p>
            <a:pPr>
              <a:lnSpc>
                <a:spcPct val="80000"/>
              </a:lnSpc>
              <a:buClr>
                <a:srgbClr val="CC0000"/>
              </a:buClr>
              <a:buFont typeface="Wingdings" pitchFamily="2" charset="2"/>
              <a:buNone/>
            </a:pPr>
            <a:endParaRPr lang="en-US" altLang="en-US" sz="1200" dirty="0">
              <a:latin typeface="Comic Sans MS" pitchFamily="66" charset="0"/>
              <a:cs typeface="Times New Roman" pitchFamily="18" charset="0"/>
            </a:endParaRPr>
          </a:p>
          <a:p>
            <a:pPr>
              <a:lnSpc>
                <a:spcPct val="80000"/>
              </a:lnSpc>
              <a:buFont typeface="Wingdings" pitchFamily="2" charset="2"/>
              <a:buNone/>
            </a:pPr>
            <a:endParaRPr lang="en-US" altLang="en-US" sz="1200" dirty="0">
              <a:latin typeface="Comic Sans MS" pitchFamily="66" charset="0"/>
            </a:endParaRPr>
          </a:p>
          <a:p>
            <a:pPr>
              <a:lnSpc>
                <a:spcPct val="80000"/>
              </a:lnSpc>
              <a:buFont typeface="Wingdings" pitchFamily="2" charset="2"/>
              <a:buNone/>
            </a:pPr>
            <a:r>
              <a:rPr lang="en-US" altLang="en-US" sz="1200" dirty="0">
                <a:latin typeface="Comic Sans MS" pitchFamily="66" charset="0"/>
              </a:rPr>
              <a:t>	</a:t>
            </a:r>
          </a:p>
        </p:txBody>
      </p:sp>
      <p:cxnSp>
        <p:nvCxnSpPr>
          <p:cNvPr id="4" name="Straight Connector 3"/>
          <p:cNvCxnSpPr/>
          <p:nvPr/>
        </p:nvCxnSpPr>
        <p:spPr>
          <a:xfrm flipV="1">
            <a:off x="382607" y="1398905"/>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633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7323" y="1"/>
            <a:ext cx="10121142" cy="1624014"/>
          </a:xfrm>
        </p:spPr>
        <p:txBody>
          <a:bodyPr rtlCol="0">
            <a:normAutofit/>
          </a:bodyPr>
          <a:lstStyle/>
          <a:p>
            <a:pPr algn="ctr">
              <a:defRPr/>
            </a:pPr>
            <a:r>
              <a:rPr lang="en-US" altLang="en-US" sz="4500" dirty="0">
                <a:latin typeface=".AppleSystemUIFont"/>
              </a:rPr>
              <a:t>The Logic Model</a:t>
            </a:r>
          </a:p>
        </p:txBody>
      </p:sp>
      <p:sp>
        <p:nvSpPr>
          <p:cNvPr id="10243" name="Text Box 3"/>
          <p:cNvSpPr txBox="1">
            <a:spLocks noChangeArrowheads="1"/>
          </p:cNvSpPr>
          <p:nvPr/>
        </p:nvSpPr>
        <p:spPr bwMode="auto">
          <a:xfrm>
            <a:off x="2133600" y="457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400">
              <a:latin typeface="Times New Roman" pitchFamily="18" charset="0"/>
            </a:endParaRPr>
          </a:p>
        </p:txBody>
      </p:sp>
      <p:sp>
        <p:nvSpPr>
          <p:cNvPr id="10244" name="Text Box 4"/>
          <p:cNvSpPr txBox="1">
            <a:spLocks noChangeArrowheads="1"/>
          </p:cNvSpPr>
          <p:nvPr/>
        </p:nvSpPr>
        <p:spPr bwMode="auto">
          <a:xfrm>
            <a:off x="1981200" y="2971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400">
              <a:latin typeface="Times New Roman" pitchFamily="18" charset="0"/>
            </a:endParaRPr>
          </a:p>
        </p:txBody>
      </p:sp>
      <p:sp>
        <p:nvSpPr>
          <p:cNvPr id="10245" name="Text Box 5"/>
          <p:cNvSpPr txBox="1">
            <a:spLocks noChangeArrowheads="1"/>
          </p:cNvSpPr>
          <p:nvPr/>
        </p:nvSpPr>
        <p:spPr bwMode="auto">
          <a:xfrm>
            <a:off x="19050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400">
              <a:latin typeface="Times New Roman" pitchFamily="18" charset="0"/>
            </a:endParaRPr>
          </a:p>
        </p:txBody>
      </p:sp>
      <p:sp>
        <p:nvSpPr>
          <p:cNvPr id="10246" name="Text Box 6"/>
          <p:cNvSpPr txBox="1">
            <a:spLocks noChangeArrowheads="1"/>
          </p:cNvSpPr>
          <p:nvPr/>
        </p:nvSpPr>
        <p:spPr bwMode="auto">
          <a:xfrm>
            <a:off x="1905000" y="2667000"/>
            <a:ext cx="1447800" cy="3124200"/>
          </a:xfrm>
          <a:prstGeom prst="rect">
            <a:avLst/>
          </a:prstGeom>
          <a:solidFill>
            <a:srgbClr val="CC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i="1" dirty="0">
                <a:latin typeface="Comic Sans MS" pitchFamily="66" charset="0"/>
              </a:rPr>
              <a:t>Resources/Inputs</a:t>
            </a:r>
          </a:p>
          <a:p>
            <a:pPr eaLnBrk="1" hangingPunct="1">
              <a:spcBef>
                <a:spcPct val="50000"/>
              </a:spcBef>
              <a:buFontTx/>
              <a:buNone/>
            </a:pPr>
            <a:r>
              <a:rPr lang="en-US" altLang="en-US" sz="2000" dirty="0">
                <a:latin typeface="Comic Sans MS" pitchFamily="66" charset="0"/>
              </a:rPr>
              <a:t>The inputs dedicated to or consumed by the program</a:t>
            </a:r>
          </a:p>
        </p:txBody>
      </p:sp>
      <p:sp>
        <p:nvSpPr>
          <p:cNvPr id="10247" name="Text Box 7"/>
          <p:cNvSpPr txBox="1">
            <a:spLocks noChangeArrowheads="1"/>
          </p:cNvSpPr>
          <p:nvPr/>
        </p:nvSpPr>
        <p:spPr bwMode="auto">
          <a:xfrm>
            <a:off x="3886200" y="2667000"/>
            <a:ext cx="1676400" cy="3149600"/>
          </a:xfrm>
          <a:prstGeom prst="rect">
            <a:avLst/>
          </a:prstGeom>
          <a:solidFill>
            <a:srgbClr val="99C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i="1">
                <a:latin typeface="Comic Sans MS" pitchFamily="66" charset="0"/>
              </a:rPr>
              <a:t>Activities</a:t>
            </a:r>
          </a:p>
          <a:p>
            <a:pPr eaLnBrk="1" hangingPunct="1">
              <a:spcBef>
                <a:spcPct val="50000"/>
              </a:spcBef>
              <a:buFontTx/>
              <a:buNone/>
            </a:pPr>
            <a:r>
              <a:rPr lang="en-US" altLang="en-US" sz="2000">
                <a:latin typeface="Comic Sans MS" pitchFamily="66" charset="0"/>
              </a:rPr>
              <a:t>The actions that the program takes to  achieve desired outcomes</a:t>
            </a:r>
          </a:p>
          <a:p>
            <a:pPr eaLnBrk="1" hangingPunct="1">
              <a:spcBef>
                <a:spcPct val="50000"/>
              </a:spcBef>
              <a:buFontTx/>
              <a:buNone/>
            </a:pPr>
            <a:endParaRPr lang="en-US" altLang="en-US" sz="2000">
              <a:latin typeface="Arial" charset="0"/>
            </a:endParaRPr>
          </a:p>
        </p:txBody>
      </p:sp>
      <p:sp>
        <p:nvSpPr>
          <p:cNvPr id="10248" name="Text Box 8"/>
          <p:cNvSpPr txBox="1">
            <a:spLocks noChangeArrowheads="1"/>
          </p:cNvSpPr>
          <p:nvPr/>
        </p:nvSpPr>
        <p:spPr bwMode="auto">
          <a:xfrm>
            <a:off x="6096000" y="2667000"/>
            <a:ext cx="1828800" cy="3124200"/>
          </a:xfrm>
          <a:prstGeom prst="rect">
            <a:avLst/>
          </a:prstGeom>
          <a:solidFill>
            <a:srgbClr val="FFCC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i="1">
                <a:latin typeface="Comic Sans MS" pitchFamily="66" charset="0"/>
              </a:rPr>
              <a:t>Outputs</a:t>
            </a:r>
          </a:p>
          <a:p>
            <a:pPr eaLnBrk="1" hangingPunct="1">
              <a:spcBef>
                <a:spcPct val="50000"/>
              </a:spcBef>
              <a:buFontTx/>
              <a:buNone/>
            </a:pPr>
            <a:r>
              <a:rPr lang="en-US" altLang="en-US" sz="2000">
                <a:latin typeface="Comic Sans MS" pitchFamily="66" charset="0"/>
              </a:rPr>
              <a:t>The measurable products of a program’s activities</a:t>
            </a:r>
          </a:p>
          <a:p>
            <a:pPr eaLnBrk="1" hangingPunct="1">
              <a:spcBef>
                <a:spcPct val="50000"/>
              </a:spcBef>
              <a:buFontTx/>
              <a:buNone/>
            </a:pPr>
            <a:endParaRPr lang="en-US" altLang="en-US" sz="2000">
              <a:solidFill>
                <a:srgbClr val="FF3300"/>
              </a:solidFill>
              <a:latin typeface="Arial" charset="0"/>
            </a:endParaRPr>
          </a:p>
        </p:txBody>
      </p:sp>
      <p:sp>
        <p:nvSpPr>
          <p:cNvPr id="10249" name="Text Box 9"/>
          <p:cNvSpPr txBox="1">
            <a:spLocks noChangeArrowheads="1"/>
          </p:cNvSpPr>
          <p:nvPr/>
        </p:nvSpPr>
        <p:spPr bwMode="auto">
          <a:xfrm>
            <a:off x="8458200" y="2667000"/>
            <a:ext cx="1828800" cy="3124200"/>
          </a:xfrm>
          <a:prstGeom prst="rect">
            <a:avLst/>
          </a:prstGeom>
          <a:solidFill>
            <a:srgbClr val="FFC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i="1">
                <a:latin typeface="Comic Sans MS" pitchFamily="66" charset="0"/>
              </a:rPr>
              <a:t>Outcomes</a:t>
            </a:r>
          </a:p>
          <a:p>
            <a:pPr eaLnBrk="1" hangingPunct="1">
              <a:spcBef>
                <a:spcPct val="50000"/>
              </a:spcBef>
              <a:buFontTx/>
              <a:buNone/>
            </a:pPr>
            <a:r>
              <a:rPr lang="en-US" altLang="en-US" sz="2000">
                <a:latin typeface="Comic Sans MS" pitchFamily="66" charset="0"/>
              </a:rPr>
              <a:t>The benefits to clients, communities, systems, or organizations</a:t>
            </a:r>
            <a:endParaRPr lang="en-US" altLang="en-US" sz="2000">
              <a:latin typeface="Times New Roman" pitchFamily="18" charset="0"/>
            </a:endParaRPr>
          </a:p>
        </p:txBody>
      </p:sp>
      <p:sp>
        <p:nvSpPr>
          <p:cNvPr id="10250" name="AutoShape 10"/>
          <p:cNvSpPr>
            <a:spLocks noChangeArrowheads="1"/>
          </p:cNvSpPr>
          <p:nvPr/>
        </p:nvSpPr>
        <p:spPr bwMode="auto">
          <a:xfrm>
            <a:off x="3352800" y="3733801"/>
            <a:ext cx="533400" cy="485775"/>
          </a:xfrm>
          <a:prstGeom prst="rightArrow">
            <a:avLst>
              <a:gd name="adj1" fmla="val 50000"/>
              <a:gd name="adj2" fmla="val 2745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2400">
              <a:latin typeface="Verdana" pitchFamily="34" charset="0"/>
            </a:endParaRPr>
          </a:p>
        </p:txBody>
      </p:sp>
      <p:sp>
        <p:nvSpPr>
          <p:cNvPr id="10251" name="AutoShape 11"/>
          <p:cNvSpPr>
            <a:spLocks noChangeArrowheads="1"/>
          </p:cNvSpPr>
          <p:nvPr/>
        </p:nvSpPr>
        <p:spPr bwMode="auto">
          <a:xfrm>
            <a:off x="5562600" y="3733801"/>
            <a:ext cx="533400" cy="485775"/>
          </a:xfrm>
          <a:prstGeom prst="rightArrow">
            <a:avLst>
              <a:gd name="adj1" fmla="val 50000"/>
              <a:gd name="adj2" fmla="val 2745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2400">
              <a:latin typeface="Verdana" pitchFamily="34" charset="0"/>
            </a:endParaRPr>
          </a:p>
        </p:txBody>
      </p:sp>
      <p:sp>
        <p:nvSpPr>
          <p:cNvPr id="10252" name="AutoShape 12"/>
          <p:cNvSpPr>
            <a:spLocks noChangeArrowheads="1"/>
          </p:cNvSpPr>
          <p:nvPr/>
        </p:nvSpPr>
        <p:spPr bwMode="auto">
          <a:xfrm>
            <a:off x="7924800" y="3733801"/>
            <a:ext cx="533400" cy="485775"/>
          </a:xfrm>
          <a:prstGeom prst="rightArrow">
            <a:avLst>
              <a:gd name="adj1" fmla="val 50000"/>
              <a:gd name="adj2" fmla="val 2745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2400">
              <a:latin typeface="Verdana" pitchFamily="34" charset="0"/>
            </a:endParaRPr>
          </a:p>
        </p:txBody>
      </p:sp>
      <p:sp>
        <p:nvSpPr>
          <p:cNvPr id="10253" name="Text Box 13"/>
          <p:cNvSpPr txBox="1">
            <a:spLocks noChangeArrowheads="1"/>
          </p:cNvSpPr>
          <p:nvPr/>
        </p:nvSpPr>
        <p:spPr bwMode="auto">
          <a:xfrm>
            <a:off x="3429000" y="6019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400">
              <a:latin typeface="Times New Roman" pitchFamily="18" charset="0"/>
            </a:endParaRPr>
          </a:p>
        </p:txBody>
      </p:sp>
      <p:sp>
        <p:nvSpPr>
          <p:cNvPr id="10254" name="Text Box 14"/>
          <p:cNvSpPr txBox="1">
            <a:spLocks noChangeArrowheads="1"/>
          </p:cNvSpPr>
          <p:nvPr/>
        </p:nvSpPr>
        <p:spPr bwMode="auto">
          <a:xfrm>
            <a:off x="1905000" y="1981200"/>
            <a:ext cx="8153400" cy="40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i="1">
                <a:latin typeface="Verdana" pitchFamily="34" charset="0"/>
              </a:rPr>
              <a:t>Program Goal</a:t>
            </a:r>
            <a:r>
              <a:rPr lang="en-US" altLang="en-US" sz="2000">
                <a:latin typeface="Verdana" pitchFamily="34" charset="0"/>
              </a:rPr>
              <a:t>: overall aim or intended impact</a:t>
            </a:r>
          </a:p>
        </p:txBody>
      </p:sp>
      <p:sp>
        <p:nvSpPr>
          <p:cNvPr id="10255" name="AutoShape 15"/>
          <p:cNvSpPr>
            <a:spLocks noChangeArrowheads="1"/>
          </p:cNvSpPr>
          <p:nvPr/>
        </p:nvSpPr>
        <p:spPr bwMode="auto">
          <a:xfrm>
            <a:off x="6096000" y="6019800"/>
            <a:ext cx="2438400" cy="304800"/>
          </a:xfrm>
          <a:prstGeom prst="rightArrow">
            <a:avLst>
              <a:gd name="adj1" fmla="val 50000"/>
              <a:gd name="adj2" fmla="val 20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2400">
              <a:latin typeface="Verdana" pitchFamily="34" charset="0"/>
            </a:endParaRPr>
          </a:p>
        </p:txBody>
      </p:sp>
      <p:sp>
        <p:nvSpPr>
          <p:cNvPr id="10256" name="AutoShape 16"/>
          <p:cNvSpPr>
            <a:spLocks noChangeArrowheads="1"/>
          </p:cNvSpPr>
          <p:nvPr/>
        </p:nvSpPr>
        <p:spPr bwMode="auto">
          <a:xfrm rot="10800000">
            <a:off x="3124200" y="6019800"/>
            <a:ext cx="2438400" cy="304800"/>
          </a:xfrm>
          <a:prstGeom prst="rightArrow">
            <a:avLst>
              <a:gd name="adj1" fmla="val 50000"/>
              <a:gd name="adj2" fmla="val 20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2400">
              <a:latin typeface="Verdana" pitchFamily="34" charset="0"/>
            </a:endParaRPr>
          </a:p>
        </p:txBody>
      </p:sp>
      <p:sp>
        <p:nvSpPr>
          <p:cNvPr id="10257" name="Text Box 17"/>
          <p:cNvSpPr txBox="1">
            <a:spLocks noChangeArrowheads="1"/>
          </p:cNvSpPr>
          <p:nvPr/>
        </p:nvSpPr>
        <p:spPr bwMode="auto">
          <a:xfrm>
            <a:off x="4724400" y="62484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Verdana" pitchFamily="34" charset="0"/>
              </a:rPr>
              <a:t>How?</a:t>
            </a:r>
          </a:p>
        </p:txBody>
      </p:sp>
      <p:sp>
        <p:nvSpPr>
          <p:cNvPr id="10258" name="Text Box 18"/>
          <p:cNvSpPr txBox="1">
            <a:spLocks noChangeArrowheads="1"/>
          </p:cNvSpPr>
          <p:nvPr/>
        </p:nvSpPr>
        <p:spPr bwMode="auto">
          <a:xfrm>
            <a:off x="6096000" y="6248401"/>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Verdana" pitchFamily="34" charset="0"/>
              </a:rPr>
              <a:t>Why? So what?</a:t>
            </a:r>
          </a:p>
        </p:txBody>
      </p:sp>
    </p:spTree>
    <p:extLst>
      <p:ext uri="{BB962C8B-B14F-4D97-AF65-F5344CB8AC3E}">
        <p14:creationId xmlns:p14="http://schemas.microsoft.com/office/powerpoint/2010/main" val="2997927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52600" y="-142876"/>
            <a:ext cx="8686800" cy="1200151"/>
          </a:xfrm>
        </p:spPr>
        <p:txBody>
          <a:bodyPr>
            <a:normAutofit fontScale="90000"/>
          </a:bodyPr>
          <a:lstStyle/>
          <a:p>
            <a:br>
              <a:rPr lang="en-US" altLang="en-US" sz="3000" dirty="0">
                <a:latin typeface="Comic Sans MS" pitchFamily="66" charset="0"/>
              </a:rPr>
            </a:br>
            <a:r>
              <a:rPr lang="en-US" altLang="en-US" sz="3000" dirty="0">
                <a:latin typeface="Comic Sans MS" pitchFamily="66" charset="0"/>
              </a:rPr>
              <a:t>Example: FN Peer Mentoring Program Logic Model</a:t>
            </a:r>
          </a:p>
        </p:txBody>
      </p:sp>
      <p:sp>
        <p:nvSpPr>
          <p:cNvPr id="12291" name="Text Box 3"/>
          <p:cNvSpPr txBox="1">
            <a:spLocks noChangeArrowheads="1"/>
          </p:cNvSpPr>
          <p:nvPr/>
        </p:nvSpPr>
        <p:spPr bwMode="auto">
          <a:xfrm>
            <a:off x="2133600" y="457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400">
              <a:latin typeface="Times New Roman" pitchFamily="18" charset="0"/>
            </a:endParaRPr>
          </a:p>
        </p:txBody>
      </p:sp>
      <p:sp>
        <p:nvSpPr>
          <p:cNvPr id="12292" name="Text Box 4"/>
          <p:cNvSpPr txBox="1">
            <a:spLocks noChangeArrowheads="1"/>
          </p:cNvSpPr>
          <p:nvPr/>
        </p:nvSpPr>
        <p:spPr bwMode="auto">
          <a:xfrm>
            <a:off x="1981200" y="2971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400">
              <a:latin typeface="Times New Roman" pitchFamily="18" charset="0"/>
            </a:endParaRPr>
          </a:p>
        </p:txBody>
      </p:sp>
      <p:sp>
        <p:nvSpPr>
          <p:cNvPr id="12293" name="Text Box 5"/>
          <p:cNvSpPr txBox="1">
            <a:spLocks noChangeArrowheads="1"/>
          </p:cNvSpPr>
          <p:nvPr/>
        </p:nvSpPr>
        <p:spPr bwMode="auto">
          <a:xfrm>
            <a:off x="19050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400">
              <a:latin typeface="Times New Roman" pitchFamily="18" charset="0"/>
            </a:endParaRPr>
          </a:p>
        </p:txBody>
      </p:sp>
      <p:sp>
        <p:nvSpPr>
          <p:cNvPr id="12294" name="Text Box 6"/>
          <p:cNvSpPr txBox="1">
            <a:spLocks noChangeArrowheads="1"/>
          </p:cNvSpPr>
          <p:nvPr/>
        </p:nvSpPr>
        <p:spPr bwMode="auto">
          <a:xfrm>
            <a:off x="1828800" y="1828800"/>
            <a:ext cx="1828800" cy="4800600"/>
          </a:xfrm>
          <a:prstGeom prst="rect">
            <a:avLst/>
          </a:prstGeom>
          <a:solidFill>
            <a:srgbClr val="CC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i="1" dirty="0">
                <a:latin typeface="Comic Sans MS" pitchFamily="66" charset="0"/>
              </a:rPr>
              <a:t>Resources</a:t>
            </a:r>
          </a:p>
          <a:p>
            <a:pPr eaLnBrk="1" hangingPunct="1">
              <a:spcBef>
                <a:spcPct val="50000"/>
              </a:spcBef>
              <a:buFontTx/>
              <a:buNone/>
            </a:pPr>
            <a:r>
              <a:rPr lang="en-US" altLang="en-US" sz="1200" dirty="0">
                <a:latin typeface="Comic Sans MS" pitchFamily="66" charset="0"/>
              </a:rPr>
              <a:t>Funding</a:t>
            </a:r>
          </a:p>
          <a:p>
            <a:pPr eaLnBrk="1" hangingPunct="1">
              <a:spcBef>
                <a:spcPct val="50000"/>
              </a:spcBef>
              <a:buFontTx/>
              <a:buNone/>
            </a:pPr>
            <a:r>
              <a:rPr lang="en-US" altLang="en-US" sz="1200" dirty="0">
                <a:latin typeface="Comic Sans MS" pitchFamily="66" charset="0"/>
              </a:rPr>
              <a:t>Community partners</a:t>
            </a:r>
          </a:p>
          <a:p>
            <a:pPr eaLnBrk="1" hangingPunct="1">
              <a:spcBef>
                <a:spcPct val="50000"/>
              </a:spcBef>
              <a:buFontTx/>
              <a:buNone/>
            </a:pPr>
            <a:r>
              <a:rPr lang="en-US" altLang="en-US" sz="1200" dirty="0">
                <a:latin typeface="Comic Sans MS" pitchFamily="66" charset="0"/>
              </a:rPr>
              <a:t>Youth</a:t>
            </a:r>
          </a:p>
          <a:p>
            <a:pPr eaLnBrk="1" hangingPunct="1">
              <a:spcBef>
                <a:spcPct val="50000"/>
              </a:spcBef>
              <a:buFontTx/>
              <a:buNone/>
            </a:pPr>
            <a:r>
              <a:rPr lang="en-US" altLang="en-US" sz="1200" dirty="0">
                <a:latin typeface="Comic Sans MS" pitchFamily="66" charset="0"/>
              </a:rPr>
              <a:t>Program facilitators</a:t>
            </a:r>
          </a:p>
          <a:p>
            <a:pPr eaLnBrk="1" hangingPunct="1">
              <a:spcBef>
                <a:spcPct val="50000"/>
              </a:spcBef>
              <a:buFontTx/>
              <a:buNone/>
            </a:pPr>
            <a:r>
              <a:rPr lang="en-US" altLang="en-US" sz="1200" dirty="0">
                <a:latin typeface="Comic Sans MS" pitchFamily="66" charset="0"/>
              </a:rPr>
              <a:t>Mentoring program</a:t>
            </a:r>
          </a:p>
          <a:p>
            <a:pPr eaLnBrk="1" hangingPunct="1">
              <a:spcBef>
                <a:spcPct val="50000"/>
              </a:spcBef>
              <a:buFontTx/>
              <a:buNone/>
            </a:pPr>
            <a:r>
              <a:rPr lang="en-US" altLang="en-US" sz="1200" dirty="0">
                <a:latin typeface="Comic Sans MS" pitchFamily="66" charset="0"/>
              </a:rPr>
              <a:t>Space</a:t>
            </a:r>
          </a:p>
          <a:p>
            <a:pPr eaLnBrk="1" hangingPunct="1">
              <a:spcBef>
                <a:spcPct val="50000"/>
              </a:spcBef>
              <a:buFontTx/>
              <a:buNone/>
            </a:pPr>
            <a:r>
              <a:rPr lang="en-US" altLang="en-US" sz="1200" dirty="0">
                <a:latin typeface="Comic Sans MS" pitchFamily="66" charset="0"/>
              </a:rPr>
              <a:t>Evaluator </a:t>
            </a:r>
          </a:p>
          <a:p>
            <a:pPr eaLnBrk="1" hangingPunct="1">
              <a:spcBef>
                <a:spcPct val="50000"/>
              </a:spcBef>
              <a:buFontTx/>
              <a:buNone/>
            </a:pPr>
            <a:endParaRPr lang="en-US" altLang="en-US" sz="1400" i="1" dirty="0">
              <a:latin typeface="Comic Sans MS" pitchFamily="66" charset="0"/>
            </a:endParaRPr>
          </a:p>
          <a:p>
            <a:pPr eaLnBrk="1" hangingPunct="1">
              <a:spcBef>
                <a:spcPct val="50000"/>
              </a:spcBef>
              <a:buFontTx/>
              <a:buNone/>
            </a:pPr>
            <a:endParaRPr lang="en-US" altLang="en-US" sz="1600" i="1" dirty="0">
              <a:latin typeface="Comic Sans MS" pitchFamily="66" charset="0"/>
            </a:endParaRPr>
          </a:p>
          <a:p>
            <a:pPr eaLnBrk="1" hangingPunct="1">
              <a:spcBef>
                <a:spcPct val="50000"/>
              </a:spcBef>
              <a:buFontTx/>
              <a:buNone/>
            </a:pPr>
            <a:endParaRPr lang="en-US" altLang="en-US" sz="2000" i="1" dirty="0">
              <a:latin typeface="Comic Sans MS" pitchFamily="66" charset="0"/>
            </a:endParaRPr>
          </a:p>
          <a:p>
            <a:pPr eaLnBrk="1" hangingPunct="1">
              <a:spcBef>
                <a:spcPct val="50000"/>
              </a:spcBef>
              <a:buFontTx/>
              <a:buNone/>
            </a:pPr>
            <a:endParaRPr lang="en-US" altLang="en-US" sz="2000" i="1" dirty="0">
              <a:latin typeface="Comic Sans MS" pitchFamily="66" charset="0"/>
            </a:endParaRPr>
          </a:p>
          <a:p>
            <a:pPr eaLnBrk="1" hangingPunct="1">
              <a:spcBef>
                <a:spcPct val="50000"/>
              </a:spcBef>
              <a:buFontTx/>
              <a:buNone/>
            </a:pPr>
            <a:endParaRPr lang="en-US" altLang="en-US" sz="2000" i="1" dirty="0">
              <a:latin typeface="Comic Sans MS" pitchFamily="66" charset="0"/>
            </a:endParaRPr>
          </a:p>
        </p:txBody>
      </p:sp>
      <p:sp>
        <p:nvSpPr>
          <p:cNvPr id="300039" name="Text Box 7"/>
          <p:cNvSpPr txBox="1">
            <a:spLocks noChangeArrowheads="1"/>
          </p:cNvSpPr>
          <p:nvPr/>
        </p:nvSpPr>
        <p:spPr bwMode="auto">
          <a:xfrm>
            <a:off x="3886200" y="1828800"/>
            <a:ext cx="1905000" cy="4800600"/>
          </a:xfrm>
          <a:prstGeom prst="rect">
            <a:avLst/>
          </a:prstGeom>
          <a:solidFill>
            <a:srgbClr val="99C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defRPr/>
            </a:pPr>
            <a:r>
              <a:rPr lang="en-US" altLang="en-US" sz="2000" i="1" dirty="0">
                <a:latin typeface="Comic Sans MS" panose="030F0702030302020204" pitchFamily="66" charset="0"/>
              </a:rPr>
              <a:t>Activities</a:t>
            </a:r>
          </a:p>
          <a:p>
            <a:pPr marL="171450" indent="-171450">
              <a:buFont typeface="Arial" panose="020B0604020202020204" pitchFamily="34" charset="0"/>
              <a:buChar char="•"/>
              <a:defRPr/>
            </a:pPr>
            <a:r>
              <a:rPr lang="en-US" sz="1200" dirty="0"/>
              <a:t>Relationship building with community partners</a:t>
            </a:r>
          </a:p>
          <a:p>
            <a:pPr eaLnBrk="1" hangingPunct="1">
              <a:defRPr/>
            </a:pPr>
            <a:endParaRPr lang="en-CA" sz="1200" dirty="0"/>
          </a:p>
          <a:p>
            <a:pPr marL="171450" indent="-171450">
              <a:buFont typeface="Arial" panose="020B0604020202020204" pitchFamily="34" charset="0"/>
              <a:buChar char="•"/>
              <a:defRPr/>
            </a:pPr>
            <a:r>
              <a:rPr lang="en-US" sz="1200" dirty="0"/>
              <a:t>Recruit students for program</a:t>
            </a:r>
          </a:p>
          <a:p>
            <a:pPr marL="171450" indent="-171450">
              <a:buFont typeface="Arial" panose="020B0604020202020204" pitchFamily="34" charset="0"/>
              <a:buChar char="•"/>
              <a:defRPr/>
            </a:pPr>
            <a:endParaRPr lang="en-CA" sz="1200" dirty="0"/>
          </a:p>
          <a:p>
            <a:pPr marL="171450" indent="-171450">
              <a:buFont typeface="Arial" panose="020B0604020202020204" pitchFamily="34" charset="0"/>
              <a:buChar char="•"/>
              <a:defRPr/>
            </a:pPr>
            <a:r>
              <a:rPr lang="en-US" sz="1200" dirty="0"/>
              <a:t>Deliver mentoring program</a:t>
            </a:r>
          </a:p>
          <a:p>
            <a:pPr eaLnBrk="1" hangingPunct="1">
              <a:defRPr/>
            </a:pPr>
            <a:endParaRPr lang="en-CA" sz="1200" dirty="0"/>
          </a:p>
          <a:p>
            <a:pPr marL="171450" indent="-171450">
              <a:buFont typeface="Arial" panose="020B0604020202020204" pitchFamily="34" charset="0"/>
              <a:buChar char="•"/>
              <a:defRPr/>
            </a:pPr>
            <a:r>
              <a:rPr lang="en-US" sz="1200" dirty="0"/>
              <a:t>Monitor and track student data</a:t>
            </a:r>
          </a:p>
          <a:p>
            <a:pPr eaLnBrk="1" hangingPunct="1">
              <a:defRPr/>
            </a:pPr>
            <a:endParaRPr lang="en-CA" sz="1200" dirty="0"/>
          </a:p>
          <a:p>
            <a:pPr marL="171450" indent="-171450">
              <a:buFont typeface="Arial" panose="020B0604020202020204" pitchFamily="34" charset="0"/>
              <a:buChar char="•"/>
              <a:defRPr/>
            </a:pPr>
            <a:r>
              <a:rPr lang="en-US" sz="1200" dirty="0"/>
              <a:t>Work with community partners to enhance programming </a:t>
            </a:r>
            <a:endParaRPr lang="en-CA" sz="1200" dirty="0"/>
          </a:p>
          <a:p>
            <a:pPr eaLnBrk="1" hangingPunct="1">
              <a:defRPr/>
            </a:pPr>
            <a:r>
              <a:rPr lang="en-US" sz="1200" dirty="0"/>
              <a:t> </a:t>
            </a:r>
            <a:endParaRPr lang="en-CA" sz="1200" dirty="0"/>
          </a:p>
          <a:p>
            <a:pPr eaLnBrk="1" hangingPunct="1">
              <a:defRPr/>
            </a:pPr>
            <a:endParaRPr lang="en-US" altLang="en-US" sz="1000" i="1" dirty="0">
              <a:latin typeface="Comic Sans MS" panose="030F0702030302020204" pitchFamily="66" charset="0"/>
            </a:endParaRPr>
          </a:p>
          <a:p>
            <a:pPr eaLnBrk="1" hangingPunct="1">
              <a:defRPr/>
            </a:pPr>
            <a:endParaRPr lang="en-US" altLang="en-US" sz="1000" i="1" dirty="0">
              <a:latin typeface="Comic Sans MS" panose="030F0702030302020204" pitchFamily="66" charset="0"/>
            </a:endParaRPr>
          </a:p>
        </p:txBody>
      </p:sp>
      <p:sp>
        <p:nvSpPr>
          <p:cNvPr id="12296" name="Text Box 8"/>
          <p:cNvSpPr txBox="1">
            <a:spLocks noChangeArrowheads="1"/>
          </p:cNvSpPr>
          <p:nvPr/>
        </p:nvSpPr>
        <p:spPr bwMode="auto">
          <a:xfrm>
            <a:off x="6096000" y="1828800"/>
            <a:ext cx="1981200" cy="4800600"/>
          </a:xfrm>
          <a:prstGeom prst="rect">
            <a:avLst/>
          </a:prstGeom>
          <a:solidFill>
            <a:srgbClr val="FFCC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i="1" dirty="0">
                <a:latin typeface="Comic Sans MS" pitchFamily="66" charset="0"/>
              </a:rPr>
              <a:t>Outputs</a:t>
            </a:r>
          </a:p>
          <a:p>
            <a:pPr eaLnBrk="1" hangingPunct="1">
              <a:spcBef>
                <a:spcPct val="0"/>
              </a:spcBef>
              <a:buFontTx/>
              <a:buNone/>
            </a:pPr>
            <a:endParaRPr lang="en-US" altLang="en-US" sz="1200" dirty="0">
              <a:latin typeface="Comic Sans MS" pitchFamily="66" charset="0"/>
            </a:endParaRPr>
          </a:p>
          <a:p>
            <a:pPr eaLnBrk="1" hangingPunct="1">
              <a:spcBef>
                <a:spcPct val="0"/>
              </a:spcBef>
              <a:buFontTx/>
              <a:buNone/>
            </a:pPr>
            <a:r>
              <a:rPr lang="en-US" altLang="en-US" sz="1200" dirty="0">
                <a:latin typeface="Verdana" pitchFamily="34" charset="0"/>
              </a:rPr>
              <a:t># of youth in mentoring program</a:t>
            </a:r>
          </a:p>
          <a:p>
            <a:pPr eaLnBrk="1" hangingPunct="1">
              <a:spcBef>
                <a:spcPct val="0"/>
              </a:spcBef>
              <a:buFontTx/>
              <a:buNone/>
            </a:pPr>
            <a:endParaRPr lang="en-CA" altLang="en-US" sz="1200" dirty="0">
              <a:latin typeface="Verdana" pitchFamily="34" charset="0"/>
            </a:endParaRPr>
          </a:p>
          <a:p>
            <a:pPr eaLnBrk="1" hangingPunct="1">
              <a:spcBef>
                <a:spcPct val="0"/>
              </a:spcBef>
              <a:buFontTx/>
              <a:buNone/>
            </a:pPr>
            <a:r>
              <a:rPr lang="en-US" altLang="en-US" sz="1200" dirty="0">
                <a:latin typeface="Verdana" pitchFamily="34" charset="0"/>
              </a:rPr>
              <a:t># of academic credits</a:t>
            </a:r>
          </a:p>
          <a:p>
            <a:pPr eaLnBrk="1" hangingPunct="1">
              <a:spcBef>
                <a:spcPct val="0"/>
              </a:spcBef>
              <a:buFontTx/>
              <a:buNone/>
            </a:pPr>
            <a:endParaRPr lang="en-CA" altLang="en-US" sz="1200" dirty="0">
              <a:latin typeface="Verdana" pitchFamily="34" charset="0"/>
            </a:endParaRPr>
          </a:p>
          <a:p>
            <a:pPr eaLnBrk="1" hangingPunct="1">
              <a:spcBef>
                <a:spcPct val="0"/>
              </a:spcBef>
              <a:buFontTx/>
              <a:buNone/>
            </a:pPr>
            <a:r>
              <a:rPr lang="en-US" altLang="en-US" sz="1200" dirty="0">
                <a:latin typeface="Verdana" pitchFamily="34" charset="0"/>
              </a:rPr>
              <a:t># of days absent from school</a:t>
            </a:r>
          </a:p>
          <a:p>
            <a:pPr eaLnBrk="1" hangingPunct="1">
              <a:spcBef>
                <a:spcPct val="0"/>
              </a:spcBef>
              <a:buFontTx/>
              <a:buNone/>
            </a:pPr>
            <a:endParaRPr lang="en-CA" altLang="en-US" sz="1200" dirty="0">
              <a:latin typeface="Verdana" pitchFamily="34" charset="0"/>
            </a:endParaRPr>
          </a:p>
          <a:p>
            <a:pPr eaLnBrk="1" hangingPunct="1">
              <a:spcBef>
                <a:spcPct val="0"/>
              </a:spcBef>
              <a:buFontTx/>
              <a:buNone/>
            </a:pPr>
            <a:r>
              <a:rPr lang="en-US" altLang="en-US" sz="1200" dirty="0">
                <a:latin typeface="Verdana" pitchFamily="34" charset="0"/>
              </a:rPr>
              <a:t># of youth engaging in cultural practices/activities</a:t>
            </a:r>
            <a:endParaRPr lang="en-CA" altLang="en-US" sz="1200" dirty="0">
              <a:latin typeface="Verdana" pitchFamily="34" charset="0"/>
            </a:endParaRPr>
          </a:p>
          <a:p>
            <a:pPr eaLnBrk="1" hangingPunct="1">
              <a:spcBef>
                <a:spcPct val="0"/>
              </a:spcBef>
              <a:buFontTx/>
              <a:buNone/>
            </a:pPr>
            <a:endParaRPr lang="en-US" altLang="en-US" sz="1200" dirty="0">
              <a:latin typeface="Comic Sans MS" pitchFamily="66" charset="0"/>
            </a:endParaRPr>
          </a:p>
          <a:p>
            <a:pPr eaLnBrk="1" hangingPunct="1">
              <a:spcBef>
                <a:spcPct val="50000"/>
              </a:spcBef>
              <a:buFontTx/>
              <a:buNone/>
            </a:pPr>
            <a:endParaRPr lang="en-US" altLang="en-US" sz="1200" dirty="0">
              <a:solidFill>
                <a:srgbClr val="FF3300"/>
              </a:solidFill>
              <a:latin typeface="Arial" charset="0"/>
            </a:endParaRPr>
          </a:p>
          <a:p>
            <a:pPr eaLnBrk="1" hangingPunct="1">
              <a:spcBef>
                <a:spcPct val="50000"/>
              </a:spcBef>
              <a:buFontTx/>
              <a:buNone/>
            </a:pPr>
            <a:endParaRPr lang="en-US" altLang="en-US" sz="1200" dirty="0">
              <a:solidFill>
                <a:srgbClr val="FF3300"/>
              </a:solidFill>
              <a:latin typeface="Arial" charset="0"/>
            </a:endParaRPr>
          </a:p>
          <a:p>
            <a:pPr eaLnBrk="1" hangingPunct="1">
              <a:spcBef>
                <a:spcPct val="50000"/>
              </a:spcBef>
              <a:buFontTx/>
              <a:buNone/>
            </a:pPr>
            <a:endParaRPr lang="en-US" altLang="en-US" sz="1200" dirty="0">
              <a:solidFill>
                <a:srgbClr val="FF3300"/>
              </a:solidFill>
              <a:latin typeface="Arial" charset="0"/>
            </a:endParaRPr>
          </a:p>
        </p:txBody>
      </p:sp>
      <p:sp>
        <p:nvSpPr>
          <p:cNvPr id="12297" name="Text Box 9"/>
          <p:cNvSpPr txBox="1">
            <a:spLocks noChangeArrowheads="1"/>
          </p:cNvSpPr>
          <p:nvPr/>
        </p:nvSpPr>
        <p:spPr bwMode="auto">
          <a:xfrm>
            <a:off x="8382000" y="1828800"/>
            <a:ext cx="2057400" cy="4800600"/>
          </a:xfrm>
          <a:prstGeom prst="rect">
            <a:avLst/>
          </a:prstGeom>
          <a:solidFill>
            <a:srgbClr val="FFC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i="1" dirty="0">
                <a:latin typeface="Comic Sans MS" pitchFamily="66" charset="0"/>
              </a:rPr>
              <a:t>Outcomes</a:t>
            </a:r>
          </a:p>
          <a:p>
            <a:pPr eaLnBrk="1" hangingPunct="1">
              <a:spcBef>
                <a:spcPct val="50000"/>
              </a:spcBef>
              <a:buFontTx/>
              <a:buNone/>
            </a:pPr>
            <a:endParaRPr lang="en-US" altLang="en-US" sz="1100" dirty="0">
              <a:latin typeface="Comic Sans MS" pitchFamily="66" charset="0"/>
            </a:endParaRPr>
          </a:p>
          <a:p>
            <a:pPr eaLnBrk="1" hangingPunct="1">
              <a:spcBef>
                <a:spcPct val="0"/>
              </a:spcBef>
              <a:buFontTx/>
              <a:buNone/>
            </a:pPr>
            <a:r>
              <a:rPr lang="en-US" altLang="en-US" sz="1100" dirty="0">
                <a:latin typeface="Comic Sans MS" pitchFamily="66" charset="0"/>
              </a:rPr>
              <a:t>SHORT:</a:t>
            </a:r>
          </a:p>
          <a:p>
            <a:pPr>
              <a:spcBef>
                <a:spcPct val="0"/>
              </a:spcBef>
              <a:buFontTx/>
              <a:buNone/>
            </a:pPr>
            <a:r>
              <a:rPr lang="en-US" altLang="en-US" sz="1100" dirty="0">
                <a:latin typeface="Verdana" pitchFamily="34" charset="0"/>
              </a:rPr>
              <a:t>increases in the availability of culturally relevant programming in schools</a:t>
            </a:r>
            <a:endParaRPr lang="en-CA" altLang="en-US" sz="1100" dirty="0">
              <a:latin typeface="Verdana" pitchFamily="34" charset="0"/>
            </a:endParaRPr>
          </a:p>
          <a:p>
            <a:pPr>
              <a:spcBef>
                <a:spcPct val="0"/>
              </a:spcBef>
              <a:buFontTx/>
              <a:buNone/>
            </a:pPr>
            <a:r>
              <a:rPr lang="en-US" altLang="en-US" sz="1100" dirty="0">
                <a:latin typeface="Verdana" pitchFamily="34" charset="0"/>
              </a:rPr>
              <a:t>--youth satisfaction with participation in mentoring program/ academic course</a:t>
            </a:r>
            <a:endParaRPr lang="en-CA" altLang="en-US" sz="1100" dirty="0">
              <a:latin typeface="Verdana" pitchFamily="34" charset="0"/>
            </a:endParaRPr>
          </a:p>
          <a:p>
            <a:pPr>
              <a:spcBef>
                <a:spcPct val="0"/>
              </a:spcBef>
              <a:buFontTx/>
              <a:buNone/>
            </a:pPr>
            <a:r>
              <a:rPr lang="en-US" altLang="en-US" sz="1100" dirty="0">
                <a:latin typeface="Verdana" pitchFamily="34" charset="0"/>
              </a:rPr>
              <a:t>-community partner satisfaction </a:t>
            </a:r>
            <a:endParaRPr lang="en-US" altLang="en-US" sz="1100" dirty="0">
              <a:latin typeface="Comic Sans MS" pitchFamily="66" charset="0"/>
            </a:endParaRPr>
          </a:p>
          <a:p>
            <a:pPr eaLnBrk="1" hangingPunct="1">
              <a:spcBef>
                <a:spcPct val="0"/>
              </a:spcBef>
              <a:buFontTx/>
              <a:buNone/>
            </a:pPr>
            <a:endParaRPr lang="en-US" altLang="en-US" sz="1100" dirty="0">
              <a:latin typeface="Comic Sans MS" pitchFamily="66" charset="0"/>
            </a:endParaRPr>
          </a:p>
          <a:p>
            <a:pPr eaLnBrk="1" hangingPunct="1">
              <a:spcBef>
                <a:spcPct val="0"/>
              </a:spcBef>
              <a:buFontTx/>
              <a:buNone/>
            </a:pPr>
            <a:endParaRPr lang="en-US" altLang="en-US" sz="1100" dirty="0">
              <a:latin typeface="Comic Sans MS" pitchFamily="66" charset="0"/>
            </a:endParaRPr>
          </a:p>
          <a:p>
            <a:pPr eaLnBrk="1" hangingPunct="1">
              <a:spcBef>
                <a:spcPct val="0"/>
              </a:spcBef>
              <a:buFontTx/>
              <a:buNone/>
            </a:pPr>
            <a:r>
              <a:rPr lang="en-US" altLang="en-US" sz="1100" dirty="0">
                <a:latin typeface="Comic Sans MS" pitchFamily="66" charset="0"/>
              </a:rPr>
              <a:t>MEDIUM:</a:t>
            </a:r>
          </a:p>
          <a:p>
            <a:pPr>
              <a:spcBef>
                <a:spcPct val="0"/>
              </a:spcBef>
              <a:buFontTx/>
              <a:buNone/>
            </a:pPr>
            <a:r>
              <a:rPr lang="en-US" altLang="en-US" sz="1100" dirty="0">
                <a:latin typeface="Verdana" pitchFamily="34" charset="0"/>
              </a:rPr>
              <a:t> -improvements in school attendance</a:t>
            </a:r>
            <a:endParaRPr lang="en-CA" altLang="en-US" sz="1100" dirty="0">
              <a:latin typeface="Verdana" pitchFamily="34" charset="0"/>
            </a:endParaRPr>
          </a:p>
          <a:p>
            <a:pPr>
              <a:spcBef>
                <a:spcPct val="0"/>
              </a:spcBef>
              <a:buFontTx/>
              <a:buNone/>
            </a:pPr>
            <a:endParaRPr lang="en-US" altLang="en-US" sz="1100" dirty="0">
              <a:latin typeface="Comic Sans MS" pitchFamily="66" charset="0"/>
            </a:endParaRPr>
          </a:p>
          <a:p>
            <a:pPr eaLnBrk="1" hangingPunct="1">
              <a:spcBef>
                <a:spcPct val="0"/>
              </a:spcBef>
              <a:buFontTx/>
              <a:buNone/>
            </a:pPr>
            <a:endParaRPr lang="en-US" altLang="en-US" sz="1100" dirty="0">
              <a:latin typeface="Comic Sans MS" pitchFamily="66" charset="0"/>
            </a:endParaRPr>
          </a:p>
          <a:p>
            <a:pPr eaLnBrk="1" hangingPunct="1">
              <a:spcBef>
                <a:spcPct val="0"/>
              </a:spcBef>
              <a:buFontTx/>
              <a:buNone/>
            </a:pPr>
            <a:r>
              <a:rPr lang="en-US" altLang="en-US" sz="1100" dirty="0">
                <a:latin typeface="Comic Sans MS" pitchFamily="66" charset="0"/>
              </a:rPr>
              <a:t>LONG:</a:t>
            </a:r>
          </a:p>
          <a:p>
            <a:pPr eaLnBrk="1" hangingPunct="1">
              <a:spcBef>
                <a:spcPct val="0"/>
              </a:spcBef>
              <a:buFontTx/>
              <a:buNone/>
            </a:pPr>
            <a:r>
              <a:rPr lang="en-US" altLang="en-US" sz="1100" dirty="0">
                <a:latin typeface="Comic Sans MS" pitchFamily="66" charset="0"/>
              </a:rPr>
              <a:t>-homelessness prevented</a:t>
            </a:r>
          </a:p>
        </p:txBody>
      </p:sp>
      <p:sp>
        <p:nvSpPr>
          <p:cNvPr id="12298" name="AutoShape 10"/>
          <p:cNvSpPr>
            <a:spLocks noChangeArrowheads="1"/>
          </p:cNvSpPr>
          <p:nvPr/>
        </p:nvSpPr>
        <p:spPr bwMode="auto">
          <a:xfrm>
            <a:off x="3352800" y="3733801"/>
            <a:ext cx="533400" cy="485775"/>
          </a:xfrm>
          <a:prstGeom prst="rightArrow">
            <a:avLst>
              <a:gd name="adj1" fmla="val 50000"/>
              <a:gd name="adj2" fmla="val 2745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2400">
              <a:latin typeface="Verdana" pitchFamily="34" charset="0"/>
            </a:endParaRPr>
          </a:p>
        </p:txBody>
      </p:sp>
      <p:sp>
        <p:nvSpPr>
          <p:cNvPr id="12299" name="AutoShape 11"/>
          <p:cNvSpPr>
            <a:spLocks noChangeArrowheads="1"/>
          </p:cNvSpPr>
          <p:nvPr/>
        </p:nvSpPr>
        <p:spPr bwMode="auto">
          <a:xfrm>
            <a:off x="5562600" y="3733801"/>
            <a:ext cx="533400" cy="485775"/>
          </a:xfrm>
          <a:prstGeom prst="rightArrow">
            <a:avLst>
              <a:gd name="adj1" fmla="val 50000"/>
              <a:gd name="adj2" fmla="val 2745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2400">
              <a:latin typeface="Verdana" pitchFamily="34" charset="0"/>
            </a:endParaRPr>
          </a:p>
        </p:txBody>
      </p:sp>
      <p:sp>
        <p:nvSpPr>
          <p:cNvPr id="12300" name="AutoShape 12"/>
          <p:cNvSpPr>
            <a:spLocks noChangeArrowheads="1"/>
          </p:cNvSpPr>
          <p:nvPr/>
        </p:nvSpPr>
        <p:spPr bwMode="auto">
          <a:xfrm>
            <a:off x="7924800" y="3733801"/>
            <a:ext cx="533400" cy="485775"/>
          </a:xfrm>
          <a:prstGeom prst="rightArrow">
            <a:avLst>
              <a:gd name="adj1" fmla="val 50000"/>
              <a:gd name="adj2" fmla="val 2745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2400">
              <a:latin typeface="Verdana" pitchFamily="34" charset="0"/>
            </a:endParaRPr>
          </a:p>
        </p:txBody>
      </p:sp>
      <p:sp>
        <p:nvSpPr>
          <p:cNvPr id="12301" name="Text Box 13"/>
          <p:cNvSpPr txBox="1">
            <a:spLocks noChangeArrowheads="1"/>
          </p:cNvSpPr>
          <p:nvPr/>
        </p:nvSpPr>
        <p:spPr bwMode="auto">
          <a:xfrm>
            <a:off x="3429000" y="6019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400">
              <a:latin typeface="Times New Roman" pitchFamily="18" charset="0"/>
            </a:endParaRPr>
          </a:p>
        </p:txBody>
      </p:sp>
      <p:sp>
        <p:nvSpPr>
          <p:cNvPr id="12302" name="Text Box 14"/>
          <p:cNvSpPr txBox="1">
            <a:spLocks noChangeArrowheads="1"/>
          </p:cNvSpPr>
          <p:nvPr/>
        </p:nvSpPr>
        <p:spPr bwMode="auto">
          <a:xfrm>
            <a:off x="1828800" y="1036638"/>
            <a:ext cx="8343900" cy="584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i="1">
                <a:latin typeface="Comic Sans MS" pitchFamily="66" charset="0"/>
              </a:rPr>
              <a:t>Program Goal</a:t>
            </a:r>
            <a:r>
              <a:rPr lang="en-US" altLang="en-US" sz="1800">
                <a:latin typeface="Comic Sans MS" pitchFamily="66" charset="0"/>
              </a:rPr>
              <a:t>: </a:t>
            </a:r>
            <a:r>
              <a:rPr lang="en-US" altLang="en-US" sz="1400">
                <a:latin typeface="Verdana" pitchFamily="34" charset="0"/>
              </a:rPr>
              <a:t>Break the cycle of poverty for Indigenous youth by using culturally-relevant programming that promotes learning, leadership, coping skills, and resilience</a:t>
            </a:r>
            <a:endParaRPr lang="en-US" altLang="en-US" sz="1400">
              <a:latin typeface="Comic Sans MS" pitchFamily="66" charset="0"/>
            </a:endParaRPr>
          </a:p>
        </p:txBody>
      </p:sp>
    </p:spTree>
    <p:extLst>
      <p:ext uri="{BB962C8B-B14F-4D97-AF65-F5344CB8AC3E}">
        <p14:creationId xmlns:p14="http://schemas.microsoft.com/office/powerpoint/2010/main" val="183273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00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7">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29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7">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29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300039" grpId="0" animBg="1"/>
      <p:bldP spid="12296" grpId="0" animBg="1"/>
      <p:bldP spid="1229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362200" y="457201"/>
            <a:ext cx="678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3600">
                <a:solidFill>
                  <a:schemeClr val="tx2"/>
                </a:solidFill>
                <a:latin typeface="Comic Sans MS" pitchFamily="66" charset="0"/>
              </a:rPr>
              <a:t>The Logic Model: A Series of “If-Then” Statements</a:t>
            </a:r>
          </a:p>
        </p:txBody>
      </p:sp>
      <p:sp>
        <p:nvSpPr>
          <p:cNvPr id="13315" name="Text Box 3"/>
          <p:cNvSpPr txBox="1">
            <a:spLocks noChangeArrowheads="1"/>
          </p:cNvSpPr>
          <p:nvPr/>
        </p:nvSpPr>
        <p:spPr bwMode="auto">
          <a:xfrm>
            <a:off x="2209800" y="1828801"/>
            <a:ext cx="1676400" cy="157162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endParaRPr lang="en-US" altLang="en-US" sz="2400">
              <a:latin typeface="Arial" charset="0"/>
            </a:endParaRPr>
          </a:p>
          <a:p>
            <a:pPr algn="ctr">
              <a:spcBef>
                <a:spcPct val="50000"/>
              </a:spcBef>
              <a:buFontTx/>
              <a:buNone/>
            </a:pPr>
            <a:r>
              <a:rPr lang="en-US" altLang="en-US" sz="2400">
                <a:latin typeface="Comic Sans MS" pitchFamily="66" charset="0"/>
              </a:rPr>
              <a:t>Resources</a:t>
            </a:r>
          </a:p>
          <a:p>
            <a:pPr>
              <a:spcBef>
                <a:spcPct val="50000"/>
              </a:spcBef>
              <a:buFontTx/>
              <a:buNone/>
            </a:pPr>
            <a:endParaRPr lang="en-US" altLang="en-US" sz="2400">
              <a:latin typeface="Comic Sans MS" pitchFamily="66" charset="0"/>
            </a:endParaRPr>
          </a:p>
        </p:txBody>
      </p:sp>
      <p:sp>
        <p:nvSpPr>
          <p:cNvPr id="13316" name="Text Box 4"/>
          <p:cNvSpPr txBox="1">
            <a:spLocks noChangeArrowheads="1"/>
          </p:cNvSpPr>
          <p:nvPr/>
        </p:nvSpPr>
        <p:spPr bwMode="auto">
          <a:xfrm>
            <a:off x="4191000" y="1828801"/>
            <a:ext cx="1676400" cy="1571625"/>
          </a:xfrm>
          <a:prstGeom prst="rect">
            <a:avLst/>
          </a:prstGeom>
          <a:solidFill>
            <a:srgbClr val="99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endParaRPr lang="en-US" altLang="en-US" sz="2400">
              <a:latin typeface="Arial" charset="0"/>
            </a:endParaRPr>
          </a:p>
          <a:p>
            <a:pPr algn="ctr">
              <a:spcBef>
                <a:spcPct val="50000"/>
              </a:spcBef>
              <a:buFontTx/>
              <a:buNone/>
            </a:pPr>
            <a:r>
              <a:rPr lang="en-US" altLang="en-US" sz="2400">
                <a:latin typeface="Comic Sans MS" pitchFamily="66" charset="0"/>
              </a:rPr>
              <a:t>Activities</a:t>
            </a:r>
          </a:p>
          <a:p>
            <a:pPr>
              <a:spcBef>
                <a:spcPct val="50000"/>
              </a:spcBef>
              <a:buFontTx/>
              <a:buNone/>
            </a:pPr>
            <a:endParaRPr lang="en-US" altLang="en-US" sz="2400">
              <a:latin typeface="Arial" charset="0"/>
            </a:endParaRPr>
          </a:p>
        </p:txBody>
      </p:sp>
      <p:sp>
        <p:nvSpPr>
          <p:cNvPr id="212998" name="AutoShape 6"/>
          <p:cNvSpPr>
            <a:spLocks noChangeArrowheads="1"/>
          </p:cNvSpPr>
          <p:nvPr/>
        </p:nvSpPr>
        <p:spPr bwMode="auto">
          <a:xfrm>
            <a:off x="3810001" y="2362201"/>
            <a:ext cx="415925" cy="449263"/>
          </a:xfrm>
          <a:prstGeom prst="right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2400">
              <a:latin typeface="Verdana" pitchFamily="34" charset="0"/>
            </a:endParaRPr>
          </a:p>
        </p:txBody>
      </p:sp>
      <p:sp>
        <p:nvSpPr>
          <p:cNvPr id="13318" name="Text Box 8"/>
          <p:cNvSpPr txBox="1">
            <a:spLocks noChangeArrowheads="1"/>
          </p:cNvSpPr>
          <p:nvPr/>
        </p:nvSpPr>
        <p:spPr bwMode="auto">
          <a:xfrm>
            <a:off x="2286000" y="3505200"/>
            <a:ext cx="14478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Verdana" pitchFamily="34" charset="0"/>
              </a:rPr>
              <a:t>Certain resources are needed to run your program</a:t>
            </a:r>
          </a:p>
        </p:txBody>
      </p:sp>
      <p:sp>
        <p:nvSpPr>
          <p:cNvPr id="13319" name="Text Box 9"/>
          <p:cNvSpPr txBox="1">
            <a:spLocks noChangeArrowheads="1"/>
          </p:cNvSpPr>
          <p:nvPr/>
        </p:nvSpPr>
        <p:spPr bwMode="auto">
          <a:xfrm>
            <a:off x="4267200" y="3505200"/>
            <a:ext cx="14478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Verdana" pitchFamily="34" charset="0"/>
              </a:rPr>
              <a:t>IF you have access to them, THEN you can accomplish your activities</a:t>
            </a:r>
          </a:p>
        </p:txBody>
      </p:sp>
      <p:sp>
        <p:nvSpPr>
          <p:cNvPr id="13320" name="Text Box 10"/>
          <p:cNvSpPr txBox="1">
            <a:spLocks noChangeArrowheads="1"/>
          </p:cNvSpPr>
          <p:nvPr/>
        </p:nvSpPr>
        <p:spPr bwMode="auto">
          <a:xfrm>
            <a:off x="6248400" y="3505200"/>
            <a:ext cx="14478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Verdana" pitchFamily="34" charset="0"/>
              </a:rPr>
              <a:t>IF you can accomplish these activities THEN you will have delivered the services you planned</a:t>
            </a:r>
          </a:p>
        </p:txBody>
      </p:sp>
      <p:sp>
        <p:nvSpPr>
          <p:cNvPr id="13321" name="Text Box 11"/>
          <p:cNvSpPr txBox="1">
            <a:spLocks noChangeArrowheads="1"/>
          </p:cNvSpPr>
          <p:nvPr/>
        </p:nvSpPr>
        <p:spPr bwMode="auto">
          <a:xfrm>
            <a:off x="8229600" y="3429000"/>
            <a:ext cx="16002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Verdana" pitchFamily="34" charset="0"/>
              </a:rPr>
              <a:t>IF you have delivered the services as planned THEN there will be benefits for clients, communities, systems or organizations</a:t>
            </a:r>
          </a:p>
        </p:txBody>
      </p:sp>
      <p:sp>
        <p:nvSpPr>
          <p:cNvPr id="13322" name="Text Box 12"/>
          <p:cNvSpPr txBox="1">
            <a:spLocks noChangeArrowheads="1"/>
          </p:cNvSpPr>
          <p:nvPr/>
        </p:nvSpPr>
        <p:spPr bwMode="auto">
          <a:xfrm>
            <a:off x="6172200" y="1828801"/>
            <a:ext cx="1600200" cy="1571625"/>
          </a:xfrm>
          <a:prstGeom prst="rect">
            <a:avLst/>
          </a:prstGeom>
          <a:solidFill>
            <a:srgbClr val="FFCC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endParaRPr lang="en-US" altLang="en-US" sz="2400">
              <a:solidFill>
                <a:srgbClr val="FF9900"/>
              </a:solidFill>
              <a:latin typeface="Arial" charset="0"/>
            </a:endParaRPr>
          </a:p>
          <a:p>
            <a:pPr algn="ctr">
              <a:spcBef>
                <a:spcPct val="50000"/>
              </a:spcBef>
              <a:buFontTx/>
              <a:buNone/>
            </a:pPr>
            <a:r>
              <a:rPr lang="en-US" altLang="en-US" sz="2400">
                <a:latin typeface="Comic Sans MS" pitchFamily="66" charset="0"/>
              </a:rPr>
              <a:t>Outputs</a:t>
            </a:r>
          </a:p>
          <a:p>
            <a:pPr>
              <a:spcBef>
                <a:spcPct val="50000"/>
              </a:spcBef>
              <a:buFontTx/>
              <a:buNone/>
            </a:pPr>
            <a:endParaRPr lang="en-US" altLang="en-US" sz="2400">
              <a:latin typeface="Comic Sans MS" pitchFamily="66" charset="0"/>
            </a:endParaRPr>
          </a:p>
        </p:txBody>
      </p:sp>
      <p:sp>
        <p:nvSpPr>
          <p:cNvPr id="13323" name="Text Box 13"/>
          <p:cNvSpPr txBox="1">
            <a:spLocks noChangeArrowheads="1"/>
          </p:cNvSpPr>
          <p:nvPr/>
        </p:nvSpPr>
        <p:spPr bwMode="auto">
          <a:xfrm>
            <a:off x="8077200" y="1828801"/>
            <a:ext cx="1676400" cy="1571625"/>
          </a:xfrm>
          <a:prstGeom prst="rect">
            <a:avLst/>
          </a:prstGeom>
          <a:solidFill>
            <a:srgbClr val="FF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endParaRPr lang="en-US" altLang="en-US" sz="2400">
              <a:latin typeface="Arial" charset="0"/>
            </a:endParaRPr>
          </a:p>
          <a:p>
            <a:pPr algn="ctr">
              <a:spcBef>
                <a:spcPct val="50000"/>
              </a:spcBef>
              <a:buFontTx/>
              <a:buNone/>
            </a:pPr>
            <a:r>
              <a:rPr lang="en-US" altLang="en-US" sz="2400">
                <a:latin typeface="Comic Sans MS" pitchFamily="66" charset="0"/>
              </a:rPr>
              <a:t>Outcomes</a:t>
            </a:r>
          </a:p>
          <a:p>
            <a:pPr>
              <a:spcBef>
                <a:spcPct val="50000"/>
              </a:spcBef>
              <a:buFontTx/>
              <a:buNone/>
            </a:pPr>
            <a:endParaRPr lang="en-US" altLang="en-US" sz="2400">
              <a:latin typeface="Arial" charset="0"/>
            </a:endParaRPr>
          </a:p>
        </p:txBody>
      </p:sp>
      <p:sp>
        <p:nvSpPr>
          <p:cNvPr id="212997" name="AutoShape 5"/>
          <p:cNvSpPr>
            <a:spLocks noChangeArrowheads="1"/>
          </p:cNvSpPr>
          <p:nvPr/>
        </p:nvSpPr>
        <p:spPr bwMode="auto">
          <a:xfrm>
            <a:off x="5791201" y="2362201"/>
            <a:ext cx="415925" cy="449263"/>
          </a:xfrm>
          <a:prstGeom prst="right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2400">
              <a:latin typeface="Verdana" pitchFamily="34" charset="0"/>
            </a:endParaRPr>
          </a:p>
        </p:txBody>
      </p:sp>
      <p:sp>
        <p:nvSpPr>
          <p:cNvPr id="212999" name="AutoShape 7"/>
          <p:cNvSpPr>
            <a:spLocks noChangeArrowheads="1"/>
          </p:cNvSpPr>
          <p:nvPr/>
        </p:nvSpPr>
        <p:spPr bwMode="auto">
          <a:xfrm>
            <a:off x="7696201" y="2362201"/>
            <a:ext cx="415925" cy="449263"/>
          </a:xfrm>
          <a:prstGeom prst="right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2400">
              <a:latin typeface="Verdana" pitchFamily="34" charset="0"/>
            </a:endParaRPr>
          </a:p>
        </p:txBody>
      </p:sp>
    </p:spTree>
    <p:extLst>
      <p:ext uri="{BB962C8B-B14F-4D97-AF65-F5344CB8AC3E}">
        <p14:creationId xmlns:p14="http://schemas.microsoft.com/office/powerpoint/2010/main" val="41046950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998"/>
                                        </p:tgtEl>
                                        <p:attrNameLst>
                                          <p:attrName>style.visibility</p:attrName>
                                        </p:attrNameLst>
                                      </p:cBhvr>
                                      <p:to>
                                        <p:strVal val="visible"/>
                                      </p:to>
                                    </p:set>
                                    <p:animEffect transition="in" filter="wipe(left)">
                                      <p:cBhvr>
                                        <p:cTn id="7" dur="500"/>
                                        <p:tgtEl>
                                          <p:spTgt spid="2129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2997"/>
                                        </p:tgtEl>
                                        <p:attrNameLst>
                                          <p:attrName>style.visibility</p:attrName>
                                        </p:attrNameLst>
                                      </p:cBhvr>
                                      <p:to>
                                        <p:strVal val="visible"/>
                                      </p:to>
                                    </p:set>
                                    <p:animEffect transition="in" filter="wipe(left)">
                                      <p:cBhvr>
                                        <p:cTn id="12" dur="500"/>
                                        <p:tgtEl>
                                          <p:spTgt spid="2129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2999"/>
                                        </p:tgtEl>
                                        <p:attrNameLst>
                                          <p:attrName>style.visibility</p:attrName>
                                        </p:attrNameLst>
                                      </p:cBhvr>
                                      <p:to>
                                        <p:strVal val="visible"/>
                                      </p:to>
                                    </p:set>
                                    <p:animEffect transition="in" filter="wipe(left)">
                                      <p:cBhvr>
                                        <p:cTn id="17" dur="500"/>
                                        <p:tgtEl>
                                          <p:spTgt spid="212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animBg="1"/>
      <p:bldP spid="212997" grpId="0" animBg="1"/>
      <p:bldP spid="21299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76657" y="-150813"/>
            <a:ext cx="11150908" cy="2408238"/>
          </a:xfrm>
        </p:spPr>
        <p:txBody>
          <a:bodyPr>
            <a:normAutofit/>
          </a:bodyPr>
          <a:lstStyle/>
          <a:p>
            <a:br>
              <a:rPr lang="en-US" altLang="en-US" sz="4800" cap="none" dirty="0">
                <a:latin typeface=".AppleSystemUIFont"/>
              </a:rPr>
            </a:br>
            <a:r>
              <a:rPr lang="en-US" altLang="en-US" sz="4000" cap="none" dirty="0">
                <a:latin typeface=".AppleSystemUIFont"/>
              </a:rPr>
              <a:t>Resources/inputs: What do you need to implement this program?</a:t>
            </a:r>
            <a:br>
              <a:rPr lang="en-US" altLang="en-US" sz="4000" cap="none" dirty="0">
                <a:latin typeface=".AppleSystemUIFont"/>
              </a:rPr>
            </a:br>
            <a:endParaRPr lang="en-US" altLang="en-US" sz="4000" cap="none" dirty="0">
              <a:latin typeface=".AppleSystemUIFont"/>
            </a:endParaRPr>
          </a:p>
        </p:txBody>
      </p:sp>
      <p:sp>
        <p:nvSpPr>
          <p:cNvPr id="15363" name="Rectangle 4"/>
          <p:cNvSpPr>
            <a:spLocks noGrp="1" noChangeArrowheads="1"/>
          </p:cNvSpPr>
          <p:nvPr>
            <p:ph sz="half" idx="1"/>
          </p:nvPr>
        </p:nvSpPr>
        <p:spPr>
          <a:xfrm>
            <a:off x="676657" y="2057400"/>
            <a:ext cx="10594317" cy="4191000"/>
          </a:xfrm>
        </p:spPr>
        <p:txBody>
          <a:bodyPr>
            <a:normAutofit/>
          </a:bodyPr>
          <a:lstStyle/>
          <a:p>
            <a:pPr>
              <a:lnSpc>
                <a:spcPct val="90000"/>
              </a:lnSpc>
            </a:pPr>
            <a:r>
              <a:rPr lang="en-US" altLang="en-US" sz="3500" dirty="0">
                <a:latin typeface="Gill Sans MT" panose="020B0502020104020203" pitchFamily="34" charset="0"/>
              </a:rPr>
              <a:t>Human resources</a:t>
            </a:r>
          </a:p>
          <a:p>
            <a:pPr>
              <a:lnSpc>
                <a:spcPct val="90000"/>
              </a:lnSpc>
            </a:pPr>
            <a:r>
              <a:rPr lang="en-US" altLang="en-US" sz="3500" dirty="0">
                <a:latin typeface="Gill Sans MT" panose="020B0502020104020203" pitchFamily="34" charset="0"/>
              </a:rPr>
              <a:t>Facilities</a:t>
            </a:r>
          </a:p>
          <a:p>
            <a:pPr>
              <a:lnSpc>
                <a:spcPct val="90000"/>
              </a:lnSpc>
            </a:pPr>
            <a:r>
              <a:rPr lang="en-US" altLang="en-US" sz="3500" dirty="0">
                <a:latin typeface="Gill Sans MT" panose="020B0502020104020203" pitchFamily="34" charset="0"/>
              </a:rPr>
              <a:t>Equipment/supplies</a:t>
            </a:r>
          </a:p>
          <a:p>
            <a:pPr>
              <a:lnSpc>
                <a:spcPct val="90000"/>
              </a:lnSpc>
            </a:pPr>
            <a:r>
              <a:rPr lang="en-US" altLang="en-US" sz="3500" dirty="0">
                <a:latin typeface="Gill Sans MT" panose="020B0502020104020203" pitchFamily="34" charset="0"/>
              </a:rPr>
              <a:t>Partners</a:t>
            </a:r>
          </a:p>
          <a:p>
            <a:pPr>
              <a:lnSpc>
                <a:spcPct val="90000"/>
              </a:lnSpc>
            </a:pPr>
            <a:r>
              <a:rPr lang="en-US" altLang="en-US" sz="3500" dirty="0">
                <a:latin typeface="Gill Sans MT" panose="020B0502020104020203" pitchFamily="34" charset="0"/>
              </a:rPr>
              <a:t>Technology</a:t>
            </a:r>
          </a:p>
          <a:p>
            <a:pPr>
              <a:lnSpc>
                <a:spcPct val="90000"/>
              </a:lnSpc>
            </a:pPr>
            <a:r>
              <a:rPr lang="en-US" altLang="en-US" sz="3500" dirty="0">
                <a:latin typeface="Gill Sans MT" panose="020B0502020104020203" pitchFamily="34" charset="0"/>
              </a:rPr>
              <a:t>Grant money</a:t>
            </a:r>
          </a:p>
          <a:p>
            <a:pPr>
              <a:lnSpc>
                <a:spcPct val="90000"/>
              </a:lnSpc>
              <a:buFont typeface="Wingdings" pitchFamily="2" charset="2"/>
              <a:buNone/>
            </a:pPr>
            <a:endParaRPr lang="en-US" altLang="en-US" dirty="0">
              <a:latin typeface="Comic Sans MS" pitchFamily="66" charset="0"/>
            </a:endParaRPr>
          </a:p>
        </p:txBody>
      </p:sp>
      <p:cxnSp>
        <p:nvCxnSpPr>
          <p:cNvPr id="4" name="Straight Connector 3"/>
          <p:cNvCxnSpPr/>
          <p:nvPr/>
        </p:nvCxnSpPr>
        <p:spPr>
          <a:xfrm flipV="1">
            <a:off x="321034" y="1856105"/>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067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16835" y="433389"/>
            <a:ext cx="10515600" cy="1190625"/>
          </a:xfrm>
        </p:spPr>
        <p:txBody>
          <a:bodyPr>
            <a:normAutofit/>
          </a:bodyPr>
          <a:lstStyle/>
          <a:p>
            <a:r>
              <a:rPr lang="en-US" altLang="en-US" sz="4500" cap="none" dirty="0">
                <a:latin typeface=".AppleSystemUIFont"/>
              </a:rPr>
              <a:t>Activities: What is the program doing?</a:t>
            </a:r>
          </a:p>
        </p:txBody>
      </p:sp>
      <p:sp>
        <p:nvSpPr>
          <p:cNvPr id="16387" name="Rectangle 3"/>
          <p:cNvSpPr>
            <a:spLocks noGrp="1" noChangeArrowheads="1"/>
          </p:cNvSpPr>
          <p:nvPr>
            <p:ph idx="1"/>
          </p:nvPr>
        </p:nvSpPr>
        <p:spPr>
          <a:xfrm>
            <a:off x="822960" y="1901952"/>
            <a:ext cx="10567417" cy="4956048"/>
          </a:xfrm>
        </p:spPr>
        <p:txBody>
          <a:bodyPr/>
          <a:lstStyle/>
          <a:p>
            <a:pPr>
              <a:lnSpc>
                <a:spcPct val="80000"/>
              </a:lnSpc>
            </a:pPr>
            <a:r>
              <a:rPr lang="en-US" altLang="en-US" sz="4400" dirty="0">
                <a:latin typeface="Gill Sans MT" panose="020B0502020104020203" pitchFamily="34" charset="0"/>
              </a:rPr>
              <a:t>Think broadly first:</a:t>
            </a:r>
          </a:p>
          <a:p>
            <a:pPr lvl="1">
              <a:lnSpc>
                <a:spcPct val="80000"/>
              </a:lnSpc>
            </a:pPr>
            <a:r>
              <a:rPr lang="en-US" altLang="en-US" sz="3600" dirty="0">
                <a:latin typeface="Gill Sans MT" panose="020B0502020104020203" pitchFamily="34" charset="0"/>
              </a:rPr>
              <a:t>Outreach</a:t>
            </a:r>
          </a:p>
          <a:p>
            <a:pPr lvl="1">
              <a:lnSpc>
                <a:spcPct val="80000"/>
              </a:lnSpc>
            </a:pPr>
            <a:r>
              <a:rPr lang="en-US" altLang="en-US" sz="3600" dirty="0">
                <a:latin typeface="Gill Sans MT" panose="020B0502020104020203" pitchFamily="34" charset="0"/>
              </a:rPr>
              <a:t>Training </a:t>
            </a:r>
          </a:p>
          <a:p>
            <a:pPr lvl="1">
              <a:lnSpc>
                <a:spcPct val="80000"/>
              </a:lnSpc>
            </a:pPr>
            <a:r>
              <a:rPr lang="en-US" altLang="en-US" sz="3600" dirty="0">
                <a:latin typeface="Gill Sans MT" panose="020B0502020104020203" pitchFamily="34" charset="0"/>
              </a:rPr>
              <a:t>Consultation</a:t>
            </a:r>
          </a:p>
          <a:p>
            <a:pPr lvl="1">
              <a:lnSpc>
                <a:spcPct val="80000"/>
              </a:lnSpc>
            </a:pPr>
            <a:r>
              <a:rPr lang="en-US" altLang="en-US" sz="3600" dirty="0">
                <a:latin typeface="Gill Sans MT" panose="020B0502020104020203" pitchFamily="34" charset="0"/>
              </a:rPr>
              <a:t>Staff Development</a:t>
            </a:r>
          </a:p>
          <a:p>
            <a:pPr lvl="1">
              <a:lnSpc>
                <a:spcPct val="80000"/>
              </a:lnSpc>
            </a:pPr>
            <a:r>
              <a:rPr lang="en-US" altLang="en-US" sz="3600" dirty="0">
                <a:latin typeface="Gill Sans MT" panose="020B0502020104020203" pitchFamily="34" charset="0"/>
              </a:rPr>
              <a:t>Partnership Development</a:t>
            </a:r>
          </a:p>
          <a:p>
            <a:pPr>
              <a:lnSpc>
                <a:spcPct val="80000"/>
              </a:lnSpc>
              <a:buFont typeface="Wingdings" pitchFamily="2" charset="2"/>
              <a:buNone/>
            </a:pPr>
            <a:endParaRPr lang="en-US" altLang="en-US" sz="1800" dirty="0"/>
          </a:p>
        </p:txBody>
      </p:sp>
      <p:cxnSp>
        <p:nvCxnSpPr>
          <p:cNvPr id="4" name="Straight Connector 3"/>
          <p:cNvCxnSpPr/>
          <p:nvPr/>
        </p:nvCxnSpPr>
        <p:spPr>
          <a:xfrm flipV="1">
            <a:off x="382607" y="1398905"/>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015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85216" y="397565"/>
            <a:ext cx="10747331" cy="1226449"/>
          </a:xfrm>
        </p:spPr>
        <p:txBody>
          <a:bodyPr>
            <a:normAutofit/>
          </a:bodyPr>
          <a:lstStyle/>
          <a:p>
            <a:r>
              <a:rPr lang="en-US" altLang="en-US" sz="4500" cap="none" dirty="0">
                <a:latin typeface=".AppleSystemUIFont"/>
              </a:rPr>
              <a:t>Activities: Then think about details</a:t>
            </a:r>
          </a:p>
        </p:txBody>
      </p:sp>
      <p:sp>
        <p:nvSpPr>
          <p:cNvPr id="17411" name="Rectangle 3"/>
          <p:cNvSpPr>
            <a:spLocks noGrp="1" noChangeArrowheads="1"/>
          </p:cNvSpPr>
          <p:nvPr>
            <p:ph idx="1"/>
          </p:nvPr>
        </p:nvSpPr>
        <p:spPr>
          <a:xfrm>
            <a:off x="585216" y="1975104"/>
            <a:ext cx="10972800" cy="4197096"/>
          </a:xfrm>
        </p:spPr>
        <p:txBody>
          <a:bodyPr/>
          <a:lstStyle/>
          <a:p>
            <a:pPr>
              <a:lnSpc>
                <a:spcPct val="80000"/>
              </a:lnSpc>
              <a:buFont typeface="Wingdings" pitchFamily="2" charset="2"/>
              <a:buNone/>
            </a:pPr>
            <a:r>
              <a:rPr lang="en-US" altLang="en-US" sz="3000" b="1" dirty="0">
                <a:latin typeface="Gill Sans MT" panose="020B0502020104020203" pitchFamily="34" charset="0"/>
              </a:rPr>
              <a:t>Outreach </a:t>
            </a:r>
            <a:endParaRPr lang="en-US" altLang="en-US" sz="3000" dirty="0">
              <a:latin typeface="Gill Sans MT" panose="020B0502020104020203" pitchFamily="34" charset="0"/>
            </a:endParaRPr>
          </a:p>
          <a:p>
            <a:pPr>
              <a:lnSpc>
                <a:spcPct val="80000"/>
              </a:lnSpc>
            </a:pPr>
            <a:r>
              <a:rPr lang="en-US" altLang="en-US" sz="3000" dirty="0">
                <a:latin typeface="Gill Sans MT" panose="020B0502020104020203" pitchFamily="34" charset="0"/>
              </a:rPr>
              <a:t>Develop and distribute flyers </a:t>
            </a:r>
          </a:p>
          <a:p>
            <a:pPr>
              <a:lnSpc>
                <a:spcPct val="80000"/>
              </a:lnSpc>
            </a:pPr>
            <a:r>
              <a:rPr lang="en-US" altLang="en-US" sz="3000" dirty="0">
                <a:latin typeface="Gill Sans MT" panose="020B0502020104020203" pitchFamily="34" charset="0"/>
              </a:rPr>
              <a:t>Meet with community agencies</a:t>
            </a:r>
          </a:p>
          <a:p>
            <a:pPr>
              <a:lnSpc>
                <a:spcPct val="80000"/>
              </a:lnSpc>
              <a:buFont typeface="Wingdings" pitchFamily="2" charset="2"/>
              <a:buNone/>
            </a:pPr>
            <a:r>
              <a:rPr lang="en-US" altLang="en-US" sz="3000" b="1" dirty="0">
                <a:latin typeface="Gill Sans MT" panose="020B0502020104020203" pitchFamily="34" charset="0"/>
              </a:rPr>
              <a:t>Training</a:t>
            </a:r>
          </a:p>
          <a:p>
            <a:pPr>
              <a:lnSpc>
                <a:spcPct val="80000"/>
              </a:lnSpc>
            </a:pPr>
            <a:r>
              <a:rPr lang="en-US" altLang="en-US" sz="3000" dirty="0">
                <a:latin typeface="Gill Sans MT" panose="020B0502020104020203" pitchFamily="34" charset="0"/>
              </a:rPr>
              <a:t>Recruit training team</a:t>
            </a:r>
          </a:p>
          <a:p>
            <a:pPr>
              <a:lnSpc>
                <a:spcPct val="80000"/>
              </a:lnSpc>
            </a:pPr>
            <a:r>
              <a:rPr lang="en-US" altLang="en-US" sz="3000" dirty="0">
                <a:latin typeface="Gill Sans MT" panose="020B0502020104020203" pitchFamily="34" charset="0"/>
              </a:rPr>
              <a:t>Recruit participants  </a:t>
            </a:r>
          </a:p>
          <a:p>
            <a:pPr>
              <a:lnSpc>
                <a:spcPct val="80000"/>
              </a:lnSpc>
            </a:pPr>
            <a:r>
              <a:rPr lang="en-US" altLang="en-US" sz="3000" dirty="0">
                <a:latin typeface="Gill Sans MT" panose="020B0502020104020203" pitchFamily="34" charset="0"/>
              </a:rPr>
              <a:t>Provide training sessions</a:t>
            </a:r>
          </a:p>
          <a:p>
            <a:pPr>
              <a:lnSpc>
                <a:spcPct val="80000"/>
              </a:lnSpc>
              <a:buFont typeface="Wingdings" pitchFamily="2" charset="2"/>
              <a:buNone/>
            </a:pPr>
            <a:endParaRPr lang="en-US" altLang="en-US" sz="1400" b="1" dirty="0"/>
          </a:p>
        </p:txBody>
      </p:sp>
      <p:cxnSp>
        <p:nvCxnSpPr>
          <p:cNvPr id="4" name="Straight Connector 3"/>
          <p:cNvCxnSpPr/>
          <p:nvPr/>
        </p:nvCxnSpPr>
        <p:spPr>
          <a:xfrm flipV="1">
            <a:off x="382607" y="1398905"/>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06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9185" y="614149"/>
            <a:ext cx="10838374" cy="5742201"/>
          </a:xfrm>
        </p:spPr>
        <p:txBody>
          <a:bodyPr>
            <a:normAutofit fontScale="70000" lnSpcReduction="20000"/>
          </a:bodyPr>
          <a:lstStyle/>
          <a:p>
            <a:pPr marL="0" indent="0">
              <a:lnSpc>
                <a:spcPct val="150000"/>
              </a:lnSpc>
              <a:buNone/>
            </a:pPr>
            <a:r>
              <a:rPr lang="en-US" sz="4500" dirty="0">
                <a:latin typeface="Gill Sans MT" panose="020B0502020104020203" pitchFamily="34" charset="0"/>
              </a:rPr>
              <a:t>“Our very processes of taking in information distorts reality — all the evidence of social science indicates this. We have selective perception — some of us have </a:t>
            </a:r>
            <a:r>
              <a:rPr lang="en-US" sz="4500" dirty="0" err="1">
                <a:latin typeface="Gill Sans MT" panose="020B0502020104020203" pitchFamily="34" charset="0"/>
              </a:rPr>
              <a:t>rose-coloured</a:t>
            </a:r>
            <a:r>
              <a:rPr lang="en-US" sz="4500" dirty="0">
                <a:latin typeface="Gill Sans MT" panose="020B0502020104020203" pitchFamily="34" charset="0"/>
              </a:rPr>
              <a:t> glasses, some of us are gloom-and-</a:t>
            </a:r>
            <a:r>
              <a:rPr lang="en-US" sz="4500" dirty="0" err="1">
                <a:latin typeface="Gill Sans MT" panose="020B0502020104020203" pitchFamily="34" charset="0"/>
              </a:rPr>
              <a:t>doomers</a:t>
            </a:r>
            <a:r>
              <a:rPr lang="en-US" sz="4500" dirty="0">
                <a:latin typeface="Gill Sans MT" panose="020B0502020104020203" pitchFamily="34" charset="0"/>
              </a:rPr>
              <a:t>. We are not neutral; there is an emotional content to information. We need </a:t>
            </a:r>
            <a:r>
              <a:rPr lang="en-US" sz="4500" b="1" dirty="0">
                <a:latin typeface="Gill Sans MT" panose="020B0502020104020203" pitchFamily="34" charset="0"/>
              </a:rPr>
              <a:t>disciplined techniques</a:t>
            </a:r>
            <a:r>
              <a:rPr lang="en-US" sz="4500" dirty="0">
                <a:latin typeface="Gill Sans MT" panose="020B0502020104020203" pitchFamily="34" charset="0"/>
              </a:rPr>
              <a:t> to be able to stand back from that day-to-day world and really be able to see what is going on. We need approaches to help us stand back from our tendency to have biases, prejudices, and preconceptions.”</a:t>
            </a:r>
          </a:p>
          <a:p>
            <a:pPr algn="ctr"/>
            <a:endParaRPr lang="en-US" sz="2400" dirty="0"/>
          </a:p>
          <a:p>
            <a:pPr marL="0" indent="0" algn="r">
              <a:buNone/>
            </a:pPr>
            <a:r>
              <a:rPr lang="en-US" sz="2400" dirty="0"/>
              <a:t>-Michael Patton</a:t>
            </a:r>
            <a:endParaRPr lang="en-US" dirty="0"/>
          </a:p>
        </p:txBody>
      </p:sp>
      <p:sp>
        <p:nvSpPr>
          <p:cNvPr id="4" name="Slide Number Placeholder 3"/>
          <p:cNvSpPr>
            <a:spLocks noGrp="1"/>
          </p:cNvSpPr>
          <p:nvPr>
            <p:ph type="sldNum" sz="quarter" idx="12"/>
          </p:nvPr>
        </p:nvSpPr>
        <p:spPr/>
        <p:txBody>
          <a:bodyPr/>
          <a:lstStyle/>
          <a:p>
            <a:fld id="{1ECEE783-4751-3447-A075-565592F019DC}" type="slidenum">
              <a:rPr lang="en-US" smtClean="0"/>
              <a:pPr/>
              <a:t>5</a:t>
            </a:fld>
            <a:endParaRPr lang="en-US" dirty="0"/>
          </a:p>
        </p:txBody>
      </p:sp>
    </p:spTree>
    <p:extLst>
      <p:ext uri="{BB962C8B-B14F-4D97-AF65-F5344CB8AC3E}">
        <p14:creationId xmlns:p14="http://schemas.microsoft.com/office/powerpoint/2010/main" val="3499569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1" y="433389"/>
            <a:ext cx="10101264" cy="1190625"/>
          </a:xfrm>
        </p:spPr>
        <p:txBody>
          <a:bodyPr>
            <a:normAutofit/>
          </a:bodyPr>
          <a:lstStyle/>
          <a:p>
            <a:r>
              <a:rPr lang="en-US" altLang="en-US" sz="4000" cap="none" dirty="0">
                <a:latin typeface=".AppleSystemUIFont"/>
              </a:rPr>
              <a:t>Outputs: What is the program producing?</a:t>
            </a:r>
          </a:p>
        </p:txBody>
      </p:sp>
      <p:sp>
        <p:nvSpPr>
          <p:cNvPr id="18435" name="Rectangle 3"/>
          <p:cNvSpPr>
            <a:spLocks noGrp="1" noChangeArrowheads="1"/>
          </p:cNvSpPr>
          <p:nvPr>
            <p:ph idx="1"/>
          </p:nvPr>
        </p:nvSpPr>
        <p:spPr/>
        <p:txBody>
          <a:bodyPr/>
          <a:lstStyle/>
          <a:p>
            <a:pPr marL="609600" indent="-609600">
              <a:buNone/>
            </a:pPr>
            <a:r>
              <a:rPr lang="en-US" altLang="en-US" dirty="0">
                <a:latin typeface="Comic Sans MS" pitchFamily="66" charset="0"/>
              </a:rPr>
              <a:t>	</a:t>
            </a:r>
          </a:p>
          <a:p>
            <a:pPr marL="609600" indent="-609600"/>
            <a:endParaRPr lang="en-US" altLang="en-US" dirty="0">
              <a:solidFill>
                <a:srgbClr val="0000FF"/>
              </a:solidFill>
              <a:latin typeface="Comic Sans MS" pitchFamily="66" charset="0"/>
            </a:endParaRPr>
          </a:p>
          <a:p>
            <a:pPr marL="990600" lvl="1" indent="-533400">
              <a:buNone/>
            </a:pPr>
            <a:r>
              <a:rPr lang="en-US" altLang="en-US" i="1" dirty="0">
                <a:latin typeface="Comic Sans MS" pitchFamily="66" charset="0"/>
              </a:rPr>
              <a:t>	</a:t>
            </a:r>
          </a:p>
          <a:p>
            <a:pPr marL="990600" lvl="1" indent="-533400">
              <a:buNone/>
            </a:pPr>
            <a:endParaRPr lang="en-US" altLang="en-US" i="1" dirty="0">
              <a:latin typeface="Comic Sans MS" pitchFamily="66" charset="0"/>
            </a:endParaRPr>
          </a:p>
        </p:txBody>
      </p:sp>
      <p:sp>
        <p:nvSpPr>
          <p:cNvPr id="18436" name="Rectangle 4"/>
          <p:cNvSpPr>
            <a:spLocks noChangeArrowheads="1"/>
          </p:cNvSpPr>
          <p:nvPr/>
        </p:nvSpPr>
        <p:spPr bwMode="auto">
          <a:xfrm>
            <a:off x="1005840" y="2048256"/>
            <a:ext cx="9692640" cy="367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buClr>
                <a:schemeClr val="folHlink"/>
              </a:buClr>
              <a:buSzPct val="75000"/>
              <a:buFont typeface="Wingdings" pitchFamily="2" charset="2"/>
              <a:buChar char="n"/>
            </a:pPr>
            <a:r>
              <a:rPr lang="en-US" altLang="en-US" sz="3500" dirty="0">
                <a:latin typeface="Gill Sans MT" panose="020B0502020104020203" pitchFamily="34" charset="0"/>
              </a:rPr>
              <a:t># of workshops held</a:t>
            </a:r>
          </a:p>
          <a:p>
            <a:pPr eaLnBrk="1" hangingPunct="1">
              <a:buClr>
                <a:schemeClr val="folHlink"/>
              </a:buClr>
              <a:buSzPct val="75000"/>
              <a:buFont typeface="Wingdings" pitchFamily="2" charset="2"/>
              <a:buChar char="n"/>
            </a:pPr>
            <a:r>
              <a:rPr lang="en-US" altLang="en-US" sz="3500" dirty="0">
                <a:latin typeface="Gill Sans MT" panose="020B0502020104020203" pitchFamily="34" charset="0"/>
              </a:rPr>
              <a:t>% of students served</a:t>
            </a:r>
          </a:p>
          <a:p>
            <a:pPr eaLnBrk="1" hangingPunct="1">
              <a:buClr>
                <a:schemeClr val="folHlink"/>
              </a:buClr>
              <a:buSzPct val="75000"/>
              <a:buFont typeface="Wingdings" pitchFamily="2" charset="2"/>
              <a:buChar char="n"/>
            </a:pPr>
            <a:r>
              <a:rPr lang="en-US" altLang="en-US" sz="3500" dirty="0">
                <a:latin typeface="Gill Sans MT" panose="020B0502020104020203" pitchFamily="34" charset="0"/>
              </a:rPr>
              <a:t># of students attending each workshop</a:t>
            </a:r>
          </a:p>
          <a:p>
            <a:pPr eaLnBrk="1" hangingPunct="1">
              <a:buClr>
                <a:schemeClr val="folHlink"/>
              </a:buClr>
              <a:buSzPct val="75000"/>
              <a:buFont typeface="Wingdings" pitchFamily="2" charset="2"/>
              <a:buChar char="n"/>
            </a:pPr>
            <a:r>
              <a:rPr lang="en-US" altLang="en-US" sz="3500" dirty="0">
                <a:latin typeface="Gill Sans MT" panose="020B0502020104020203" pitchFamily="34" charset="0"/>
              </a:rPr>
              <a:t># of community partnerships formed</a:t>
            </a:r>
          </a:p>
          <a:p>
            <a:pPr eaLnBrk="1" hangingPunct="1">
              <a:buClr>
                <a:schemeClr val="folHlink"/>
              </a:buClr>
              <a:buSzPct val="75000"/>
              <a:buFont typeface="Wingdings" pitchFamily="2" charset="2"/>
              <a:buNone/>
            </a:pPr>
            <a:endParaRPr lang="en-US" altLang="en-US" sz="3500" dirty="0">
              <a:latin typeface="Gill Sans MT" panose="020B0502020104020203" pitchFamily="34" charset="0"/>
            </a:endParaRPr>
          </a:p>
        </p:txBody>
      </p:sp>
      <p:cxnSp>
        <p:nvCxnSpPr>
          <p:cNvPr id="5" name="Straight Connector 4"/>
          <p:cNvCxnSpPr/>
          <p:nvPr/>
        </p:nvCxnSpPr>
        <p:spPr>
          <a:xfrm flipV="1">
            <a:off x="377190" y="1581912"/>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581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8539" y="457201"/>
            <a:ext cx="11668539" cy="1190625"/>
          </a:xfrm>
        </p:spPr>
        <p:txBody>
          <a:bodyPr>
            <a:noAutofit/>
          </a:bodyPr>
          <a:lstStyle/>
          <a:p>
            <a:r>
              <a:rPr lang="en-US" altLang="en-US" sz="3800" cap="none" dirty="0">
                <a:latin typeface=".AppleSystemUIFont"/>
              </a:rPr>
              <a:t>Outcomes: What difference is the program making?</a:t>
            </a:r>
          </a:p>
        </p:txBody>
      </p:sp>
      <p:sp>
        <p:nvSpPr>
          <p:cNvPr id="19459" name="Rectangle 3"/>
          <p:cNvSpPr>
            <a:spLocks noGrp="1" noChangeArrowheads="1"/>
          </p:cNvSpPr>
          <p:nvPr>
            <p:ph idx="1"/>
          </p:nvPr>
        </p:nvSpPr>
        <p:spPr>
          <a:xfrm>
            <a:off x="694944" y="2057400"/>
            <a:ext cx="9777794" cy="4953000"/>
          </a:xfrm>
        </p:spPr>
        <p:txBody>
          <a:bodyPr/>
          <a:lstStyle/>
          <a:p>
            <a:pPr>
              <a:buFont typeface="Wingdings" pitchFamily="2" charset="2"/>
              <a:buNone/>
            </a:pPr>
            <a:r>
              <a:rPr lang="en-US" altLang="en-US" sz="4000" dirty="0">
                <a:latin typeface="Gill Sans MT" panose="020B0502020104020203" pitchFamily="34" charset="0"/>
              </a:rPr>
              <a:t>Outcomes are about change:</a:t>
            </a:r>
          </a:p>
          <a:p>
            <a:pPr lvl="1"/>
            <a:r>
              <a:rPr lang="en-US" altLang="en-US" sz="4000" dirty="0">
                <a:latin typeface="Gill Sans MT" panose="020B0502020104020203" pitchFamily="34" charset="0"/>
              </a:rPr>
              <a:t>New knowledge</a:t>
            </a:r>
          </a:p>
          <a:p>
            <a:pPr lvl="1"/>
            <a:r>
              <a:rPr lang="en-US" altLang="en-US" sz="4000" dirty="0">
                <a:latin typeface="Gill Sans MT" panose="020B0502020104020203" pitchFamily="34" charset="0"/>
              </a:rPr>
              <a:t>Increased skills</a:t>
            </a:r>
          </a:p>
          <a:p>
            <a:pPr lvl="1"/>
            <a:r>
              <a:rPr lang="en-US" altLang="en-US" sz="4000" dirty="0">
                <a:latin typeface="Gill Sans MT" panose="020B0502020104020203" pitchFamily="34" charset="0"/>
              </a:rPr>
              <a:t>Changed attitudes or values</a:t>
            </a:r>
          </a:p>
          <a:p>
            <a:pPr lvl="1"/>
            <a:r>
              <a:rPr lang="en-US" altLang="en-US" sz="4000" dirty="0">
                <a:latin typeface="Gill Sans MT" panose="020B0502020104020203" pitchFamily="34" charset="0"/>
              </a:rPr>
              <a:t>Modified behavior/practice</a:t>
            </a:r>
          </a:p>
          <a:p>
            <a:pPr lvl="1"/>
            <a:r>
              <a:rPr lang="en-US" altLang="en-US" sz="4000" dirty="0">
                <a:latin typeface="Gill Sans MT" panose="020B0502020104020203" pitchFamily="34" charset="0"/>
              </a:rPr>
              <a:t>Changed conditions</a:t>
            </a:r>
          </a:p>
          <a:p>
            <a:pPr lvl="1">
              <a:buFont typeface="Wingdings" pitchFamily="2" charset="2"/>
              <a:buNone/>
            </a:pPr>
            <a:endParaRPr lang="en-US" altLang="en-US" dirty="0"/>
          </a:p>
        </p:txBody>
      </p:sp>
      <p:cxnSp>
        <p:nvCxnSpPr>
          <p:cNvPr id="4" name="Straight Connector 3"/>
          <p:cNvCxnSpPr/>
          <p:nvPr/>
        </p:nvCxnSpPr>
        <p:spPr>
          <a:xfrm flipV="1">
            <a:off x="597838" y="1443834"/>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719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8296" y="417443"/>
            <a:ext cx="12344399" cy="948153"/>
          </a:xfrm>
        </p:spPr>
        <p:txBody>
          <a:bodyPr>
            <a:noAutofit/>
          </a:bodyPr>
          <a:lstStyle/>
          <a:p>
            <a:r>
              <a:rPr lang="en-US" altLang="en-US" sz="4000" cap="none" dirty="0">
                <a:latin typeface="Comic Sans MS" pitchFamily="66" charset="0"/>
              </a:rPr>
              <a:t>Outcomes are what you expect TO CHANGE but …indicators are what you measure </a:t>
            </a:r>
          </a:p>
        </p:txBody>
      </p:sp>
      <p:sp>
        <p:nvSpPr>
          <p:cNvPr id="25603" name="Rectangle 3"/>
          <p:cNvSpPr>
            <a:spLocks noGrp="1" noChangeArrowheads="1"/>
          </p:cNvSpPr>
          <p:nvPr>
            <p:ph type="body" idx="4294967295"/>
          </p:nvPr>
        </p:nvSpPr>
        <p:spPr>
          <a:xfrm>
            <a:off x="675862" y="1885121"/>
            <a:ext cx="10552374" cy="4137992"/>
          </a:xfrm>
        </p:spPr>
        <p:txBody>
          <a:bodyPr>
            <a:noAutofit/>
          </a:bodyPr>
          <a:lstStyle/>
          <a:p>
            <a:r>
              <a:rPr lang="en-US" altLang="en-US" sz="3500" dirty="0">
                <a:latin typeface="Gill Sans MT" panose="020B0502020104020203" pitchFamily="34" charset="0"/>
              </a:rPr>
              <a:t>Indicators are the specific, measurable characteristics or changes that represent achievement of an outcome.</a:t>
            </a:r>
          </a:p>
          <a:p>
            <a:pPr>
              <a:buFont typeface="Wingdings" pitchFamily="2" charset="2"/>
              <a:buNone/>
            </a:pPr>
            <a:r>
              <a:rPr lang="en-US" altLang="en-US" sz="3500" dirty="0">
                <a:latin typeface="Gill Sans MT" panose="020B0502020104020203" pitchFamily="34" charset="0"/>
              </a:rPr>
              <a:t>					</a:t>
            </a:r>
          </a:p>
          <a:p>
            <a:r>
              <a:rPr lang="en-US" altLang="en-US" sz="3500" dirty="0">
                <a:latin typeface="Gill Sans MT" panose="020B0502020104020203" pitchFamily="34" charset="0"/>
              </a:rPr>
              <a:t>Indicators are measurable and observable and answer the question:  How will I know it?</a:t>
            </a:r>
          </a:p>
        </p:txBody>
      </p:sp>
      <p:cxnSp>
        <p:nvCxnSpPr>
          <p:cNvPr id="4" name="Straight Connector 3"/>
          <p:cNvCxnSpPr/>
          <p:nvPr/>
        </p:nvCxnSpPr>
        <p:spPr>
          <a:xfrm flipV="1">
            <a:off x="278296" y="1597926"/>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99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40080" y="433389"/>
            <a:ext cx="10639043" cy="1190625"/>
          </a:xfrm>
        </p:spPr>
        <p:txBody>
          <a:bodyPr>
            <a:normAutofit/>
          </a:bodyPr>
          <a:lstStyle/>
          <a:p>
            <a:r>
              <a:rPr lang="en-US" altLang="en-US" sz="4000" cap="none" dirty="0">
                <a:latin typeface=".AppleSystemUIFont"/>
              </a:rPr>
              <a:t>What is a reasonable level of ambition for an outcome?</a:t>
            </a:r>
          </a:p>
        </p:txBody>
      </p:sp>
      <p:sp>
        <p:nvSpPr>
          <p:cNvPr id="22531" name="Rectangle 3"/>
          <p:cNvSpPr>
            <a:spLocks noGrp="1" noChangeArrowheads="1"/>
          </p:cNvSpPr>
          <p:nvPr>
            <p:ph idx="1"/>
          </p:nvPr>
        </p:nvSpPr>
        <p:spPr>
          <a:xfrm>
            <a:off x="339619" y="2065749"/>
            <a:ext cx="11239964" cy="4553712"/>
          </a:xfrm>
        </p:spPr>
        <p:txBody>
          <a:bodyPr>
            <a:normAutofit/>
          </a:bodyPr>
          <a:lstStyle/>
          <a:p>
            <a:r>
              <a:rPr lang="en-US" altLang="en-US" sz="3500" dirty="0">
                <a:latin typeface="Gill Sans MT" panose="020B0502020104020203" pitchFamily="34" charset="0"/>
              </a:rPr>
              <a:t>Consider your timeframe</a:t>
            </a:r>
          </a:p>
          <a:p>
            <a:r>
              <a:rPr lang="en-US" altLang="en-US" sz="3500" dirty="0">
                <a:latin typeface="Gill Sans MT" panose="020B0502020104020203" pitchFamily="34" charset="0"/>
              </a:rPr>
              <a:t>Consider the scope of your resources and activities</a:t>
            </a:r>
          </a:p>
          <a:p>
            <a:r>
              <a:rPr lang="en-US" altLang="en-US" sz="3500" dirty="0">
                <a:latin typeface="Gill Sans MT" panose="020B0502020104020203" pitchFamily="34" charset="0"/>
              </a:rPr>
              <a:t>Consider what other factors might influence the achievement of outcomes</a:t>
            </a:r>
          </a:p>
          <a:p>
            <a:pPr>
              <a:buFont typeface="Wingdings" pitchFamily="2" charset="2"/>
              <a:buNone/>
            </a:pPr>
            <a:endParaRPr lang="en-US" altLang="en-US" sz="3500" dirty="0"/>
          </a:p>
          <a:p>
            <a:pPr>
              <a:buFont typeface="Wingdings" pitchFamily="2" charset="2"/>
              <a:buNone/>
            </a:pPr>
            <a:r>
              <a:rPr lang="en-US" altLang="en-US" sz="3500" b="1" dirty="0"/>
              <a:t>Be ambitious but don’t set yourself up!!</a:t>
            </a:r>
          </a:p>
        </p:txBody>
      </p:sp>
      <p:cxnSp>
        <p:nvCxnSpPr>
          <p:cNvPr id="4" name="Straight Connector 3"/>
          <p:cNvCxnSpPr/>
          <p:nvPr/>
        </p:nvCxnSpPr>
        <p:spPr>
          <a:xfrm flipV="1">
            <a:off x="329184" y="1624014"/>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219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72817" y="232538"/>
            <a:ext cx="8945218" cy="868362"/>
          </a:xfrm>
        </p:spPr>
        <p:txBody>
          <a:bodyPr>
            <a:normAutofit/>
          </a:bodyPr>
          <a:lstStyle/>
          <a:p>
            <a:r>
              <a:rPr lang="en-US" altLang="en-US" cap="none" dirty="0">
                <a:latin typeface="Calibri" panose="020F0502020204030204" pitchFamily="34" charset="0"/>
              </a:rPr>
              <a:t>Benefits of Logic Model </a:t>
            </a:r>
          </a:p>
        </p:txBody>
      </p:sp>
      <p:sp>
        <p:nvSpPr>
          <p:cNvPr id="276483" name="Rectangle 3"/>
          <p:cNvSpPr>
            <a:spLocks noGrp="1" noChangeArrowheads="1"/>
          </p:cNvSpPr>
          <p:nvPr>
            <p:ph idx="1"/>
          </p:nvPr>
        </p:nvSpPr>
        <p:spPr>
          <a:xfrm>
            <a:off x="786384" y="1600200"/>
            <a:ext cx="10484590" cy="4800600"/>
          </a:xfrm>
        </p:spPr>
        <p:txBody>
          <a:bodyPr rtlCol="0">
            <a:normAutofit fontScale="92500" lnSpcReduction="20000"/>
          </a:bodyPr>
          <a:lstStyle/>
          <a:p>
            <a:pPr>
              <a:defRPr/>
            </a:pPr>
            <a:r>
              <a:rPr lang="en-US" altLang="en-US" sz="3500" dirty="0">
                <a:latin typeface="Gill Sans MT" panose="020B0502020104020203" pitchFamily="34" charset="0"/>
              </a:rPr>
              <a:t>Provides a common language</a:t>
            </a:r>
          </a:p>
          <a:p>
            <a:pPr>
              <a:defRPr/>
            </a:pPr>
            <a:r>
              <a:rPr lang="en-US" altLang="en-US" sz="3500" dirty="0">
                <a:latin typeface="Gill Sans MT" panose="020B0502020104020203" pitchFamily="34" charset="0"/>
              </a:rPr>
              <a:t>Helps us differentiate between “what we do” and “results”  --- </a:t>
            </a:r>
            <a:r>
              <a:rPr lang="en-US" altLang="en-US" sz="3500" b="1" dirty="0">
                <a:solidFill>
                  <a:srgbClr val="FF3300"/>
                </a:solidFill>
                <a:latin typeface="Gill Sans MT" panose="020B0502020104020203" pitchFamily="34" charset="0"/>
              </a:rPr>
              <a:t>outcomes</a:t>
            </a:r>
          </a:p>
          <a:p>
            <a:pPr>
              <a:defRPr/>
            </a:pPr>
            <a:r>
              <a:rPr lang="en-US" altLang="en-US" sz="3500" dirty="0">
                <a:latin typeface="Gill Sans MT" panose="020B0502020104020203" pitchFamily="34" charset="0"/>
              </a:rPr>
              <a:t>Increases understanding about program </a:t>
            </a:r>
          </a:p>
          <a:p>
            <a:pPr marL="0" indent="0">
              <a:buNone/>
              <a:defRPr/>
            </a:pPr>
            <a:endParaRPr lang="en-US" altLang="en-US" sz="3500" dirty="0">
              <a:latin typeface="Gill Sans MT" panose="020B0502020104020203" pitchFamily="34" charset="0"/>
            </a:endParaRPr>
          </a:p>
          <a:p>
            <a:pPr>
              <a:defRPr/>
            </a:pPr>
            <a:r>
              <a:rPr lang="en-US" altLang="en-US" sz="3500" dirty="0">
                <a:latin typeface="Gill Sans MT" panose="020B0502020104020203" pitchFamily="34" charset="0"/>
              </a:rPr>
              <a:t>Guides and helps focus work</a:t>
            </a:r>
          </a:p>
          <a:p>
            <a:pPr marL="0" indent="0">
              <a:buNone/>
              <a:defRPr/>
            </a:pPr>
            <a:endParaRPr lang="en-US" altLang="en-US" sz="3500" dirty="0">
              <a:latin typeface="Gill Sans MT" panose="020B0502020104020203" pitchFamily="34" charset="0"/>
            </a:endParaRPr>
          </a:p>
          <a:p>
            <a:pPr>
              <a:defRPr/>
            </a:pPr>
            <a:r>
              <a:rPr lang="en-US" altLang="en-US" sz="3500" dirty="0">
                <a:latin typeface="Gill Sans MT" panose="020B0502020104020203" pitchFamily="34" charset="0"/>
              </a:rPr>
              <a:t>Leads to improved planning and management</a:t>
            </a:r>
          </a:p>
          <a:p>
            <a:pPr marL="0" indent="0">
              <a:buNone/>
              <a:defRPr/>
            </a:pPr>
            <a:endParaRPr lang="en-US" altLang="en-US" sz="3500" dirty="0">
              <a:latin typeface="Gill Sans MT" panose="020B0502020104020203" pitchFamily="34" charset="0"/>
            </a:endParaRPr>
          </a:p>
          <a:p>
            <a:pPr>
              <a:defRPr/>
            </a:pPr>
            <a:r>
              <a:rPr lang="en-US" altLang="en-US" sz="3500" dirty="0">
                <a:latin typeface="Gill Sans MT" panose="020B0502020104020203" pitchFamily="34" charset="0"/>
              </a:rPr>
              <a:t>Increases intentionality and purpose </a:t>
            </a:r>
          </a:p>
          <a:p>
            <a:pPr marL="0" indent="0">
              <a:buNone/>
              <a:defRPr/>
            </a:pPr>
            <a:endParaRPr lang="en-US" altLang="en-US" dirty="0"/>
          </a:p>
          <a:p>
            <a:pPr>
              <a:defRPr/>
            </a:pPr>
            <a:endParaRPr lang="en-US" altLang="en-US" sz="2400" dirty="0"/>
          </a:p>
          <a:p>
            <a:pPr>
              <a:defRPr/>
            </a:pPr>
            <a:endParaRPr lang="en-US" altLang="en-US" dirty="0"/>
          </a:p>
        </p:txBody>
      </p:sp>
      <p:cxnSp>
        <p:nvCxnSpPr>
          <p:cNvPr id="4" name="Straight Connector 3"/>
          <p:cNvCxnSpPr/>
          <p:nvPr/>
        </p:nvCxnSpPr>
        <p:spPr>
          <a:xfrm flipV="1">
            <a:off x="553709" y="1261237"/>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66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4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48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484632"/>
            <a:ext cx="11370365" cy="1609344"/>
          </a:xfrm>
        </p:spPr>
        <p:txBody>
          <a:bodyPr/>
          <a:lstStyle/>
          <a:p>
            <a:r>
              <a:rPr lang="en-US" cap="none" dirty="0">
                <a:latin typeface=".AppleSystemUIFont"/>
              </a:rPr>
              <a:t>Other evaluation tools and templates</a:t>
            </a:r>
          </a:p>
        </p:txBody>
      </p:sp>
      <p:sp>
        <p:nvSpPr>
          <p:cNvPr id="3" name="Content Placeholder 2"/>
          <p:cNvSpPr>
            <a:spLocks noGrp="1"/>
          </p:cNvSpPr>
          <p:nvPr>
            <p:ph idx="1"/>
          </p:nvPr>
        </p:nvSpPr>
        <p:spPr>
          <a:xfrm>
            <a:off x="1069848" y="2518974"/>
            <a:ext cx="10058400" cy="4050792"/>
          </a:xfrm>
        </p:spPr>
        <p:txBody>
          <a:bodyPr>
            <a:normAutofit/>
          </a:bodyPr>
          <a:lstStyle/>
          <a:p>
            <a:r>
              <a:rPr lang="en-US" sz="5000" dirty="0"/>
              <a:t>Evaluation framework (See Handout #4)</a:t>
            </a:r>
          </a:p>
          <a:p>
            <a:r>
              <a:rPr lang="en-US" sz="5000" dirty="0"/>
              <a:t>Evaluation strategic plan</a:t>
            </a:r>
          </a:p>
        </p:txBody>
      </p:sp>
      <p:cxnSp>
        <p:nvCxnSpPr>
          <p:cNvPr id="4" name="Straight Connector 3"/>
          <p:cNvCxnSpPr/>
          <p:nvPr/>
        </p:nvCxnSpPr>
        <p:spPr>
          <a:xfrm flipV="1">
            <a:off x="568021" y="1832775"/>
            <a:ext cx="10949940"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441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5"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97283" name="Picture 6" descr="thef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200" y="1995489"/>
            <a:ext cx="45720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7"/>
          <p:cNvSpPr txBox="1">
            <a:spLocks noChangeArrowheads="1"/>
          </p:cNvSpPr>
          <p:nvPr/>
        </p:nvSpPr>
        <p:spPr bwMode="auto">
          <a:xfrm>
            <a:off x="2082800" y="1828801"/>
            <a:ext cx="38481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50000"/>
              </a:spcBef>
              <a:buFontTx/>
              <a:buNone/>
            </a:pPr>
            <a:r>
              <a:rPr lang="en-US" altLang="en-US"/>
              <a:t>Share the </a:t>
            </a:r>
            <a:r>
              <a:rPr lang="en-US" altLang="en-US">
                <a:solidFill>
                  <a:srgbClr val="8632AC"/>
                </a:solidFill>
              </a:rPr>
              <a:t>Single Most Important Thing (SMIT)</a:t>
            </a:r>
            <a:r>
              <a:rPr lang="en-US" altLang="en-US"/>
              <a:t> that you took away from today’s session and will apply to your current work…</a:t>
            </a:r>
          </a:p>
        </p:txBody>
      </p:sp>
      <p:sp>
        <p:nvSpPr>
          <p:cNvPr id="97285" name="Text Box 7"/>
          <p:cNvSpPr txBox="1">
            <a:spLocks noChangeArrowheads="1"/>
          </p:cNvSpPr>
          <p:nvPr/>
        </p:nvSpPr>
        <p:spPr bwMode="auto">
          <a:xfrm>
            <a:off x="2082800" y="533400"/>
            <a:ext cx="85344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50000"/>
              </a:spcBef>
              <a:buFontTx/>
              <a:buNone/>
            </a:pPr>
            <a:r>
              <a:rPr lang="en-US" altLang="en-US" sz="4400">
                <a:solidFill>
                  <a:srgbClr val="8632AC"/>
                </a:solidFill>
              </a:rPr>
              <a:t>Wrap Up – What’s your SMIT?</a:t>
            </a:r>
          </a:p>
        </p:txBody>
      </p:sp>
    </p:spTree>
    <p:extLst>
      <p:ext uri="{BB962C8B-B14F-4D97-AF65-F5344CB8AC3E}">
        <p14:creationId xmlns:p14="http://schemas.microsoft.com/office/powerpoint/2010/main" val="2339275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 and Comments?</a:t>
            </a:r>
          </a:p>
        </p:txBody>
      </p:sp>
      <p:sp>
        <p:nvSpPr>
          <p:cNvPr id="5" name="Subtitle 4"/>
          <p:cNvSpPr>
            <a:spLocks noGrp="1"/>
          </p:cNvSpPr>
          <p:nvPr>
            <p:ph type="subTitle" idx="1"/>
          </p:nvPr>
        </p:nvSpPr>
        <p:spPr/>
        <p:txBody>
          <a:bodyPr/>
          <a:lstStyle/>
          <a:p>
            <a:r>
              <a:rPr lang="en-US" dirty="0"/>
              <a:t>Contact: </a:t>
            </a:r>
            <a:r>
              <a:rPr lang="en-US" dirty="0">
                <a:hlinkClick r:id="rId3"/>
              </a:rPr>
              <a:t>dchiodo@uwo.ca</a:t>
            </a:r>
            <a:r>
              <a:rPr lang="en-US" dirty="0"/>
              <a:t> </a:t>
            </a:r>
          </a:p>
        </p:txBody>
      </p:sp>
    </p:spTree>
    <p:extLst>
      <p:ext uri="{BB962C8B-B14F-4D97-AF65-F5344CB8AC3E}">
        <p14:creationId xmlns:p14="http://schemas.microsoft.com/office/powerpoint/2010/main" val="40743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idx="4294967295"/>
          </p:nvPr>
        </p:nvSpPr>
        <p:spPr>
          <a:xfrm>
            <a:off x="708025" y="205725"/>
            <a:ext cx="11483975" cy="685800"/>
          </a:xfrm>
        </p:spPr>
        <p:txBody>
          <a:bodyPr anchor="t">
            <a:noAutofit/>
          </a:bodyPr>
          <a:lstStyle/>
          <a:p>
            <a:pPr>
              <a:defRPr/>
            </a:pPr>
            <a:r>
              <a:rPr lang="en-US" sz="3500" cap="none" dirty="0">
                <a:solidFill>
                  <a:schemeClr val="tx1"/>
                </a:solidFill>
                <a:latin typeface=".AppleSystemUIFont"/>
                <a:ea typeface="ＭＳ Ｐゴシック" pitchFamily="1" charset="-128"/>
              </a:rPr>
              <a:t>The “science to service” gap is shrinking, but still exists…</a:t>
            </a:r>
          </a:p>
        </p:txBody>
      </p:sp>
      <p:pic>
        <p:nvPicPr>
          <p:cNvPr id="11267" name="Picture 6"/>
          <p:cNvPicPr>
            <a:picLocks noChangeAspect="1" noChangeArrowheads="1"/>
          </p:cNvPicPr>
          <p:nvPr/>
        </p:nvPicPr>
        <p:blipFill>
          <a:blip r:embed="rId3"/>
          <a:srcRect/>
          <a:stretch>
            <a:fillRect/>
          </a:stretch>
        </p:blipFill>
        <p:spPr bwMode="auto">
          <a:xfrm>
            <a:off x="2971800" y="1430338"/>
            <a:ext cx="6477000" cy="420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292" name="Text Box 6"/>
          <p:cNvSpPr txBox="1">
            <a:spLocks noChangeArrowheads="1"/>
          </p:cNvSpPr>
          <p:nvPr/>
        </p:nvSpPr>
        <p:spPr bwMode="auto">
          <a:xfrm>
            <a:off x="1828800" y="5638800"/>
            <a:ext cx="3124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1200">
                <a:latin typeface="Arial" panose="020B0604020202020204" pitchFamily="34" charset="0"/>
              </a:rPr>
              <a:t>Adapted with permission M. Duda, 2013</a:t>
            </a:r>
          </a:p>
        </p:txBody>
      </p:sp>
      <p:sp>
        <p:nvSpPr>
          <p:cNvPr id="2" name="TextBox 1"/>
          <p:cNvSpPr txBox="1"/>
          <p:nvPr/>
        </p:nvSpPr>
        <p:spPr>
          <a:xfrm>
            <a:off x="4953000" y="6100731"/>
            <a:ext cx="3953256" cy="430887"/>
          </a:xfrm>
          <a:prstGeom prst="rect">
            <a:avLst/>
          </a:prstGeom>
          <a:noFill/>
        </p:spPr>
        <p:txBody>
          <a:bodyPr wrap="square" rtlCol="0">
            <a:spAutoFit/>
          </a:bodyPr>
          <a:lstStyle/>
          <a:p>
            <a:r>
              <a:rPr lang="en-US" sz="2200" b="1" dirty="0"/>
              <a:t>Evidence-based practice</a:t>
            </a:r>
          </a:p>
        </p:txBody>
      </p:sp>
    </p:spTree>
    <p:extLst>
      <p:ext uri="{BB962C8B-B14F-4D97-AF65-F5344CB8AC3E}">
        <p14:creationId xmlns:p14="http://schemas.microsoft.com/office/powerpoint/2010/main" val="4613773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066800" y="155448"/>
            <a:ext cx="10058400" cy="1609344"/>
          </a:xfrm>
        </p:spPr>
        <p:txBody>
          <a:bodyPr>
            <a:normAutofit/>
          </a:bodyPr>
          <a:lstStyle/>
          <a:p>
            <a:r>
              <a:rPr lang="en-US" altLang="en-US" sz="4000" cap="none" dirty="0">
                <a:latin typeface=".AppleSystemUIFont"/>
                <a:ea typeface=".AppleSystemUIFont"/>
              </a:rPr>
              <a:t>Why Is EBP Important in Counseling and Psychological Services? </a:t>
            </a:r>
          </a:p>
        </p:txBody>
      </p:sp>
      <p:sp>
        <p:nvSpPr>
          <p:cNvPr id="22531" name="Rectangle 3"/>
          <p:cNvSpPr>
            <a:spLocks noGrp="1" noRot="1" noChangeArrowheads="1"/>
          </p:cNvSpPr>
          <p:nvPr>
            <p:ph idx="1"/>
          </p:nvPr>
        </p:nvSpPr>
        <p:spPr>
          <a:xfrm>
            <a:off x="838200" y="2154809"/>
            <a:ext cx="10515600" cy="4351338"/>
          </a:xfrm>
        </p:spPr>
        <p:txBody>
          <a:bodyPr>
            <a:normAutofit lnSpcReduction="10000"/>
          </a:bodyPr>
          <a:lstStyle/>
          <a:p>
            <a:r>
              <a:rPr lang="en-US" altLang="en-US" sz="3000" dirty="0">
                <a:latin typeface="Gill Sans MT" panose="020B0502020104020203" pitchFamily="34" charset="0"/>
              </a:rPr>
              <a:t>Clinicians have a professional obligation to their discipline to engage in ongoing evaluation of their counseling techniques and approaches.</a:t>
            </a:r>
          </a:p>
          <a:p>
            <a:pPr marL="457200" lvl="1" indent="0">
              <a:buNone/>
            </a:pPr>
            <a:endParaRPr lang="en-US" altLang="en-US" sz="3000" i="1" dirty="0">
              <a:latin typeface="Gill Sans MT" panose="020B0502020104020203" pitchFamily="34" charset="0"/>
            </a:endParaRPr>
          </a:p>
          <a:p>
            <a:r>
              <a:rPr lang="en-US" altLang="en-US" sz="3000" dirty="0">
                <a:latin typeface="Gill Sans MT" panose="020B0502020104020203" pitchFamily="34" charset="0"/>
              </a:rPr>
              <a:t>Clinicians also have a humanistic/ethical obligation (to their clients) in ongoing evaluation of their own practice to determine its effectiveness.</a:t>
            </a:r>
          </a:p>
          <a:p>
            <a:pPr marL="0" indent="0">
              <a:buNone/>
            </a:pPr>
            <a:endParaRPr lang="en-US" altLang="en-US" sz="3000" dirty="0">
              <a:latin typeface="Gill Sans MT" panose="020B0502020104020203" pitchFamily="34" charset="0"/>
            </a:endParaRPr>
          </a:p>
          <a:p>
            <a:r>
              <a:rPr lang="en-US" altLang="en-US" sz="3000" dirty="0">
                <a:latin typeface="Gill Sans MT" panose="020B0502020104020203" pitchFamily="34" charset="0"/>
              </a:rPr>
              <a:t>Clinicians also have a responsibility to society to ensure that counseling is a valuable and worthwhile activity.</a:t>
            </a:r>
          </a:p>
          <a:p>
            <a:endParaRPr lang="en-US" altLang="en-US" sz="2400" dirty="0"/>
          </a:p>
          <a:p>
            <a:pPr marL="609600" indent="-609600">
              <a:buFont typeface="Wingdings" pitchFamily="2" charset="2"/>
              <a:buNone/>
            </a:pPr>
            <a:endParaRPr lang="en-US" altLang="en-US" sz="2400" i="1" dirty="0"/>
          </a:p>
          <a:p>
            <a:pPr marL="609600" indent="-609600">
              <a:buFont typeface="Wingdings" pitchFamily="2" charset="2"/>
              <a:buAutoNum type="arabicPeriod" startAt="2"/>
            </a:pPr>
            <a:endParaRPr lang="en-US" altLang="en-US" sz="2200" dirty="0"/>
          </a:p>
          <a:p>
            <a:pPr marL="990600" lvl="1" indent="-533400">
              <a:buFont typeface="Wingdings" pitchFamily="2" charset="2"/>
              <a:buChar char="§"/>
            </a:pPr>
            <a:endParaRPr lang="en-US" altLang="en-US" dirty="0"/>
          </a:p>
          <a:p>
            <a:pPr lvl="1" indent="0">
              <a:buNone/>
            </a:pPr>
            <a:endParaRPr lang="en-US" altLang="en-US" sz="2200" i="1" dirty="0"/>
          </a:p>
        </p:txBody>
      </p:sp>
      <p:cxnSp>
        <p:nvCxnSpPr>
          <p:cNvPr id="4" name="Straight Connector 3"/>
          <p:cNvCxnSpPr/>
          <p:nvPr/>
        </p:nvCxnSpPr>
        <p:spPr>
          <a:xfrm flipV="1">
            <a:off x="457200" y="1700784"/>
            <a:ext cx="10844784"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89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836" y="219456"/>
            <a:ext cx="10309860" cy="1609344"/>
          </a:xfrm>
        </p:spPr>
        <p:txBody>
          <a:bodyPr>
            <a:normAutofit/>
          </a:bodyPr>
          <a:lstStyle/>
          <a:p>
            <a:r>
              <a:rPr lang="en-US" altLang="en-US" sz="4000" cap="none" dirty="0">
                <a:latin typeface=".AppleSystemUIFont"/>
              </a:rPr>
              <a:t>Why Is EBP Important in Counseling and Psychological Services? </a:t>
            </a:r>
            <a:endParaRPr lang="en-US" sz="4000" cap="none" dirty="0">
              <a:latin typeface=".AppleSystemUIFont"/>
            </a:endParaRPr>
          </a:p>
        </p:txBody>
      </p:sp>
      <p:sp>
        <p:nvSpPr>
          <p:cNvPr id="3" name="Content Placeholder 2"/>
          <p:cNvSpPr>
            <a:spLocks noGrp="1"/>
          </p:cNvSpPr>
          <p:nvPr>
            <p:ph idx="1"/>
          </p:nvPr>
        </p:nvSpPr>
        <p:spPr>
          <a:xfrm>
            <a:off x="877824" y="2322576"/>
            <a:ext cx="10250424" cy="4005072"/>
          </a:xfrm>
        </p:spPr>
        <p:txBody>
          <a:bodyPr/>
          <a:lstStyle/>
          <a:p>
            <a:r>
              <a:rPr lang="en-US" altLang="en-US" sz="3500" dirty="0">
                <a:latin typeface="Gill Sans MT" panose="020B0502020104020203" pitchFamily="34" charset="0"/>
              </a:rPr>
              <a:t>Are the techniques and procedures we are using justifiable in terms of their impacts on our clients well being?</a:t>
            </a:r>
          </a:p>
          <a:p>
            <a:pPr marL="0" indent="0">
              <a:buNone/>
            </a:pPr>
            <a:endParaRPr lang="en-US" altLang="en-US" sz="3500" dirty="0">
              <a:latin typeface="Gill Sans MT" panose="020B0502020104020203" pitchFamily="34" charset="0"/>
            </a:endParaRPr>
          </a:p>
          <a:p>
            <a:r>
              <a:rPr lang="en-US" altLang="en-US" sz="3500" dirty="0">
                <a:latin typeface="Gill Sans MT" panose="020B0502020104020203" pitchFamily="34" charset="0"/>
              </a:rPr>
              <a:t>Are the services we are providing the most cost-effective, and least intrusive way to have a positive impact? </a:t>
            </a:r>
          </a:p>
          <a:p>
            <a:endParaRPr lang="en-US" dirty="0"/>
          </a:p>
        </p:txBody>
      </p:sp>
      <p:cxnSp>
        <p:nvCxnSpPr>
          <p:cNvPr id="4" name="Straight Connector 3"/>
          <p:cNvCxnSpPr/>
          <p:nvPr/>
        </p:nvCxnSpPr>
        <p:spPr>
          <a:xfrm flipV="1">
            <a:off x="580644" y="1810512"/>
            <a:ext cx="10844784" cy="18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54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Program Evaluation?</a:t>
            </a:r>
          </a:p>
        </p:txBody>
      </p:sp>
      <p:sp>
        <p:nvSpPr>
          <p:cNvPr id="3" name="Subtitle 2"/>
          <p:cNvSpPr>
            <a:spLocks noGrp="1"/>
          </p:cNvSpPr>
          <p:nvPr>
            <p:ph type="subTitle" idx="1"/>
          </p:nvPr>
        </p:nvSpPr>
        <p:spPr/>
        <p:txBody>
          <a:bodyPr/>
          <a:lstStyle/>
          <a:p>
            <a:r>
              <a:rPr lang="en-US" dirty="0"/>
              <a:t>1</a:t>
            </a:r>
          </a:p>
        </p:txBody>
      </p:sp>
      <p:sp>
        <p:nvSpPr>
          <p:cNvPr id="4" name="Slide Number Placeholder 3"/>
          <p:cNvSpPr>
            <a:spLocks noGrp="1"/>
          </p:cNvSpPr>
          <p:nvPr>
            <p:ph type="sldNum" sz="quarter" idx="12"/>
          </p:nvPr>
        </p:nvSpPr>
        <p:spPr/>
        <p:txBody>
          <a:bodyPr/>
          <a:lstStyle/>
          <a:p>
            <a:fld id="{1ECEE783-4751-3447-A075-565592F019DC}" type="slidenum">
              <a:rPr lang="en-US" smtClean="0"/>
              <a:t>9</a:t>
            </a:fld>
            <a:endParaRPr lang="en-US"/>
          </a:p>
        </p:txBody>
      </p:sp>
    </p:spTree>
    <p:extLst>
      <p:ext uri="{BB962C8B-B14F-4D97-AF65-F5344CB8AC3E}">
        <p14:creationId xmlns:p14="http://schemas.microsoft.com/office/powerpoint/2010/main" val="3511878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7.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9.png"/></Relationships>
</file>

<file path=ppt/webextensions/webextension1.xml><?xml version="1.0" encoding="utf-8"?>
<we:webextension xmlns:we="http://schemas.microsoft.com/office/webextensions/webextension/2010/11" id="{F6260E58-0F06-43CE-AB94-6517F5A062EE}">
  <we:reference id="wa104218073" version="2.1.0.0" store="en-US" storeType="OMEX"/>
  <we:alternateReferences>
    <we:reference id="wa104218073" version="2.1.0.0" store="wa104218073" storeType="OMEX"/>
  </we:alternateReferences>
  <we:properties>
    <we:property name="url" value="&quot;/free_text_polls/4lDYG7tR4a5AlFi46OXL0/preview&quot;"/>
    <we:property name="appSlideData" value="{&quot;slideId&quot;:295,&quot;confidenceLevel&quot;:2}"/>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187C8320-DAAC-4E97-BC2A-68CFC7EBC934}">
  <we:reference id="wa104218073" version="2.1.0.0" store="en-US" storeType="OMEX"/>
  <we:alternateReferences>
    <we:reference id="wa104218073" version="2.1.0.0" store="wa104218073" storeType="OMEX"/>
  </we:alternateReferences>
  <we:properties>
    <we:property name="appSlideData" value="{&quot;slideId&quot;:298,&quot;confidenceLevel&quot;:2}"/>
    <we:property name="url" value="&quot;/multiple_choice_polls/J2Txotp6FBpbLtGeZulKJ/preview&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TM03090434[[fn=Wood Type]]</Template>
  <TotalTime>2763</TotalTime>
  <Words>2183</Words>
  <Application>Microsoft Office PowerPoint</Application>
  <PresentationFormat>Widescreen</PresentationFormat>
  <Paragraphs>442</Paragraphs>
  <Slides>57</Slides>
  <Notes>52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57</vt:i4>
      </vt:variant>
    </vt:vector>
  </HeadingPairs>
  <TitlesOfParts>
    <vt:vector size="70" baseType="lpstr">
      <vt:lpstr>ＭＳ Ｐゴシック</vt:lpstr>
      <vt:lpstr>.AppleSystemUIFont</vt:lpstr>
      <vt:lpstr>Arial</vt:lpstr>
      <vt:lpstr>Calibri</vt:lpstr>
      <vt:lpstr>Comic Sans MS</vt:lpstr>
      <vt:lpstr>Gill Sans MT</vt:lpstr>
      <vt:lpstr>Open Sans</vt:lpstr>
      <vt:lpstr>Rockwell</vt:lpstr>
      <vt:lpstr>Rockwell Condensed</vt:lpstr>
      <vt:lpstr>Times New Roman</vt:lpstr>
      <vt:lpstr>Verdana</vt:lpstr>
      <vt:lpstr>Wingdings</vt:lpstr>
      <vt:lpstr>Wood Type</vt:lpstr>
      <vt:lpstr>Breaking New Ground: Integrating Evaluation into Practice </vt:lpstr>
      <vt:lpstr>Goal for the Day</vt:lpstr>
      <vt:lpstr>My Professional Journey</vt:lpstr>
      <vt:lpstr> Agenda  </vt:lpstr>
      <vt:lpstr>PowerPoint Presentation</vt:lpstr>
      <vt:lpstr>The “science to service” gap is shrinking, but still exists…</vt:lpstr>
      <vt:lpstr>Why Is EBP Important in Counseling and Psychological Services? </vt:lpstr>
      <vt:lpstr>Why Is EBP Important in Counseling and Psychological Services? </vt:lpstr>
      <vt:lpstr>What is Program Evaluation?</vt:lpstr>
      <vt:lpstr>PowerPoint Presentation</vt:lpstr>
      <vt:lpstr>Program Evaluation is ….</vt:lpstr>
      <vt:lpstr>n</vt:lpstr>
      <vt:lpstr>Why Should We Prioritize Program Evaluation? </vt:lpstr>
      <vt:lpstr>So, how are we doing with program evaluation? </vt:lpstr>
      <vt:lpstr>How are we doing with program evaluation? </vt:lpstr>
      <vt:lpstr>Evaluation challenges for clinical &amp; applied settings</vt:lpstr>
      <vt:lpstr>Some Principles of Evaluation… Especially as they Apply to Practice </vt:lpstr>
      <vt:lpstr>Some Principles of Evaluation… Especially as they Apply to Practice </vt:lpstr>
      <vt:lpstr>PowerPoint Presentation</vt:lpstr>
      <vt:lpstr>First we do, then we find out how well it worked </vt:lpstr>
      <vt:lpstr>Types and Stages of Evaluation</vt:lpstr>
      <vt:lpstr>Let’s Take a Brain Break or a Syn-Nap</vt:lpstr>
      <vt:lpstr>If I had to explain program evaluation to my nine year old ….</vt:lpstr>
      <vt:lpstr>Part of the success of program evaluation starts with good evaluation questions  </vt:lpstr>
      <vt:lpstr>Part of the success of program evaluation starts with good evaluation questions  </vt:lpstr>
      <vt:lpstr>Part of the success of program evaluation starts with good evaluation questions</vt:lpstr>
      <vt:lpstr>Process Evaluation</vt:lpstr>
      <vt:lpstr>Outcome Evaluation </vt:lpstr>
      <vt:lpstr>PowerPoint Presentation</vt:lpstr>
      <vt:lpstr>Satisfaction IS NOT Outcome Evaluation </vt:lpstr>
      <vt:lpstr>What evaluation questions are you thinking about…? </vt:lpstr>
      <vt:lpstr>Basic steps to complete an evaluation </vt:lpstr>
      <vt:lpstr>PowerPoint Presentation</vt:lpstr>
      <vt:lpstr>Most of us want to think of program evaluation as  If….Then Statements</vt:lpstr>
      <vt:lpstr>The Challenge: We make BIG Claims</vt:lpstr>
      <vt:lpstr>What is one solution? Create a Logic Model</vt:lpstr>
      <vt:lpstr>PowerPoint Presentation</vt:lpstr>
      <vt:lpstr>Logic Model Basics</vt:lpstr>
      <vt:lpstr>PowerPoint Presentation</vt:lpstr>
      <vt:lpstr>Every Day Example </vt:lpstr>
      <vt:lpstr>Using Your Logic Model for Program Evaluation</vt:lpstr>
      <vt:lpstr>So, why bother?  What’s in this for you?</vt:lpstr>
      <vt:lpstr>The Value of the Logic Model Process</vt:lpstr>
      <vt:lpstr>The Logic Model</vt:lpstr>
      <vt:lpstr> Example: FN Peer Mentoring Program Logic Model</vt:lpstr>
      <vt:lpstr>PowerPoint Presentation</vt:lpstr>
      <vt:lpstr> Resources/inputs: What do you need to implement this program? </vt:lpstr>
      <vt:lpstr>Activities: What is the program doing?</vt:lpstr>
      <vt:lpstr>Activities: Then think about details</vt:lpstr>
      <vt:lpstr>Outputs: What is the program producing?</vt:lpstr>
      <vt:lpstr>Outcomes: What difference is the program making?</vt:lpstr>
      <vt:lpstr>Outcomes are what you expect TO CHANGE but …indicators are what you measure </vt:lpstr>
      <vt:lpstr>What is a reasonable level of ambition for an outcome?</vt:lpstr>
      <vt:lpstr>Benefits of Logic Model </vt:lpstr>
      <vt:lpstr>Other evaluation tools and templates</vt:lpstr>
      <vt:lpstr>PowerPoint Presentation</vt:lpstr>
      <vt:lpstr>Questions and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Chiodo</dc:creator>
  <cp:lastModifiedBy>Pearlyn Ng - CICMH</cp:lastModifiedBy>
  <cp:revision>93</cp:revision>
  <cp:lastPrinted>2019-03-04T17:19:38Z</cp:lastPrinted>
  <dcterms:created xsi:type="dcterms:W3CDTF">2019-02-19T15:49:31Z</dcterms:created>
  <dcterms:modified xsi:type="dcterms:W3CDTF">2019-03-04T19:08:59Z</dcterms:modified>
</cp:coreProperties>
</file>