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71" r:id="rId3"/>
    <p:sldId id="326" r:id="rId4"/>
    <p:sldId id="276" r:id="rId5"/>
    <p:sldId id="317" r:id="rId6"/>
    <p:sldId id="262" r:id="rId7"/>
    <p:sldId id="316" r:id="rId8"/>
    <p:sldId id="286" r:id="rId9"/>
    <p:sldId id="259" r:id="rId10"/>
    <p:sldId id="260" r:id="rId11"/>
    <p:sldId id="264" r:id="rId12"/>
    <p:sldId id="327" r:id="rId13"/>
    <p:sldId id="315" r:id="rId14"/>
    <p:sldId id="328" r:id="rId15"/>
    <p:sldId id="277" r:id="rId16"/>
    <p:sldId id="325" r:id="rId17"/>
    <p:sldId id="268"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Poppins" panose="00000500000000000000" pitchFamily="2" charset="0"/>
      <p:regular r:id="rId28"/>
      <p:bold r:id="rId29"/>
      <p:italic r:id="rId30"/>
      <p:boldItalic r:id="rId31"/>
    </p:embeddedFont>
    <p:embeddedFont>
      <p:font typeface="Poppins Light" panose="00000400000000000000" pitchFamily="2" charset="0"/>
      <p:regular r:id="rId32"/>
      <p:bold r:id="rId33"/>
      <p:italic r:id="rId34"/>
      <p:boldItalic r:id="rId35"/>
    </p:embeddedFont>
    <p:embeddedFont>
      <p:font typeface="Source Sans Pro" panose="020B0503030403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MR8hAknpFjK9i//Ve+ZrStQ0J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9DDB93-424B-494B-909D-B4100C708493}">
  <a:tblStyle styleId="{B39DDB93-424B-494B-909D-B4100C70849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51"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6" name="Google Shape;41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highlight a subsection</a:t>
            </a:r>
          </a:p>
        </p:txBody>
      </p:sp>
      <p:sp>
        <p:nvSpPr>
          <p:cNvPr id="4" name="Slide Number Placeholder 3"/>
          <p:cNvSpPr>
            <a:spLocks noGrp="1"/>
          </p:cNvSpPr>
          <p:nvPr>
            <p:ph type="sldNum" sz="quarter" idx="5"/>
          </p:nvPr>
        </p:nvSpPr>
        <p:spPr/>
        <p:txBody>
          <a:bodyPr/>
          <a:lstStyle/>
          <a:p>
            <a:fld id="{F4CA9E7A-133B-E743-AA78-1E300D8C60B8}" type="slidenum">
              <a:rPr lang="en-US" smtClean="0"/>
              <a:t>12</a:t>
            </a:fld>
            <a:endParaRPr lang="en-US"/>
          </a:p>
        </p:txBody>
      </p:sp>
    </p:spTree>
    <p:extLst>
      <p:ext uri="{BB962C8B-B14F-4D97-AF65-F5344CB8AC3E}">
        <p14:creationId xmlns:p14="http://schemas.microsoft.com/office/powerpoint/2010/main" val="3180915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946496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highlight a subsection</a:t>
            </a:r>
          </a:p>
        </p:txBody>
      </p:sp>
      <p:sp>
        <p:nvSpPr>
          <p:cNvPr id="4" name="Slide Number Placeholder 3"/>
          <p:cNvSpPr>
            <a:spLocks noGrp="1"/>
          </p:cNvSpPr>
          <p:nvPr>
            <p:ph type="sldNum" sz="quarter" idx="5"/>
          </p:nvPr>
        </p:nvSpPr>
        <p:spPr/>
        <p:txBody>
          <a:bodyPr/>
          <a:lstStyle/>
          <a:p>
            <a:fld id="{F4CA9E7A-133B-E743-AA78-1E300D8C60B8}" type="slidenum">
              <a:rPr lang="en-US" smtClean="0"/>
              <a:t>14</a:t>
            </a:fld>
            <a:endParaRPr lang="en-US"/>
          </a:p>
        </p:txBody>
      </p:sp>
    </p:spTree>
    <p:extLst>
      <p:ext uri="{BB962C8B-B14F-4D97-AF65-F5344CB8AC3E}">
        <p14:creationId xmlns:p14="http://schemas.microsoft.com/office/powerpoint/2010/main" val="731705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Quotation Slide with picture</a:t>
            </a:r>
          </a:p>
        </p:txBody>
      </p:sp>
      <p:sp>
        <p:nvSpPr>
          <p:cNvPr id="4" name="Slide Number Placeholder 3"/>
          <p:cNvSpPr>
            <a:spLocks noGrp="1"/>
          </p:cNvSpPr>
          <p:nvPr>
            <p:ph type="sldNum" sz="quarter" idx="5"/>
          </p:nvPr>
        </p:nvSpPr>
        <p:spPr/>
        <p:txBody>
          <a:bodyPr/>
          <a:lstStyle/>
          <a:p>
            <a:fld id="{F4CA9E7A-133B-E743-AA78-1E300D8C60B8}" type="slidenum">
              <a:rPr lang="en-US" smtClean="0"/>
              <a:t>15</a:t>
            </a:fld>
            <a:endParaRPr lang="en-US"/>
          </a:p>
        </p:txBody>
      </p:sp>
    </p:spTree>
    <p:extLst>
      <p:ext uri="{BB962C8B-B14F-4D97-AF65-F5344CB8AC3E}">
        <p14:creationId xmlns:p14="http://schemas.microsoft.com/office/powerpoint/2010/main" val="4168318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Quotation Slide with picture</a:t>
            </a:r>
          </a:p>
        </p:txBody>
      </p:sp>
      <p:sp>
        <p:nvSpPr>
          <p:cNvPr id="4" name="Slide Number Placeholder 3"/>
          <p:cNvSpPr>
            <a:spLocks noGrp="1"/>
          </p:cNvSpPr>
          <p:nvPr>
            <p:ph type="sldNum" sz="quarter" idx="5"/>
          </p:nvPr>
        </p:nvSpPr>
        <p:spPr/>
        <p:txBody>
          <a:bodyPr/>
          <a:lstStyle/>
          <a:p>
            <a:fld id="{F4CA9E7A-133B-E743-AA78-1E300D8C60B8}" type="slidenum">
              <a:rPr lang="en-US" smtClean="0"/>
              <a:t>16</a:t>
            </a:fld>
            <a:endParaRPr lang="en-US"/>
          </a:p>
        </p:txBody>
      </p:sp>
    </p:spTree>
    <p:extLst>
      <p:ext uri="{BB962C8B-B14F-4D97-AF65-F5344CB8AC3E}">
        <p14:creationId xmlns:p14="http://schemas.microsoft.com/office/powerpoint/2010/main" val="1607295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5" name="Google Shape;53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highlight some information, or share list items</a:t>
            </a:r>
          </a:p>
        </p:txBody>
      </p:sp>
      <p:sp>
        <p:nvSpPr>
          <p:cNvPr id="4" name="Slide Number Placeholder 3"/>
          <p:cNvSpPr>
            <a:spLocks noGrp="1"/>
          </p:cNvSpPr>
          <p:nvPr>
            <p:ph type="sldNum" sz="quarter" idx="5"/>
          </p:nvPr>
        </p:nvSpPr>
        <p:spPr/>
        <p:txBody>
          <a:bodyPr/>
          <a:lstStyle/>
          <a:p>
            <a:fld id="{F4CA9E7A-133B-E743-AA78-1E300D8C60B8}" type="slidenum">
              <a:rPr lang="en-US" smtClean="0"/>
              <a:t>2</a:t>
            </a:fld>
            <a:endParaRPr lang="en-US"/>
          </a:p>
        </p:txBody>
      </p:sp>
    </p:spTree>
    <p:extLst>
      <p:ext uri="{BB962C8B-B14F-4D97-AF65-F5344CB8AC3E}">
        <p14:creationId xmlns:p14="http://schemas.microsoft.com/office/powerpoint/2010/main" val="1428192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highlight a subsection</a:t>
            </a:r>
          </a:p>
        </p:txBody>
      </p:sp>
      <p:sp>
        <p:nvSpPr>
          <p:cNvPr id="4" name="Slide Number Placeholder 3"/>
          <p:cNvSpPr>
            <a:spLocks noGrp="1"/>
          </p:cNvSpPr>
          <p:nvPr>
            <p:ph type="sldNum" sz="quarter" idx="5"/>
          </p:nvPr>
        </p:nvSpPr>
        <p:spPr/>
        <p:txBody>
          <a:bodyPr/>
          <a:lstStyle/>
          <a:p>
            <a:fld id="{F4CA9E7A-133B-E743-AA78-1E300D8C60B8}" type="slidenum">
              <a:rPr lang="en-US" smtClean="0"/>
              <a:t>3</a:t>
            </a:fld>
            <a:endParaRPr lang="en-US"/>
          </a:p>
        </p:txBody>
      </p:sp>
    </p:spTree>
    <p:extLst>
      <p:ext uri="{BB962C8B-B14F-4D97-AF65-F5344CB8AC3E}">
        <p14:creationId xmlns:p14="http://schemas.microsoft.com/office/powerpoint/2010/main" val="171907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Quotation Slide</a:t>
            </a:r>
          </a:p>
        </p:txBody>
      </p:sp>
      <p:sp>
        <p:nvSpPr>
          <p:cNvPr id="4" name="Slide Number Placeholder 3"/>
          <p:cNvSpPr>
            <a:spLocks noGrp="1"/>
          </p:cNvSpPr>
          <p:nvPr>
            <p:ph type="sldNum" sz="quarter" idx="5"/>
          </p:nvPr>
        </p:nvSpPr>
        <p:spPr/>
        <p:txBody>
          <a:bodyPr/>
          <a:lstStyle/>
          <a:p>
            <a:fld id="{F4CA9E7A-133B-E743-AA78-1E300D8C60B8}" type="slidenum">
              <a:rPr lang="en-US" smtClean="0"/>
              <a:t>4</a:t>
            </a:fld>
            <a:endParaRPr lang="en-US"/>
          </a:p>
        </p:txBody>
      </p:sp>
    </p:spTree>
    <p:extLst>
      <p:ext uri="{BB962C8B-B14F-4D97-AF65-F5344CB8AC3E}">
        <p14:creationId xmlns:p14="http://schemas.microsoft.com/office/powerpoint/2010/main" val="1616686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Use this slide to highlight a subsection</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86" name="Google Shape;38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e0f7787fd6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e0f7787fd6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335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2"/>
        </a:solidFill>
        <a:effectLst/>
      </p:bgPr>
    </p:bg>
    <p:spTree>
      <p:nvGrpSpPr>
        <p:cNvPr id="1" name="Shape 10"/>
        <p:cNvGrpSpPr/>
        <p:nvPr/>
      </p:nvGrpSpPr>
      <p:grpSpPr>
        <a:xfrm>
          <a:off x="0" y="0"/>
          <a:ext cx="0" cy="0"/>
          <a:chOff x="0" y="0"/>
          <a:chExt cx="0" cy="0"/>
        </a:xfrm>
      </p:grpSpPr>
      <p:sp>
        <p:nvSpPr>
          <p:cNvPr id="11" name="Google Shape;11;p17"/>
          <p:cNvSpPr>
            <a:spLocks noGrp="1"/>
          </p:cNvSpPr>
          <p:nvPr>
            <p:ph type="pic" idx="2"/>
          </p:nvPr>
        </p:nvSpPr>
        <p:spPr>
          <a:xfrm>
            <a:off x="4692523" y="5316309"/>
            <a:ext cx="2778125" cy="866775"/>
          </a:xfrm>
          <a:prstGeom prst="rect">
            <a:avLst/>
          </a:prstGeom>
          <a:noFill/>
          <a:ln>
            <a:noFill/>
          </a:ln>
        </p:spPr>
      </p:sp>
      <p:sp>
        <p:nvSpPr>
          <p:cNvPr id="12" name="Google Shape;12;p17"/>
          <p:cNvSpPr txBox="1">
            <a:spLocks noGrp="1"/>
          </p:cNvSpPr>
          <p:nvPr>
            <p:ph type="title"/>
          </p:nvPr>
        </p:nvSpPr>
        <p:spPr>
          <a:xfrm>
            <a:off x="3507971" y="883972"/>
            <a:ext cx="7264803" cy="303540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7500"/>
              <a:buFont typeface="Poppins"/>
              <a:buNone/>
              <a:defRPr sz="7500" b="1" i="0" u="none" strike="noStrike" cap="none">
                <a:solidFill>
                  <a:schemeClr val="lt1"/>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7"/>
          <p:cNvSpPr txBox="1">
            <a:spLocks noGrp="1"/>
          </p:cNvSpPr>
          <p:nvPr>
            <p:ph type="body" idx="1"/>
          </p:nvPr>
        </p:nvSpPr>
        <p:spPr>
          <a:xfrm>
            <a:off x="3507971" y="4209702"/>
            <a:ext cx="7264804" cy="6365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17"/>
          <p:cNvSpPr txBox="1">
            <a:spLocks noGrp="1"/>
          </p:cNvSpPr>
          <p:nvPr>
            <p:ph type="body" idx="3"/>
          </p:nvPr>
        </p:nvSpPr>
        <p:spPr>
          <a:xfrm>
            <a:off x="552453" y="2360859"/>
            <a:ext cx="2152650" cy="3825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2"/>
              </a:buClr>
              <a:buSzPts val="1600"/>
              <a:buFont typeface="Arial"/>
              <a:buNone/>
              <a:defRPr sz="1600" b="1" i="0" u="none" strike="noStrike" cap="none">
                <a:solidFill>
                  <a:schemeClr val="lt2"/>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17"/>
          <p:cNvSpPr>
            <a:spLocks noGrp="1"/>
          </p:cNvSpPr>
          <p:nvPr>
            <p:ph type="pic" idx="4"/>
          </p:nvPr>
        </p:nvSpPr>
        <p:spPr>
          <a:xfrm>
            <a:off x="640017" y="1028547"/>
            <a:ext cx="1190625" cy="1190625"/>
          </a:xfrm>
          <a:prstGeom prst="rect">
            <a:avLst/>
          </a:prstGeom>
          <a:noFill/>
          <a:ln>
            <a:noFill/>
          </a:ln>
        </p:spPr>
      </p:sp>
      <p:sp>
        <p:nvSpPr>
          <p:cNvPr id="16" name="Google Shape;16;p17"/>
          <p:cNvSpPr txBox="1">
            <a:spLocks noGrp="1"/>
          </p:cNvSpPr>
          <p:nvPr>
            <p:ph type="body" idx="5"/>
          </p:nvPr>
        </p:nvSpPr>
        <p:spPr>
          <a:xfrm>
            <a:off x="552453" y="2885133"/>
            <a:ext cx="2152650" cy="3559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9pPr>
          </a:lstStyle>
          <a:p>
            <a:endParaRPr/>
          </a:p>
        </p:txBody>
      </p:sp>
      <p:pic>
        <p:nvPicPr>
          <p:cNvPr id="17" name="Google Shape;17;p17"/>
          <p:cNvPicPr preferRelativeResize="0"/>
          <p:nvPr/>
        </p:nvPicPr>
        <p:blipFill rotWithShape="1">
          <a:blip r:embed="rId2">
            <a:alphaModFix/>
          </a:blip>
          <a:srcRect l="2404" r="2405"/>
          <a:stretch/>
        </p:blipFill>
        <p:spPr>
          <a:xfrm>
            <a:off x="755664" y="5210845"/>
            <a:ext cx="1538793" cy="1077705"/>
          </a:xfrm>
          <a:prstGeom prst="rect">
            <a:avLst/>
          </a:prstGeom>
          <a:noFill/>
          <a:ln>
            <a:noFill/>
          </a:ln>
        </p:spPr>
      </p:pic>
      <p:pic>
        <p:nvPicPr>
          <p:cNvPr id="18" name="Google Shape;18;p17" descr="Text&#10;&#10;Description automatically generated"/>
          <p:cNvPicPr preferRelativeResize="0"/>
          <p:nvPr/>
        </p:nvPicPr>
        <p:blipFill rotWithShape="1">
          <a:blip r:embed="rId3">
            <a:alphaModFix/>
          </a:blip>
          <a:srcRect/>
          <a:stretch/>
        </p:blipFill>
        <p:spPr>
          <a:xfrm>
            <a:off x="2479640" y="5421397"/>
            <a:ext cx="2212883" cy="6599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Quotation [2]">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F32996-1222-8540-81C7-FC131017D359}"/>
              </a:ext>
            </a:extLst>
          </p:cNvPr>
          <p:cNvSpPr/>
          <p:nvPr/>
        </p:nvSpPr>
        <p:spPr>
          <a:xfrm>
            <a:off x="1" y="0"/>
            <a:ext cx="792084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0">
            <a:extLst>
              <a:ext uri="{FF2B5EF4-FFF2-40B4-BE49-F238E27FC236}">
                <a16:creationId xmlns:a16="http://schemas.microsoft.com/office/drawing/2014/main" id="{8D80EC8B-091B-7B44-97D8-9E26D7BC6189}"/>
              </a:ext>
            </a:extLst>
          </p:cNvPr>
          <p:cNvSpPr>
            <a:spLocks noGrp="1"/>
          </p:cNvSpPr>
          <p:nvPr>
            <p:ph type="title" hasCustomPrompt="1"/>
          </p:nvPr>
        </p:nvSpPr>
        <p:spPr>
          <a:xfrm>
            <a:off x="911449" y="1625428"/>
            <a:ext cx="5907940" cy="3872609"/>
          </a:xfrm>
          <a:prstGeom prst="rect">
            <a:avLst/>
          </a:prstGeom>
        </p:spPr>
        <p:txBody>
          <a:bodyPr/>
          <a:lstStyle>
            <a:lvl1pPr>
              <a:defRPr sz="5400" b="1">
                <a:solidFill>
                  <a:schemeClr val="tx2">
                    <a:lumMod val="50000"/>
                  </a:schemeClr>
                </a:solidFill>
                <a:latin typeface="Poppins" pitchFamily="2" charset="77"/>
                <a:cs typeface="Poppins" pitchFamily="2" charset="77"/>
              </a:defRPr>
            </a:lvl1pPr>
          </a:lstStyle>
          <a:p>
            <a:r>
              <a:rPr lang="en-US" dirty="0"/>
              <a:t>“A quotation is the repetition of something that someone has said or written.”</a:t>
            </a:r>
          </a:p>
        </p:txBody>
      </p:sp>
      <p:sp>
        <p:nvSpPr>
          <p:cNvPr id="6" name="Text Placeholder 21">
            <a:extLst>
              <a:ext uri="{FF2B5EF4-FFF2-40B4-BE49-F238E27FC236}">
                <a16:creationId xmlns:a16="http://schemas.microsoft.com/office/drawing/2014/main" id="{D71A7E1F-D9D3-7C4D-9FC2-A47DC02C6F23}"/>
              </a:ext>
            </a:extLst>
          </p:cNvPr>
          <p:cNvSpPr>
            <a:spLocks noGrp="1"/>
          </p:cNvSpPr>
          <p:nvPr>
            <p:ph type="body" sz="quarter" idx="11" hasCustomPrompt="1"/>
          </p:nvPr>
        </p:nvSpPr>
        <p:spPr>
          <a:xfrm>
            <a:off x="8764037" y="4481899"/>
            <a:ext cx="2552815" cy="942398"/>
          </a:xfrm>
          <a:prstGeom prst="rect">
            <a:avLst/>
          </a:prstGeom>
        </p:spPr>
        <p:txBody>
          <a:bodyPr/>
          <a:lstStyle>
            <a:lvl1pPr marL="0" indent="0">
              <a:buNone/>
              <a:defRPr sz="2800" b="0" i="0">
                <a:solidFill>
                  <a:schemeClr val="tx2">
                    <a:lumMod val="50000"/>
                  </a:schemeClr>
                </a:solidFill>
                <a:latin typeface="Poppins Light" pitchFamily="2" charset="77"/>
                <a:cs typeface="Poppins Light" pitchFamily="2" charset="77"/>
              </a:defRPr>
            </a:lvl1pPr>
          </a:lstStyle>
          <a:p>
            <a:pPr lvl="0"/>
            <a:r>
              <a:rPr lang="en-US" dirty="0"/>
              <a:t>Writer Name, </a:t>
            </a:r>
          </a:p>
          <a:p>
            <a:pPr lvl="0"/>
            <a:r>
              <a:rPr lang="en-US" dirty="0"/>
              <a:t>2022</a:t>
            </a:r>
          </a:p>
        </p:txBody>
      </p:sp>
      <p:sp>
        <p:nvSpPr>
          <p:cNvPr id="8" name="Picture Placeholder 7">
            <a:extLst>
              <a:ext uri="{FF2B5EF4-FFF2-40B4-BE49-F238E27FC236}">
                <a16:creationId xmlns:a16="http://schemas.microsoft.com/office/drawing/2014/main" id="{0F70F86A-3B09-6D4D-804E-FA250D2CA2EA}"/>
              </a:ext>
            </a:extLst>
          </p:cNvPr>
          <p:cNvSpPr>
            <a:spLocks noGrp="1"/>
          </p:cNvSpPr>
          <p:nvPr>
            <p:ph type="pic" sz="quarter" idx="12" hasCustomPrompt="1"/>
          </p:nvPr>
        </p:nvSpPr>
        <p:spPr>
          <a:xfrm>
            <a:off x="8764037" y="1625428"/>
            <a:ext cx="2552700" cy="2565400"/>
          </a:xfrm>
          <a:prstGeom prst="rect">
            <a:avLst/>
          </a:prstGeom>
        </p:spPr>
        <p:txBody>
          <a:bodyPr/>
          <a:lstStyle>
            <a:lvl1pPr marL="0" indent="0" algn="ctr">
              <a:buNone/>
              <a:defRPr sz="1600">
                <a:latin typeface="Poppins" pitchFamily="2" charset="77"/>
                <a:cs typeface="Poppins" pitchFamily="2" charset="77"/>
              </a:defRPr>
            </a:lvl1pPr>
          </a:lstStyle>
          <a:p>
            <a:r>
              <a:rPr lang="en-US" dirty="0"/>
              <a:t>Picture</a:t>
            </a:r>
          </a:p>
        </p:txBody>
      </p:sp>
      <p:pic>
        <p:nvPicPr>
          <p:cNvPr id="13" name="Picture Placeholder 10">
            <a:extLst>
              <a:ext uri="{FF2B5EF4-FFF2-40B4-BE49-F238E27FC236}">
                <a16:creationId xmlns:a16="http://schemas.microsoft.com/office/drawing/2014/main" id="{880AD6F0-98CA-9947-881C-A3589B550619}"/>
              </a:ext>
            </a:extLst>
          </p:cNvPr>
          <p:cNvPicPr>
            <a:picLocks noChangeAspect="1"/>
          </p:cNvPicPr>
          <p:nvPr/>
        </p:nvPicPr>
        <p:blipFill>
          <a:blip r:embed="rId2"/>
          <a:stretch>
            <a:fillRect/>
          </a:stretch>
        </p:blipFill>
        <p:spPr>
          <a:xfrm>
            <a:off x="8181685" y="540332"/>
            <a:ext cx="3339727" cy="734006"/>
          </a:xfrm>
          <a:prstGeom prst="rect">
            <a:avLst/>
          </a:prstGeom>
        </p:spPr>
      </p:pic>
    </p:spTree>
    <p:extLst>
      <p:ext uri="{BB962C8B-B14F-4D97-AF65-F5344CB8AC3E}">
        <p14:creationId xmlns:p14="http://schemas.microsoft.com/office/powerpoint/2010/main" val="304422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Subsection">
    <p:bg>
      <p:bgPr>
        <a:solidFill>
          <a:schemeClr val="accent4"/>
        </a:solidFill>
        <a:effectLst/>
      </p:bgPr>
    </p:bg>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13E76865-8C7A-5F46-BC90-DFC8AA785900}"/>
              </a:ext>
            </a:extLst>
          </p:cNvPr>
          <p:cNvSpPr>
            <a:spLocks noGrp="1"/>
          </p:cNvSpPr>
          <p:nvPr>
            <p:ph type="title" hasCustomPrompt="1"/>
          </p:nvPr>
        </p:nvSpPr>
        <p:spPr>
          <a:xfrm>
            <a:off x="722223" y="4160118"/>
            <a:ext cx="5694389" cy="1874402"/>
          </a:xfrm>
          <a:prstGeom prst="rect">
            <a:avLst/>
          </a:prstGeom>
        </p:spPr>
        <p:txBody>
          <a:bodyPr/>
          <a:lstStyle>
            <a:lvl1pPr>
              <a:defRPr sz="7500" b="1">
                <a:solidFill>
                  <a:schemeClr val="tx2">
                    <a:lumMod val="50000"/>
                  </a:schemeClr>
                </a:solidFill>
                <a:latin typeface="Poppins" pitchFamily="2" charset="77"/>
                <a:cs typeface="Poppins" pitchFamily="2" charset="77"/>
              </a:defRPr>
            </a:lvl1pPr>
          </a:lstStyle>
          <a:p>
            <a:r>
              <a:rPr lang="en-US" dirty="0"/>
              <a:t>Click to add a Title </a:t>
            </a:r>
          </a:p>
        </p:txBody>
      </p:sp>
      <p:sp>
        <p:nvSpPr>
          <p:cNvPr id="7" name="Text Placeholder 21">
            <a:extLst>
              <a:ext uri="{FF2B5EF4-FFF2-40B4-BE49-F238E27FC236}">
                <a16:creationId xmlns:a16="http://schemas.microsoft.com/office/drawing/2014/main" id="{A6151186-BCF7-EF44-9D52-BC89B9877D05}"/>
              </a:ext>
            </a:extLst>
          </p:cNvPr>
          <p:cNvSpPr>
            <a:spLocks noGrp="1"/>
          </p:cNvSpPr>
          <p:nvPr>
            <p:ph type="body" sz="quarter" idx="11" hasCustomPrompt="1"/>
          </p:nvPr>
        </p:nvSpPr>
        <p:spPr>
          <a:xfrm>
            <a:off x="722223" y="3410719"/>
            <a:ext cx="4379939" cy="414338"/>
          </a:xfrm>
          <a:prstGeom prst="rect">
            <a:avLst/>
          </a:prstGeom>
        </p:spPr>
        <p:txBody>
          <a:bodyPr/>
          <a:lstStyle>
            <a:lvl1pPr marL="0" indent="0">
              <a:buNone/>
              <a:defRPr sz="2800" b="0" i="0">
                <a:solidFill>
                  <a:schemeClr val="tx2">
                    <a:lumMod val="50000"/>
                  </a:schemeClr>
                </a:solidFill>
                <a:latin typeface="Poppins Light" pitchFamily="2" charset="77"/>
                <a:cs typeface="Poppins Light" pitchFamily="2" charset="77"/>
              </a:defRPr>
            </a:lvl1pPr>
          </a:lstStyle>
          <a:p>
            <a:pPr lvl="0"/>
            <a:r>
              <a:rPr lang="en-US" dirty="0"/>
              <a:t>Part 1</a:t>
            </a:r>
          </a:p>
        </p:txBody>
      </p:sp>
      <p:sp>
        <p:nvSpPr>
          <p:cNvPr id="9" name="Teardrop 8">
            <a:extLst>
              <a:ext uri="{FF2B5EF4-FFF2-40B4-BE49-F238E27FC236}">
                <a16:creationId xmlns:a16="http://schemas.microsoft.com/office/drawing/2014/main" id="{20C78AA8-0DEB-7345-9B31-9572C4A25BFF}"/>
              </a:ext>
            </a:extLst>
          </p:cNvPr>
          <p:cNvSpPr/>
          <p:nvPr/>
        </p:nvSpPr>
        <p:spPr>
          <a:xfrm rot="10800000">
            <a:off x="8804115" y="3700670"/>
            <a:ext cx="2333850" cy="2333850"/>
          </a:xfrm>
          <a:prstGeom prst="teardrop">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Placeholder 10">
            <a:extLst>
              <a:ext uri="{FF2B5EF4-FFF2-40B4-BE49-F238E27FC236}">
                <a16:creationId xmlns:a16="http://schemas.microsoft.com/office/drawing/2014/main" id="{1F0FFC98-3AB8-7342-816A-690C3D300AA4}"/>
              </a:ext>
            </a:extLst>
          </p:cNvPr>
          <p:cNvPicPr>
            <a:picLocks noChangeAspect="1"/>
          </p:cNvPicPr>
          <p:nvPr/>
        </p:nvPicPr>
        <p:blipFill>
          <a:blip r:embed="rId2"/>
          <a:stretch>
            <a:fillRect/>
          </a:stretch>
        </p:blipFill>
        <p:spPr>
          <a:xfrm>
            <a:off x="686598" y="540332"/>
            <a:ext cx="3339738" cy="734006"/>
          </a:xfrm>
          <a:prstGeom prst="rect">
            <a:avLst/>
          </a:prstGeom>
        </p:spPr>
      </p:pic>
    </p:spTree>
    <p:extLst>
      <p:ext uri="{BB962C8B-B14F-4D97-AF65-F5344CB8AC3E}">
        <p14:creationId xmlns:p14="http://schemas.microsoft.com/office/powerpoint/2010/main" val="4005966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mp; Body Text">
    <p:bg>
      <p:bgPr>
        <a:solidFill>
          <a:schemeClr val="bg2"/>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1880E0A2-AD17-A447-BEF9-47B2148E6C29}"/>
              </a:ext>
            </a:extLst>
          </p:cNvPr>
          <p:cNvSpPr>
            <a:spLocks noGrp="1"/>
          </p:cNvSpPr>
          <p:nvPr>
            <p:ph type="body" sz="quarter" idx="10" hasCustomPrompt="1"/>
          </p:nvPr>
        </p:nvSpPr>
        <p:spPr>
          <a:xfrm>
            <a:off x="722223" y="2531122"/>
            <a:ext cx="4492815" cy="2024253"/>
          </a:xfrm>
          <a:prstGeom prst="rect">
            <a:avLst/>
          </a:prstGeom>
        </p:spPr>
        <p:txBody>
          <a:bodyPr/>
          <a:lstStyle>
            <a:lvl1pPr marL="0" indent="0" algn="l">
              <a:buNone/>
              <a:defRPr sz="7500" b="1" i="0">
                <a:solidFill>
                  <a:schemeClr val="tx2">
                    <a:lumMod val="50000"/>
                  </a:schemeClr>
                </a:solidFill>
                <a:latin typeface="Poppins" pitchFamily="2" charset="77"/>
                <a:cs typeface="Poppins" pitchFamily="2" charset="77"/>
              </a:defRPr>
            </a:lvl1pPr>
          </a:lstStyle>
          <a:p>
            <a:pPr lvl="0"/>
            <a:r>
              <a:rPr lang="en-US" b="1" i="0" dirty="0">
                <a:latin typeface="Poppins" pitchFamily="2" charset="77"/>
                <a:cs typeface="Poppins" pitchFamily="2" charset="77"/>
              </a:rPr>
              <a:t>Team Strategy </a:t>
            </a:r>
            <a:endParaRPr lang="en-US" dirty="0"/>
          </a:p>
        </p:txBody>
      </p:sp>
      <p:sp>
        <p:nvSpPr>
          <p:cNvPr id="8" name="Text Placeholder 8">
            <a:extLst>
              <a:ext uri="{FF2B5EF4-FFF2-40B4-BE49-F238E27FC236}">
                <a16:creationId xmlns:a16="http://schemas.microsoft.com/office/drawing/2014/main" id="{E49B809C-8CBD-0840-B926-E6EE773DD7AB}"/>
              </a:ext>
            </a:extLst>
          </p:cNvPr>
          <p:cNvSpPr>
            <a:spLocks noGrp="1"/>
          </p:cNvSpPr>
          <p:nvPr>
            <p:ph type="body" sz="quarter" idx="12" hasCustomPrompt="1"/>
          </p:nvPr>
        </p:nvSpPr>
        <p:spPr>
          <a:xfrm>
            <a:off x="722223" y="5747182"/>
            <a:ext cx="2399406" cy="349135"/>
          </a:xfrm>
          <a:prstGeom prst="rect">
            <a:avLst/>
          </a:prstGeom>
        </p:spPr>
        <p:txBody>
          <a:bodyPr/>
          <a:lstStyle>
            <a:lvl1pPr marL="0" indent="0" algn="l">
              <a:buFont typeface="Arial" panose="020B0604020202020204" pitchFamily="34" charset="0"/>
              <a:buNone/>
              <a:defRPr sz="1800" b="0" i="0">
                <a:solidFill>
                  <a:schemeClr val="tx2">
                    <a:lumMod val="50000"/>
                  </a:schemeClr>
                </a:solidFill>
                <a:latin typeface="Poppins" pitchFamily="2" charset="77"/>
                <a:cs typeface="Poppins" pitchFamily="2" charset="77"/>
              </a:defRPr>
            </a:lvl1pPr>
            <a:lvl2pPr>
              <a:defRPr sz="2000" b="0" i="0">
                <a:solidFill>
                  <a:schemeClr val="bg1"/>
                </a:solidFill>
                <a:latin typeface="Poppins" pitchFamily="2" charset="77"/>
                <a:cs typeface="Poppins" pitchFamily="2" charset="77"/>
              </a:defRPr>
            </a:lvl2pPr>
          </a:lstStyle>
          <a:p>
            <a:pPr lvl="0"/>
            <a:r>
              <a:rPr lang="en-US" dirty="0"/>
              <a:t>@</a:t>
            </a:r>
            <a:r>
              <a:rPr lang="en-US" dirty="0" err="1"/>
              <a:t>socialaccount</a:t>
            </a:r>
            <a:endParaRPr lang="en-US" dirty="0"/>
          </a:p>
        </p:txBody>
      </p:sp>
      <p:sp>
        <p:nvSpPr>
          <p:cNvPr id="10" name="Teardrop 9">
            <a:extLst>
              <a:ext uri="{FF2B5EF4-FFF2-40B4-BE49-F238E27FC236}">
                <a16:creationId xmlns:a16="http://schemas.microsoft.com/office/drawing/2014/main" id="{D13161BC-E149-AA49-94D6-2BEE079C1F64}"/>
              </a:ext>
            </a:extLst>
          </p:cNvPr>
          <p:cNvSpPr/>
          <p:nvPr/>
        </p:nvSpPr>
        <p:spPr>
          <a:xfrm rot="10800000">
            <a:off x="6127417" y="1090993"/>
            <a:ext cx="2333850" cy="2333850"/>
          </a:xfrm>
          <a:prstGeom prst="teardrop">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90DB6CC-4FB6-0A45-9D15-B7540B3F97CA}"/>
              </a:ext>
            </a:extLst>
          </p:cNvPr>
          <p:cNvSpPr>
            <a:spLocks noGrp="1"/>
          </p:cNvSpPr>
          <p:nvPr>
            <p:ph type="body" sz="quarter" idx="13" hasCustomPrompt="1"/>
          </p:nvPr>
        </p:nvSpPr>
        <p:spPr>
          <a:xfrm>
            <a:off x="6596363" y="1548193"/>
            <a:ext cx="4592567" cy="3805203"/>
          </a:xfrm>
          <a:prstGeom prst="rect">
            <a:avLst/>
          </a:prstGeom>
        </p:spPr>
        <p:txBody>
          <a:bodyPr/>
          <a:lstStyle>
            <a:lvl1pPr marL="0" indent="0" algn="l">
              <a:lnSpc>
                <a:spcPct val="100000"/>
              </a:lnSpc>
              <a:buFont typeface="Arial" panose="020B0604020202020204" pitchFamily="34" charset="0"/>
              <a:buNone/>
              <a:defRPr sz="1800" b="0" i="0">
                <a:solidFill>
                  <a:schemeClr val="tx2">
                    <a:lumMod val="50000"/>
                  </a:schemeClr>
                </a:solidFill>
                <a:latin typeface="Poppins" pitchFamily="2" charset="77"/>
                <a:cs typeface="Poppins" pitchFamily="2" charset="77"/>
              </a:defRPr>
            </a:lvl1pPr>
            <a:lvl2pPr>
              <a:defRPr sz="2000" b="0" i="0">
                <a:solidFill>
                  <a:schemeClr val="bg1"/>
                </a:solidFill>
                <a:latin typeface="Poppins" pitchFamily="2" charset="77"/>
                <a:cs typeface="Poppins" pitchFamily="2" charset="77"/>
              </a:defRPr>
            </a:lvl2pPr>
          </a:lstStyle>
          <a:p>
            <a:pPr lvl="0"/>
            <a:r>
              <a:rPr lang="en-US" dirty="0"/>
              <a:t>Body text </a:t>
            </a:r>
          </a:p>
        </p:txBody>
      </p:sp>
      <p:cxnSp>
        <p:nvCxnSpPr>
          <p:cNvPr id="12" name="Straight Connector 11">
            <a:extLst>
              <a:ext uri="{FF2B5EF4-FFF2-40B4-BE49-F238E27FC236}">
                <a16:creationId xmlns:a16="http://schemas.microsoft.com/office/drawing/2014/main" id="{7D31FD42-97F6-B64D-84A1-7ABED97D716E}"/>
              </a:ext>
            </a:extLst>
          </p:cNvPr>
          <p:cNvCxnSpPr>
            <a:cxnSpLocks/>
          </p:cNvCxnSpPr>
          <p:nvPr/>
        </p:nvCxnSpPr>
        <p:spPr>
          <a:xfrm>
            <a:off x="6127417" y="865162"/>
            <a:ext cx="5427274" cy="0"/>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1E500A-792E-7A47-9F3C-F3CD3EA79375}"/>
              </a:ext>
            </a:extLst>
          </p:cNvPr>
          <p:cNvCxnSpPr>
            <a:cxnSpLocks/>
          </p:cNvCxnSpPr>
          <p:nvPr/>
        </p:nvCxnSpPr>
        <p:spPr>
          <a:xfrm>
            <a:off x="6127417" y="6038449"/>
            <a:ext cx="5427274" cy="0"/>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Placeholder 10">
            <a:extLst>
              <a:ext uri="{FF2B5EF4-FFF2-40B4-BE49-F238E27FC236}">
                <a16:creationId xmlns:a16="http://schemas.microsoft.com/office/drawing/2014/main" id="{12B48D46-B8CD-0949-888B-96A289B77530}"/>
              </a:ext>
            </a:extLst>
          </p:cNvPr>
          <p:cNvPicPr>
            <a:picLocks noChangeAspect="1"/>
          </p:cNvPicPr>
          <p:nvPr/>
        </p:nvPicPr>
        <p:blipFill>
          <a:blip r:embed="rId2"/>
          <a:stretch>
            <a:fillRect/>
          </a:stretch>
        </p:blipFill>
        <p:spPr>
          <a:xfrm>
            <a:off x="686598" y="540332"/>
            <a:ext cx="3339738" cy="734006"/>
          </a:xfrm>
          <a:prstGeom prst="rect">
            <a:avLst/>
          </a:prstGeom>
        </p:spPr>
      </p:pic>
    </p:spTree>
    <p:extLst>
      <p:ext uri="{BB962C8B-B14F-4D97-AF65-F5344CB8AC3E}">
        <p14:creationId xmlns:p14="http://schemas.microsoft.com/office/powerpoint/2010/main" val="364579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ree Columns">
  <p:cSld name="Three Columns">
    <p:bg>
      <p:bgPr>
        <a:solidFill>
          <a:schemeClr val="lt2"/>
        </a:solidFill>
        <a:effectLst/>
      </p:bgPr>
    </p:bg>
    <p:spTree>
      <p:nvGrpSpPr>
        <p:cNvPr id="1" name="Shape 107"/>
        <p:cNvGrpSpPr/>
        <p:nvPr/>
      </p:nvGrpSpPr>
      <p:grpSpPr>
        <a:xfrm>
          <a:off x="0" y="0"/>
          <a:ext cx="0" cy="0"/>
          <a:chOff x="0" y="0"/>
          <a:chExt cx="0" cy="0"/>
        </a:xfrm>
      </p:grpSpPr>
      <p:sp>
        <p:nvSpPr>
          <p:cNvPr id="108" name="Google Shape;108;p95"/>
          <p:cNvSpPr/>
          <p:nvPr/>
        </p:nvSpPr>
        <p:spPr>
          <a:xfrm rot="10800000">
            <a:off x="9096110" y="722108"/>
            <a:ext cx="2333850" cy="2333850"/>
          </a:xfrm>
          <a:prstGeom prst="teardrop">
            <a:avLst>
              <a:gd name="adj" fmla="val 100000"/>
            </a:avLst>
          </a:prstGeom>
          <a:solidFill>
            <a:schemeClr val="dk2">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9" name="Google Shape;109;p95"/>
          <p:cNvSpPr txBox="1">
            <a:spLocks noGrp="1"/>
          </p:cNvSpPr>
          <p:nvPr>
            <p:ph type="body" idx="1"/>
          </p:nvPr>
        </p:nvSpPr>
        <p:spPr>
          <a:xfrm>
            <a:off x="722222" y="1456503"/>
            <a:ext cx="8373887" cy="15994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2F36"/>
              </a:buClr>
              <a:buSzPts val="5400"/>
              <a:buFont typeface="Arial"/>
              <a:buNone/>
              <a:defRPr sz="5400" b="1" i="0" u="none" strike="noStrike" cap="none">
                <a:solidFill>
                  <a:srgbClr val="082F36"/>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cxnSp>
        <p:nvCxnSpPr>
          <p:cNvPr id="110" name="Google Shape;110;p95"/>
          <p:cNvCxnSpPr/>
          <p:nvPr/>
        </p:nvCxnSpPr>
        <p:spPr>
          <a:xfrm>
            <a:off x="648929" y="3629665"/>
            <a:ext cx="3377407" cy="0"/>
          </a:xfrm>
          <a:prstGeom prst="straightConnector1">
            <a:avLst/>
          </a:prstGeom>
          <a:noFill/>
          <a:ln w="12700" cap="flat" cmpd="sng">
            <a:solidFill>
              <a:srgbClr val="082F36"/>
            </a:solidFill>
            <a:prstDash val="solid"/>
            <a:miter lim="800000"/>
            <a:headEnd type="none" w="sm" len="sm"/>
            <a:tailEnd type="none" w="sm" len="sm"/>
          </a:ln>
        </p:spPr>
      </p:cxnSp>
      <p:cxnSp>
        <p:nvCxnSpPr>
          <p:cNvPr id="111" name="Google Shape;111;p95"/>
          <p:cNvCxnSpPr/>
          <p:nvPr/>
        </p:nvCxnSpPr>
        <p:spPr>
          <a:xfrm>
            <a:off x="4350742" y="3629665"/>
            <a:ext cx="3377407" cy="0"/>
          </a:xfrm>
          <a:prstGeom prst="straightConnector1">
            <a:avLst/>
          </a:prstGeom>
          <a:noFill/>
          <a:ln w="12700" cap="flat" cmpd="sng">
            <a:solidFill>
              <a:srgbClr val="082F36"/>
            </a:solidFill>
            <a:prstDash val="solid"/>
            <a:miter lim="800000"/>
            <a:headEnd type="none" w="sm" len="sm"/>
            <a:tailEnd type="none" w="sm" len="sm"/>
          </a:ln>
        </p:spPr>
      </p:cxnSp>
      <p:cxnSp>
        <p:nvCxnSpPr>
          <p:cNvPr id="112" name="Google Shape;112;p95"/>
          <p:cNvCxnSpPr/>
          <p:nvPr/>
        </p:nvCxnSpPr>
        <p:spPr>
          <a:xfrm>
            <a:off x="8052555" y="3629665"/>
            <a:ext cx="3377407" cy="0"/>
          </a:xfrm>
          <a:prstGeom prst="straightConnector1">
            <a:avLst/>
          </a:prstGeom>
          <a:noFill/>
          <a:ln w="12700" cap="flat" cmpd="sng">
            <a:solidFill>
              <a:srgbClr val="082F36"/>
            </a:solidFill>
            <a:prstDash val="solid"/>
            <a:miter lim="800000"/>
            <a:headEnd type="none" w="sm" len="sm"/>
            <a:tailEnd type="none" w="sm" len="sm"/>
          </a:ln>
        </p:spPr>
      </p:cxnSp>
      <p:sp>
        <p:nvSpPr>
          <p:cNvPr id="113" name="Google Shape;113;p95"/>
          <p:cNvSpPr txBox="1">
            <a:spLocks noGrp="1"/>
          </p:cNvSpPr>
          <p:nvPr>
            <p:ph type="body" idx="2"/>
          </p:nvPr>
        </p:nvSpPr>
        <p:spPr>
          <a:xfrm>
            <a:off x="648929" y="3924633"/>
            <a:ext cx="3377407"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2F36"/>
              </a:buClr>
              <a:buSzPts val="2000"/>
              <a:buFont typeface="Arial"/>
              <a:buNone/>
              <a:defRPr sz="2000" b="1" i="0" u="none" strike="noStrike" cap="none">
                <a:solidFill>
                  <a:srgbClr val="082F36"/>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4" name="Google Shape;114;p95"/>
          <p:cNvSpPr txBox="1">
            <a:spLocks noGrp="1"/>
          </p:cNvSpPr>
          <p:nvPr>
            <p:ph type="body" idx="3"/>
          </p:nvPr>
        </p:nvSpPr>
        <p:spPr>
          <a:xfrm>
            <a:off x="4350742" y="3924633"/>
            <a:ext cx="3377407"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2F36"/>
              </a:buClr>
              <a:buSzPts val="2000"/>
              <a:buFont typeface="Arial"/>
              <a:buNone/>
              <a:defRPr sz="2000" b="1" i="0" u="none" strike="noStrike" cap="none">
                <a:solidFill>
                  <a:srgbClr val="082F36"/>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5" name="Google Shape;115;p95"/>
          <p:cNvSpPr txBox="1">
            <a:spLocks noGrp="1"/>
          </p:cNvSpPr>
          <p:nvPr>
            <p:ph type="body" idx="4"/>
          </p:nvPr>
        </p:nvSpPr>
        <p:spPr>
          <a:xfrm>
            <a:off x="8052554" y="3924633"/>
            <a:ext cx="3377407"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2F36"/>
              </a:buClr>
              <a:buSzPts val="2000"/>
              <a:buFont typeface="Arial"/>
              <a:buNone/>
              <a:defRPr sz="2000" b="1" i="0" u="none" strike="noStrike" cap="none">
                <a:solidFill>
                  <a:srgbClr val="082F36"/>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6" name="Google Shape;116;p95"/>
          <p:cNvSpPr txBox="1">
            <a:spLocks noGrp="1"/>
          </p:cNvSpPr>
          <p:nvPr>
            <p:ph type="body" idx="5"/>
          </p:nvPr>
        </p:nvSpPr>
        <p:spPr>
          <a:xfrm>
            <a:off x="648929" y="4633938"/>
            <a:ext cx="3377407" cy="12839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82F36"/>
              </a:buClr>
              <a:buSzPts val="1800"/>
              <a:buFont typeface="Arial"/>
              <a:buNone/>
              <a:defRPr sz="1800" b="0" i="0" u="none" strike="noStrike" cap="none">
                <a:solidFill>
                  <a:srgbClr val="082F36"/>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7" name="Google Shape;117;p95"/>
          <p:cNvSpPr txBox="1">
            <a:spLocks noGrp="1"/>
          </p:cNvSpPr>
          <p:nvPr>
            <p:ph type="body" idx="6"/>
          </p:nvPr>
        </p:nvSpPr>
        <p:spPr>
          <a:xfrm>
            <a:off x="4350742" y="4633938"/>
            <a:ext cx="3377407" cy="12839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82F36"/>
              </a:buClr>
              <a:buSzPts val="1800"/>
              <a:buFont typeface="Arial"/>
              <a:buNone/>
              <a:defRPr sz="1800" b="0" i="0" u="none" strike="noStrike" cap="none">
                <a:solidFill>
                  <a:srgbClr val="082F36"/>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8" name="Google Shape;118;p95"/>
          <p:cNvSpPr txBox="1">
            <a:spLocks noGrp="1"/>
          </p:cNvSpPr>
          <p:nvPr>
            <p:ph type="body" idx="7"/>
          </p:nvPr>
        </p:nvSpPr>
        <p:spPr>
          <a:xfrm>
            <a:off x="8052553" y="4633938"/>
            <a:ext cx="3377407" cy="12839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82F36"/>
              </a:buClr>
              <a:buSzPts val="1800"/>
              <a:buFont typeface="Arial"/>
              <a:buNone/>
              <a:defRPr sz="1800" b="0" i="0" u="none" strike="noStrike" cap="none">
                <a:solidFill>
                  <a:srgbClr val="082F36"/>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9" name="Google Shape;119;p95"/>
          <p:cNvSpPr txBox="1">
            <a:spLocks noGrp="1"/>
          </p:cNvSpPr>
          <p:nvPr>
            <p:ph type="body" idx="8"/>
          </p:nvPr>
        </p:nvSpPr>
        <p:spPr>
          <a:xfrm>
            <a:off x="4087345" y="6243196"/>
            <a:ext cx="7480300" cy="357188"/>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082F36"/>
              </a:buClr>
              <a:buSzPts val="1400"/>
              <a:buFont typeface="Arial"/>
              <a:buNone/>
              <a:defRPr sz="1400" b="0" i="0" u="none" strike="noStrike" cap="none">
                <a:solidFill>
                  <a:srgbClr val="082F36"/>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pic>
        <p:nvPicPr>
          <p:cNvPr id="120" name="Google Shape;120;p95"/>
          <p:cNvPicPr preferRelativeResize="0"/>
          <p:nvPr/>
        </p:nvPicPr>
        <p:blipFill rotWithShape="1">
          <a:blip r:embed="rId2">
            <a:alphaModFix/>
          </a:blip>
          <a:srcRect/>
          <a:stretch/>
        </p:blipFill>
        <p:spPr>
          <a:xfrm>
            <a:off x="686598" y="540332"/>
            <a:ext cx="3339738" cy="734006"/>
          </a:xfrm>
          <a:prstGeom prst="rect">
            <a:avLst/>
          </a:prstGeom>
          <a:noFill/>
          <a:ln>
            <a:noFill/>
          </a:ln>
        </p:spPr>
      </p:pic>
    </p:spTree>
    <p:extLst>
      <p:ext uri="{BB962C8B-B14F-4D97-AF65-F5344CB8AC3E}">
        <p14:creationId xmlns:p14="http://schemas.microsoft.com/office/powerpoint/2010/main" val="11550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DBAF-68D2-9DB5-BB43-B53BBAB48F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1185E69-C58A-90E0-A375-8E3CB935CF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8573081-1544-82F1-A838-CAA9844DB227}"/>
              </a:ext>
            </a:extLst>
          </p:cNvPr>
          <p:cNvSpPr>
            <a:spLocks noGrp="1"/>
          </p:cNvSpPr>
          <p:nvPr>
            <p:ph type="dt" sz="half" idx="10"/>
          </p:nvPr>
        </p:nvSpPr>
        <p:spPr/>
        <p:txBody>
          <a:bodyPr/>
          <a:lstStyle/>
          <a:p>
            <a:fld id="{5252FB07-C064-49B8-904B-FFC55D8EFE41}" type="datetimeFigureOut">
              <a:rPr lang="en-CA" smtClean="0"/>
              <a:t>2022-12-13</a:t>
            </a:fld>
            <a:endParaRPr lang="en-CA"/>
          </a:p>
        </p:txBody>
      </p:sp>
      <p:sp>
        <p:nvSpPr>
          <p:cNvPr id="5" name="Footer Placeholder 4">
            <a:extLst>
              <a:ext uri="{FF2B5EF4-FFF2-40B4-BE49-F238E27FC236}">
                <a16:creationId xmlns:a16="http://schemas.microsoft.com/office/drawing/2014/main" id="{53C2C733-2409-2806-C24D-F2554665EDC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89C686A-B988-6C83-695B-751571393561}"/>
              </a:ext>
            </a:extLst>
          </p:cNvPr>
          <p:cNvSpPr>
            <a:spLocks noGrp="1"/>
          </p:cNvSpPr>
          <p:nvPr>
            <p:ph type="sldNum" sz="quarter" idx="12"/>
          </p:nvPr>
        </p:nvSpPr>
        <p:spPr/>
        <p:txBody>
          <a:bodyPr/>
          <a:lstStyle/>
          <a:p>
            <a:fld id="{1131249C-323E-4EC9-B014-9D7598CCCD70}" type="slidenum">
              <a:rPr lang="en-CA" smtClean="0"/>
              <a:t>‹#›</a:t>
            </a:fld>
            <a:endParaRPr lang="en-CA"/>
          </a:p>
        </p:txBody>
      </p:sp>
    </p:spTree>
    <p:extLst>
      <p:ext uri="{BB962C8B-B14F-4D97-AF65-F5344CB8AC3E}">
        <p14:creationId xmlns:p14="http://schemas.microsoft.com/office/powerpoint/2010/main" val="176397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section [2]">
  <p:cSld name="Subsection [2]">
    <p:bg>
      <p:bgPr>
        <a:solidFill>
          <a:srgbClr val="F2F2F2"/>
        </a:solidFill>
        <a:effectLst/>
      </p:bgPr>
    </p:bg>
    <p:spTree>
      <p:nvGrpSpPr>
        <p:cNvPr id="1" name="Shape 69"/>
        <p:cNvGrpSpPr/>
        <p:nvPr/>
      </p:nvGrpSpPr>
      <p:grpSpPr>
        <a:xfrm>
          <a:off x="0" y="0"/>
          <a:ext cx="0" cy="0"/>
          <a:chOff x="0" y="0"/>
          <a:chExt cx="0" cy="0"/>
        </a:xfrm>
      </p:grpSpPr>
      <p:sp>
        <p:nvSpPr>
          <p:cNvPr id="70" name="Google Shape;70;p24"/>
          <p:cNvSpPr txBox="1">
            <a:spLocks noGrp="1"/>
          </p:cNvSpPr>
          <p:nvPr>
            <p:ph type="title"/>
          </p:nvPr>
        </p:nvSpPr>
        <p:spPr>
          <a:xfrm>
            <a:off x="3291039" y="1454587"/>
            <a:ext cx="6510186" cy="20887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7500"/>
              <a:buFont typeface="Poppins"/>
              <a:buNone/>
              <a:defRPr sz="7500" b="1" i="0" u="none" strike="noStrike" cap="none">
                <a:solidFill>
                  <a:schemeClr val="lt2"/>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24"/>
          <p:cNvSpPr txBox="1">
            <a:spLocks noGrp="1"/>
          </p:cNvSpPr>
          <p:nvPr>
            <p:ph type="body" idx="1"/>
          </p:nvPr>
        </p:nvSpPr>
        <p:spPr>
          <a:xfrm>
            <a:off x="722223" y="1786826"/>
            <a:ext cx="120717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2800"/>
              <a:buFont typeface="Arial"/>
              <a:buNone/>
              <a:defRPr sz="2800" b="0" i="0" u="none" strike="noStrike" cap="none">
                <a:solidFill>
                  <a:schemeClr val="dk2"/>
                </a:solidFill>
                <a:latin typeface="Poppins Light"/>
                <a:ea typeface="Poppins Light"/>
                <a:cs typeface="Poppins Light"/>
                <a:sym typeface="Poppi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Google Shape;73;p24"/>
          <p:cNvSpPr txBox="1">
            <a:spLocks noGrp="1"/>
          </p:cNvSpPr>
          <p:nvPr>
            <p:ph type="body" idx="2"/>
          </p:nvPr>
        </p:nvSpPr>
        <p:spPr>
          <a:xfrm>
            <a:off x="3291039" y="3543306"/>
            <a:ext cx="6510337" cy="19573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7500"/>
              <a:buFont typeface="Arial"/>
              <a:buNone/>
              <a:defRPr sz="7500" b="1" i="0" u="none" strike="noStrike" cap="none">
                <a:solidFill>
                  <a:schemeClr val="dk2"/>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218342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 Points">
  <p:cSld name="Bullet Points">
    <p:bg>
      <p:bgPr>
        <a:solidFill>
          <a:schemeClr val="dk2"/>
        </a:solidFill>
        <a:effectLst/>
      </p:bgPr>
    </p:bg>
    <p:spTree>
      <p:nvGrpSpPr>
        <p:cNvPr id="1" name="Shape 112"/>
        <p:cNvGrpSpPr/>
        <p:nvPr/>
      </p:nvGrpSpPr>
      <p:grpSpPr>
        <a:xfrm>
          <a:off x="0" y="0"/>
          <a:ext cx="0" cy="0"/>
          <a:chOff x="0" y="0"/>
          <a:chExt cx="0" cy="0"/>
        </a:xfrm>
      </p:grpSpPr>
      <p:sp>
        <p:nvSpPr>
          <p:cNvPr id="113" name="Google Shape;113;p29"/>
          <p:cNvSpPr txBox="1">
            <a:spLocks noGrp="1"/>
          </p:cNvSpPr>
          <p:nvPr>
            <p:ph type="body" idx="1"/>
          </p:nvPr>
        </p:nvSpPr>
        <p:spPr>
          <a:xfrm>
            <a:off x="722222" y="1457408"/>
            <a:ext cx="10560543" cy="9286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5400"/>
              <a:buFont typeface="Arial"/>
              <a:buNone/>
              <a:defRPr sz="5400" b="1" i="0" u="none" strike="noStrike" cap="none">
                <a:solidFill>
                  <a:schemeClr val="lt1"/>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4" name="Google Shape;114;p29"/>
          <p:cNvSpPr txBox="1">
            <a:spLocks noGrp="1"/>
          </p:cNvSpPr>
          <p:nvPr>
            <p:ph type="body" idx="2"/>
          </p:nvPr>
        </p:nvSpPr>
        <p:spPr>
          <a:xfrm>
            <a:off x="722223" y="2900358"/>
            <a:ext cx="10560542" cy="270033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lt1"/>
              </a:buClr>
              <a:buSzPts val="2000"/>
              <a:buFont typeface="Arial"/>
              <a:buChar char="•"/>
              <a:defRPr sz="2000" b="0" i="0" u="none" strike="noStrike" cap="none">
                <a:solidFill>
                  <a:schemeClr val="lt1"/>
                </a:solidFill>
                <a:latin typeface="Poppins"/>
                <a:ea typeface="Poppins"/>
                <a:cs typeface="Poppins"/>
                <a:sym typeface="Poppin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Poppins"/>
                <a:ea typeface="Poppins"/>
                <a:cs typeface="Poppins"/>
                <a:sym typeface="Poppi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5" name="Google Shape;115;p29"/>
          <p:cNvSpPr txBox="1">
            <a:spLocks noGrp="1"/>
          </p:cNvSpPr>
          <p:nvPr>
            <p:ph type="body" idx="3"/>
          </p:nvPr>
        </p:nvSpPr>
        <p:spPr>
          <a:xfrm>
            <a:off x="4087345" y="6243196"/>
            <a:ext cx="7480300" cy="357188"/>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142706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lain White">
  <p:cSld name="Plain White">
    <p:bg>
      <p:bgPr>
        <a:solidFill>
          <a:schemeClr val="lt1"/>
        </a:solidFill>
        <a:effectLst/>
      </p:bgPr>
    </p:bg>
    <p:spTree>
      <p:nvGrpSpPr>
        <p:cNvPr id="1" name="Shape 186"/>
        <p:cNvGrpSpPr/>
        <p:nvPr/>
      </p:nvGrpSpPr>
      <p:grpSpPr>
        <a:xfrm>
          <a:off x="0" y="0"/>
          <a:ext cx="0" cy="0"/>
          <a:chOff x="0" y="0"/>
          <a:chExt cx="0" cy="0"/>
        </a:xfrm>
      </p:grpSpPr>
    </p:spTree>
    <p:extLst>
      <p:ext uri="{BB962C8B-B14F-4D97-AF65-F5344CB8AC3E}">
        <p14:creationId xmlns:p14="http://schemas.microsoft.com/office/powerpoint/2010/main" val="423223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Body Text">
  <p:cSld name="Title &amp; Body Text">
    <p:bg>
      <p:bgPr>
        <a:solidFill>
          <a:schemeClr val="lt2"/>
        </a:solidFill>
        <a:effectLst/>
      </p:bgPr>
    </p:bg>
    <p:spTree>
      <p:nvGrpSpPr>
        <p:cNvPr id="1" name="Shape 32"/>
        <p:cNvGrpSpPr/>
        <p:nvPr/>
      </p:nvGrpSpPr>
      <p:grpSpPr>
        <a:xfrm>
          <a:off x="0" y="0"/>
          <a:ext cx="0" cy="0"/>
          <a:chOff x="0" y="0"/>
          <a:chExt cx="0" cy="0"/>
        </a:xfrm>
      </p:grpSpPr>
      <p:sp>
        <p:nvSpPr>
          <p:cNvPr id="33" name="Google Shape;33;p21"/>
          <p:cNvSpPr txBox="1">
            <a:spLocks noGrp="1"/>
          </p:cNvSpPr>
          <p:nvPr>
            <p:ph type="body" idx="1"/>
          </p:nvPr>
        </p:nvSpPr>
        <p:spPr>
          <a:xfrm>
            <a:off x="722223" y="2531122"/>
            <a:ext cx="4492815" cy="20242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2F36"/>
              </a:buClr>
              <a:buSzPts val="7500"/>
              <a:buFont typeface="Arial"/>
              <a:buNone/>
              <a:defRPr sz="7500" b="1" i="0" u="none" strike="noStrike" cap="none">
                <a:solidFill>
                  <a:srgbClr val="082F36"/>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4" name="Google Shape;34;p21"/>
          <p:cNvSpPr txBox="1">
            <a:spLocks noGrp="1"/>
          </p:cNvSpPr>
          <p:nvPr>
            <p:ph type="body" idx="2"/>
          </p:nvPr>
        </p:nvSpPr>
        <p:spPr>
          <a:xfrm>
            <a:off x="722223" y="5747182"/>
            <a:ext cx="2399406" cy="3491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2F36"/>
              </a:buClr>
              <a:buSzPts val="1800"/>
              <a:buFont typeface="Arial"/>
              <a:buNone/>
              <a:defRPr sz="1800" b="0" i="0" u="none" strike="noStrike" cap="none">
                <a:solidFill>
                  <a:srgbClr val="082F36"/>
                </a:solidFill>
                <a:latin typeface="Poppins"/>
                <a:ea typeface="Poppins"/>
                <a:cs typeface="Poppins"/>
                <a:sym typeface="Poppin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Poppins"/>
                <a:ea typeface="Poppins"/>
                <a:cs typeface="Poppins"/>
                <a:sym typeface="Poppi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21"/>
          <p:cNvSpPr txBox="1">
            <a:spLocks noGrp="1"/>
          </p:cNvSpPr>
          <p:nvPr>
            <p:ph type="body" idx="3"/>
          </p:nvPr>
        </p:nvSpPr>
        <p:spPr>
          <a:xfrm>
            <a:off x="6596363" y="1548193"/>
            <a:ext cx="4592567" cy="380520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82F36"/>
              </a:buClr>
              <a:buSzPts val="1800"/>
              <a:buFont typeface="Arial"/>
              <a:buNone/>
              <a:defRPr sz="1800" b="0" i="0" u="none" strike="noStrike" cap="none">
                <a:solidFill>
                  <a:srgbClr val="082F36"/>
                </a:solidFill>
                <a:latin typeface="Poppins"/>
                <a:ea typeface="Poppins"/>
                <a:cs typeface="Poppins"/>
                <a:sym typeface="Poppin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Poppins"/>
                <a:ea typeface="Poppins"/>
                <a:cs typeface="Poppins"/>
                <a:sym typeface="Poppi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173590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2"/>
        </a:solidFill>
        <a:effectLst/>
      </p:bgPr>
    </p:bg>
    <p:spTree>
      <p:nvGrpSpPr>
        <p:cNvPr id="1" name="Shape 40"/>
        <p:cNvGrpSpPr/>
        <p:nvPr/>
      </p:nvGrpSpPr>
      <p:grpSpPr>
        <a:xfrm>
          <a:off x="0" y="0"/>
          <a:ext cx="0" cy="0"/>
          <a:chOff x="0" y="0"/>
          <a:chExt cx="0" cy="0"/>
        </a:xfrm>
      </p:grpSpPr>
      <p:sp>
        <p:nvSpPr>
          <p:cNvPr id="41" name="Google Shape;41;p22"/>
          <p:cNvSpPr txBox="1">
            <a:spLocks noGrp="1"/>
          </p:cNvSpPr>
          <p:nvPr>
            <p:ph type="body" idx="1"/>
          </p:nvPr>
        </p:nvSpPr>
        <p:spPr>
          <a:xfrm rot="-5400000">
            <a:off x="-942974" y="3228975"/>
            <a:ext cx="4657725" cy="14287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2F36"/>
              </a:buClr>
              <a:buSzPts val="5400"/>
              <a:buFont typeface="Arial"/>
              <a:buNone/>
              <a:defRPr sz="5400" b="1" i="0" u="none" strike="noStrike" cap="none">
                <a:solidFill>
                  <a:srgbClr val="082F36"/>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2" name="Google Shape;42;p22"/>
          <p:cNvSpPr txBox="1">
            <a:spLocks noGrp="1"/>
          </p:cNvSpPr>
          <p:nvPr>
            <p:ph type="body" idx="2"/>
          </p:nvPr>
        </p:nvSpPr>
        <p:spPr>
          <a:xfrm>
            <a:off x="5230813" y="1057275"/>
            <a:ext cx="5570537"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2F36"/>
              </a:buClr>
              <a:buSzPts val="2400"/>
              <a:buFont typeface="Arial"/>
              <a:buNone/>
              <a:defRPr sz="2400" b="1" i="0" u="none" strike="noStrike" cap="none">
                <a:solidFill>
                  <a:srgbClr val="082F36"/>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3" name="Google Shape;43;p22"/>
          <p:cNvSpPr txBox="1">
            <a:spLocks noGrp="1"/>
          </p:cNvSpPr>
          <p:nvPr>
            <p:ph type="body" idx="3"/>
          </p:nvPr>
        </p:nvSpPr>
        <p:spPr>
          <a:xfrm>
            <a:off x="5230799" y="2016335"/>
            <a:ext cx="2520950" cy="3714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2F36"/>
              </a:buClr>
              <a:buSzPts val="2000"/>
              <a:buFont typeface="Arial"/>
              <a:buNone/>
              <a:defRPr sz="2000" b="1" i="0" u="none" strike="noStrike" cap="none">
                <a:solidFill>
                  <a:srgbClr val="082F36"/>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4" name="Google Shape;44;p22"/>
          <p:cNvSpPr txBox="1">
            <a:spLocks noGrp="1"/>
          </p:cNvSpPr>
          <p:nvPr>
            <p:ph type="body" idx="4"/>
          </p:nvPr>
        </p:nvSpPr>
        <p:spPr>
          <a:xfrm>
            <a:off x="5230799" y="3568685"/>
            <a:ext cx="2520950" cy="3714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2F36"/>
              </a:buClr>
              <a:buSzPts val="2000"/>
              <a:buFont typeface="Arial"/>
              <a:buNone/>
              <a:defRPr sz="2000" b="1" i="0" u="none" strike="noStrike" cap="none">
                <a:solidFill>
                  <a:srgbClr val="082F36"/>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5" name="Google Shape;45;p22"/>
          <p:cNvSpPr txBox="1">
            <a:spLocks noGrp="1"/>
          </p:cNvSpPr>
          <p:nvPr>
            <p:ph type="body" idx="5"/>
          </p:nvPr>
        </p:nvSpPr>
        <p:spPr>
          <a:xfrm>
            <a:off x="5230799" y="5139032"/>
            <a:ext cx="2520950" cy="3714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2F36"/>
              </a:buClr>
              <a:buSzPts val="2000"/>
              <a:buFont typeface="Arial"/>
              <a:buNone/>
              <a:defRPr sz="2000" b="1" i="0" u="none" strike="noStrike" cap="none">
                <a:solidFill>
                  <a:srgbClr val="082F36"/>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6" name="Google Shape;46;p22"/>
          <p:cNvSpPr txBox="1">
            <a:spLocks noGrp="1"/>
          </p:cNvSpPr>
          <p:nvPr>
            <p:ph type="body" idx="6"/>
          </p:nvPr>
        </p:nvSpPr>
        <p:spPr>
          <a:xfrm>
            <a:off x="8538706" y="2020092"/>
            <a:ext cx="2520950" cy="3714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2F36"/>
              </a:buClr>
              <a:buSzPts val="2000"/>
              <a:buFont typeface="Arial"/>
              <a:buNone/>
              <a:defRPr sz="2000" b="1" i="0" u="none" strike="noStrike" cap="none">
                <a:solidFill>
                  <a:srgbClr val="082F36"/>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7" name="Google Shape;47;p22"/>
          <p:cNvSpPr txBox="1">
            <a:spLocks noGrp="1"/>
          </p:cNvSpPr>
          <p:nvPr>
            <p:ph type="body" idx="7"/>
          </p:nvPr>
        </p:nvSpPr>
        <p:spPr>
          <a:xfrm>
            <a:off x="8538706" y="3568685"/>
            <a:ext cx="2520950" cy="3714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82F36"/>
              </a:buClr>
              <a:buSzPts val="2000"/>
              <a:buFont typeface="Arial"/>
              <a:buNone/>
              <a:defRPr sz="2000" b="1" i="0" u="none" strike="noStrike" cap="none">
                <a:solidFill>
                  <a:srgbClr val="082F36"/>
                </a:solidFill>
                <a:latin typeface="Poppins"/>
                <a:ea typeface="Poppins"/>
                <a:cs typeface="Poppins"/>
                <a:sym typeface="Poppi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8" name="Google Shape;48;p22"/>
          <p:cNvSpPr txBox="1">
            <a:spLocks noGrp="1"/>
          </p:cNvSpPr>
          <p:nvPr>
            <p:ph type="body" idx="8"/>
          </p:nvPr>
        </p:nvSpPr>
        <p:spPr>
          <a:xfrm>
            <a:off x="5230799" y="2507574"/>
            <a:ext cx="2755914" cy="596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82F36"/>
              </a:buClr>
              <a:buSzPts val="1800"/>
              <a:buFont typeface="Arial"/>
              <a:buNone/>
              <a:defRPr sz="1800" b="0" i="0" u="none" strike="noStrike" cap="none">
                <a:solidFill>
                  <a:srgbClr val="082F36"/>
                </a:solidFill>
                <a:latin typeface="Poppins Light"/>
                <a:ea typeface="Poppins Light"/>
                <a:cs typeface="Poppins Light"/>
                <a:sym typeface="Poppi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9" name="Google Shape;49;p22"/>
          <p:cNvSpPr txBox="1">
            <a:spLocks noGrp="1"/>
          </p:cNvSpPr>
          <p:nvPr>
            <p:ph type="body" idx="9"/>
          </p:nvPr>
        </p:nvSpPr>
        <p:spPr>
          <a:xfrm>
            <a:off x="5230799" y="4078826"/>
            <a:ext cx="2755914" cy="596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82F36"/>
              </a:buClr>
              <a:buSzPts val="1800"/>
              <a:buFont typeface="Arial"/>
              <a:buNone/>
              <a:defRPr sz="1800" b="0" i="0" u="none" strike="noStrike" cap="none">
                <a:solidFill>
                  <a:srgbClr val="082F36"/>
                </a:solidFill>
                <a:latin typeface="Poppins Light"/>
                <a:ea typeface="Poppins Light"/>
                <a:cs typeface="Poppins Light"/>
                <a:sym typeface="Poppi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0" name="Google Shape;50;p22"/>
          <p:cNvSpPr txBox="1">
            <a:spLocks noGrp="1"/>
          </p:cNvSpPr>
          <p:nvPr>
            <p:ph type="body" idx="13"/>
          </p:nvPr>
        </p:nvSpPr>
        <p:spPr>
          <a:xfrm>
            <a:off x="5230799" y="5650078"/>
            <a:ext cx="2755914" cy="596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82F36"/>
              </a:buClr>
              <a:buSzPts val="1800"/>
              <a:buFont typeface="Arial"/>
              <a:buNone/>
              <a:defRPr sz="1800" b="0" i="0" u="none" strike="noStrike" cap="none">
                <a:solidFill>
                  <a:srgbClr val="082F36"/>
                </a:solidFill>
                <a:latin typeface="Poppins Light"/>
                <a:ea typeface="Poppins Light"/>
                <a:cs typeface="Poppins Light"/>
                <a:sym typeface="Poppi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Google Shape;51;p22"/>
          <p:cNvSpPr txBox="1">
            <a:spLocks noGrp="1"/>
          </p:cNvSpPr>
          <p:nvPr>
            <p:ph type="body" idx="14"/>
          </p:nvPr>
        </p:nvSpPr>
        <p:spPr>
          <a:xfrm>
            <a:off x="8526993" y="2511799"/>
            <a:ext cx="2755914" cy="596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82F36"/>
              </a:buClr>
              <a:buSzPts val="1800"/>
              <a:buFont typeface="Arial"/>
              <a:buNone/>
              <a:defRPr sz="1800" b="0" i="0" u="none" strike="noStrike" cap="none">
                <a:solidFill>
                  <a:srgbClr val="082F36"/>
                </a:solidFill>
                <a:latin typeface="Poppins Light"/>
                <a:ea typeface="Poppins Light"/>
                <a:cs typeface="Poppins Light"/>
                <a:sym typeface="Poppi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Google Shape;52;p22"/>
          <p:cNvSpPr txBox="1">
            <a:spLocks noGrp="1"/>
          </p:cNvSpPr>
          <p:nvPr>
            <p:ph type="body" idx="15"/>
          </p:nvPr>
        </p:nvSpPr>
        <p:spPr>
          <a:xfrm>
            <a:off x="8526993" y="4078826"/>
            <a:ext cx="2755914" cy="596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82F36"/>
              </a:buClr>
              <a:buSzPts val="1800"/>
              <a:buFont typeface="Arial"/>
              <a:buNone/>
              <a:defRPr sz="1800" b="0" i="0" u="none" strike="noStrike" cap="none">
                <a:solidFill>
                  <a:srgbClr val="082F36"/>
                </a:solidFill>
                <a:latin typeface="Poppins Light"/>
                <a:ea typeface="Poppins Light"/>
                <a:cs typeface="Poppins Light"/>
                <a:sym typeface="Poppi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2036766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Quotation">
    <p:bg>
      <p:bgPr>
        <a:solidFill>
          <a:schemeClr val="bg1">
            <a:lumMod val="95000"/>
          </a:schemeClr>
        </a:solidFill>
        <a:effectLst/>
      </p:bgPr>
    </p:bg>
    <p:spTree>
      <p:nvGrpSpPr>
        <p:cNvPr id="1" name=""/>
        <p:cNvGrpSpPr/>
        <p:nvPr/>
      </p:nvGrpSpPr>
      <p:grpSpPr>
        <a:xfrm>
          <a:off x="0" y="0"/>
          <a:ext cx="0" cy="0"/>
          <a:chOff x="0" y="0"/>
          <a:chExt cx="0" cy="0"/>
        </a:xfrm>
      </p:grpSpPr>
      <p:sp>
        <p:nvSpPr>
          <p:cNvPr id="9" name="Teardrop 8">
            <a:extLst>
              <a:ext uri="{FF2B5EF4-FFF2-40B4-BE49-F238E27FC236}">
                <a16:creationId xmlns:a16="http://schemas.microsoft.com/office/drawing/2014/main" id="{502B93AC-F993-314F-AFB1-D2EC64E2F2A8}"/>
              </a:ext>
            </a:extLst>
          </p:cNvPr>
          <p:cNvSpPr/>
          <p:nvPr/>
        </p:nvSpPr>
        <p:spPr>
          <a:xfrm rot="10800000">
            <a:off x="8610983" y="2939567"/>
            <a:ext cx="2957513" cy="2957513"/>
          </a:xfrm>
          <a:prstGeom prst="teardrop">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0">
            <a:extLst>
              <a:ext uri="{FF2B5EF4-FFF2-40B4-BE49-F238E27FC236}">
                <a16:creationId xmlns:a16="http://schemas.microsoft.com/office/drawing/2014/main" id="{37BADD8D-CEB7-B144-8F00-5CDFDC3B6A27}"/>
              </a:ext>
            </a:extLst>
          </p:cNvPr>
          <p:cNvSpPr>
            <a:spLocks noGrp="1"/>
          </p:cNvSpPr>
          <p:nvPr>
            <p:ph type="title" hasCustomPrompt="1"/>
          </p:nvPr>
        </p:nvSpPr>
        <p:spPr>
          <a:xfrm>
            <a:off x="1274525" y="1457408"/>
            <a:ext cx="5969238" cy="4439673"/>
          </a:xfrm>
          <a:prstGeom prst="rect">
            <a:avLst/>
          </a:prstGeom>
        </p:spPr>
        <p:txBody>
          <a:bodyPr/>
          <a:lstStyle>
            <a:lvl1pPr>
              <a:defRPr sz="5400" b="1">
                <a:solidFill>
                  <a:schemeClr val="tx2"/>
                </a:solidFill>
                <a:latin typeface="Poppins" pitchFamily="2" charset="77"/>
                <a:cs typeface="Poppins" pitchFamily="2" charset="77"/>
              </a:defRPr>
            </a:lvl1pPr>
          </a:lstStyle>
          <a:p>
            <a:r>
              <a:rPr lang="en-US" dirty="0"/>
              <a:t>“A quotation is the repetition of something that someone has said or written.”</a:t>
            </a:r>
          </a:p>
        </p:txBody>
      </p:sp>
      <p:sp>
        <p:nvSpPr>
          <p:cNvPr id="7" name="Text Placeholder 21">
            <a:extLst>
              <a:ext uri="{FF2B5EF4-FFF2-40B4-BE49-F238E27FC236}">
                <a16:creationId xmlns:a16="http://schemas.microsoft.com/office/drawing/2014/main" id="{4C58363E-B9E0-6B49-9675-6AA55614FF92}"/>
              </a:ext>
            </a:extLst>
          </p:cNvPr>
          <p:cNvSpPr>
            <a:spLocks noGrp="1"/>
          </p:cNvSpPr>
          <p:nvPr>
            <p:ph type="body" sz="quarter" idx="11" hasCustomPrompt="1"/>
          </p:nvPr>
        </p:nvSpPr>
        <p:spPr>
          <a:xfrm>
            <a:off x="8915668" y="4218875"/>
            <a:ext cx="2552815" cy="942398"/>
          </a:xfrm>
          <a:prstGeom prst="rect">
            <a:avLst/>
          </a:prstGeom>
        </p:spPr>
        <p:txBody>
          <a:bodyPr/>
          <a:lstStyle>
            <a:lvl1pPr marL="0" indent="0">
              <a:buNone/>
              <a:defRPr sz="2800" b="0" i="0">
                <a:solidFill>
                  <a:schemeClr val="tx2"/>
                </a:solidFill>
                <a:latin typeface="Poppins Light" pitchFamily="2" charset="77"/>
                <a:cs typeface="Poppins Light" pitchFamily="2" charset="77"/>
              </a:defRPr>
            </a:lvl1pPr>
          </a:lstStyle>
          <a:p>
            <a:pPr lvl="0"/>
            <a:r>
              <a:rPr lang="en-US" dirty="0"/>
              <a:t>Writer Name, </a:t>
            </a:r>
          </a:p>
          <a:p>
            <a:pPr lvl="0"/>
            <a:r>
              <a:rPr lang="en-US" dirty="0"/>
              <a:t>2022</a:t>
            </a:r>
          </a:p>
        </p:txBody>
      </p:sp>
      <p:pic>
        <p:nvPicPr>
          <p:cNvPr id="11" name="Picture Placeholder 10">
            <a:extLst>
              <a:ext uri="{FF2B5EF4-FFF2-40B4-BE49-F238E27FC236}">
                <a16:creationId xmlns:a16="http://schemas.microsoft.com/office/drawing/2014/main" id="{B255E5AE-8AB3-B741-90D3-47826BE638EC}"/>
              </a:ext>
            </a:extLst>
          </p:cNvPr>
          <p:cNvPicPr>
            <a:picLocks noChangeAspect="1"/>
          </p:cNvPicPr>
          <p:nvPr/>
        </p:nvPicPr>
        <p:blipFill>
          <a:blip r:embed="rId2"/>
          <a:stretch>
            <a:fillRect/>
          </a:stretch>
        </p:blipFill>
        <p:spPr>
          <a:xfrm>
            <a:off x="8128756" y="540332"/>
            <a:ext cx="3339727" cy="734006"/>
          </a:xfrm>
          <a:prstGeom prst="rect">
            <a:avLst/>
          </a:prstGeom>
        </p:spPr>
      </p:pic>
    </p:spTree>
    <p:extLst>
      <p:ext uri="{BB962C8B-B14F-4D97-AF65-F5344CB8AC3E}">
        <p14:creationId xmlns:p14="http://schemas.microsoft.com/office/powerpoint/2010/main" val="2040960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99" r:id="rId2"/>
    <p:sldLayoutId id="2147483702" r:id="rId3"/>
    <p:sldLayoutId id="2147483704" r:id="rId4"/>
    <p:sldLayoutId id="2147483705" r:id="rId5"/>
    <p:sldLayoutId id="2147483706" r:id="rId6"/>
    <p:sldLayoutId id="2147483707" r:id="rId7"/>
    <p:sldLayoutId id="2147483708" r:id="rId8"/>
    <p:sldLayoutId id="2147483710" r:id="rId9"/>
    <p:sldLayoutId id="2147483711" r:id="rId10"/>
    <p:sldLayoutId id="2147483712" r:id="rId11"/>
    <p:sldLayoutId id="214748371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hyperlink" Target="mailto:Corey.Ferguson@cmhanb.ca" TargetMode="External"/><Relationship Id="rId3" Type="http://schemas.openxmlformats.org/officeDocument/2006/relationships/hyperlink" Target="mailto:cjacobs@trentu.ca" TargetMode="External"/><Relationship Id="rId7" Type="http://schemas.openxmlformats.org/officeDocument/2006/relationships/hyperlink" Target="mailto:Lauren.White@cmhanb.ca"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mailto:macleanm@unb.ca" TargetMode="External"/><Relationship Id="rId5" Type="http://schemas.openxmlformats.org/officeDocument/2006/relationships/hyperlink" Target="mailto:ccrough@cmhahkpr.ca" TargetMode="External"/><Relationship Id="rId4" Type="http://schemas.openxmlformats.org/officeDocument/2006/relationships/hyperlink" Target="mailto:jsantana@cmhahkpr.ca" TargetMode="External"/><Relationship Id="rId9" Type="http://schemas.openxmlformats.org/officeDocument/2006/relationships/hyperlink" Target="mailto:bliptonbos@cmha.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1"/>
          <p:cNvSpPr txBox="1">
            <a:spLocks noGrp="1"/>
          </p:cNvSpPr>
          <p:nvPr>
            <p:ph type="title"/>
          </p:nvPr>
        </p:nvSpPr>
        <p:spPr>
          <a:xfrm>
            <a:off x="3507971" y="883972"/>
            <a:ext cx="7264803" cy="35133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7500"/>
              <a:buFont typeface="Poppins"/>
              <a:buNone/>
            </a:pPr>
            <a:r>
              <a:rPr lang="en-US" dirty="0"/>
              <a:t>Campus </a:t>
            </a:r>
            <a:br>
              <a:rPr lang="en-US" dirty="0"/>
            </a:br>
            <a:r>
              <a:rPr lang="en-US" dirty="0"/>
              <a:t>Peer Support </a:t>
            </a:r>
            <a:br>
              <a:rPr lang="en-US" dirty="0"/>
            </a:br>
            <a:r>
              <a:rPr lang="en-US" sz="4000" dirty="0">
                <a:solidFill>
                  <a:schemeClr val="accent4"/>
                </a:solidFill>
              </a:rPr>
              <a:t>for mental health and substance use health</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
          <p:cNvSpPr txBox="1">
            <a:spLocks noGrp="1"/>
          </p:cNvSpPr>
          <p:nvPr>
            <p:ph type="body" idx="1"/>
          </p:nvPr>
        </p:nvSpPr>
        <p:spPr>
          <a:xfrm>
            <a:off x="632375" y="2634425"/>
            <a:ext cx="3640800" cy="1582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82F36"/>
              </a:buClr>
              <a:buSzPts val="5400"/>
              <a:buFont typeface="Arial"/>
              <a:buNone/>
            </a:pPr>
            <a:r>
              <a:rPr lang="en-US" sz="5600"/>
              <a:t>Training  Content</a:t>
            </a:r>
            <a:endParaRPr sz="5600"/>
          </a:p>
        </p:txBody>
      </p:sp>
      <p:sp>
        <p:nvSpPr>
          <p:cNvPr id="464" name="Google Shape;464;p5"/>
          <p:cNvSpPr txBox="1">
            <a:spLocks noGrp="1"/>
          </p:cNvSpPr>
          <p:nvPr>
            <p:ph type="body" idx="2"/>
          </p:nvPr>
        </p:nvSpPr>
        <p:spPr>
          <a:xfrm>
            <a:off x="5201444" y="877716"/>
            <a:ext cx="5570537" cy="414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82F36"/>
              </a:buClr>
              <a:buSzPts val="2400"/>
              <a:buNone/>
            </a:pPr>
            <a:r>
              <a:rPr lang="en-US"/>
              <a:t>Modules</a:t>
            </a:r>
            <a:endParaRPr/>
          </a:p>
        </p:txBody>
      </p:sp>
      <p:sp>
        <p:nvSpPr>
          <p:cNvPr id="449" name="Google Shape;449;p5"/>
          <p:cNvSpPr txBox="1">
            <a:spLocks noGrp="1"/>
          </p:cNvSpPr>
          <p:nvPr>
            <p:ph type="body" idx="3"/>
          </p:nvPr>
        </p:nvSpPr>
        <p:spPr>
          <a:xfrm>
            <a:off x="5271435" y="1502351"/>
            <a:ext cx="2906334" cy="3231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82F36"/>
              </a:buClr>
              <a:buSzPts val="1800"/>
              <a:buNone/>
            </a:pPr>
            <a:r>
              <a:rPr lang="en-US" sz="1800"/>
              <a:t>01 Peer Support Overview</a:t>
            </a:r>
            <a:endParaRPr/>
          </a:p>
        </p:txBody>
      </p:sp>
      <p:sp>
        <p:nvSpPr>
          <p:cNvPr id="450" name="Google Shape;450;p5"/>
          <p:cNvSpPr txBox="1">
            <a:spLocks noGrp="1"/>
          </p:cNvSpPr>
          <p:nvPr>
            <p:ph type="body" idx="4"/>
          </p:nvPr>
        </p:nvSpPr>
        <p:spPr>
          <a:xfrm>
            <a:off x="5239533" y="3272294"/>
            <a:ext cx="2520950" cy="6870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82F36"/>
              </a:buClr>
              <a:buSzPts val="1800"/>
              <a:buNone/>
            </a:pPr>
            <a:r>
              <a:rPr lang="en-US" sz="1800"/>
              <a:t>02 Connection &amp; Belonging</a:t>
            </a:r>
            <a:endParaRPr/>
          </a:p>
        </p:txBody>
      </p:sp>
      <p:sp>
        <p:nvSpPr>
          <p:cNvPr id="451" name="Google Shape;451;p5"/>
          <p:cNvSpPr txBox="1">
            <a:spLocks noGrp="1"/>
          </p:cNvSpPr>
          <p:nvPr>
            <p:ph type="body" idx="5"/>
          </p:nvPr>
        </p:nvSpPr>
        <p:spPr>
          <a:xfrm>
            <a:off x="5239533" y="5148475"/>
            <a:ext cx="2520950" cy="55453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82F36"/>
              </a:buClr>
              <a:buSzPts val="1800"/>
              <a:buNone/>
            </a:pPr>
            <a:r>
              <a:rPr lang="en-US" sz="1800"/>
              <a:t>03 Self-care Strategies</a:t>
            </a:r>
            <a:endParaRPr sz="1800"/>
          </a:p>
        </p:txBody>
      </p:sp>
      <p:sp>
        <p:nvSpPr>
          <p:cNvPr id="452" name="Google Shape;452;p5"/>
          <p:cNvSpPr txBox="1">
            <a:spLocks noGrp="1"/>
          </p:cNvSpPr>
          <p:nvPr>
            <p:ph type="body" idx="6"/>
          </p:nvPr>
        </p:nvSpPr>
        <p:spPr>
          <a:xfrm>
            <a:off x="8526992" y="1523045"/>
            <a:ext cx="2520950" cy="8500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82F36"/>
              </a:buClr>
              <a:buSzPts val="1800"/>
              <a:buNone/>
            </a:pPr>
            <a:r>
              <a:rPr lang="en-US" sz="1800"/>
              <a:t>04 Communication Skills</a:t>
            </a:r>
            <a:endParaRPr/>
          </a:p>
        </p:txBody>
      </p:sp>
      <p:sp>
        <p:nvSpPr>
          <p:cNvPr id="453" name="Google Shape;453;p5"/>
          <p:cNvSpPr txBox="1">
            <a:spLocks noGrp="1"/>
          </p:cNvSpPr>
          <p:nvPr>
            <p:ph type="body" idx="7"/>
          </p:nvPr>
        </p:nvSpPr>
        <p:spPr>
          <a:xfrm>
            <a:off x="8646091" y="4063320"/>
            <a:ext cx="2520950" cy="3714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82F36"/>
              </a:buClr>
              <a:buSzPts val="1800"/>
              <a:buNone/>
            </a:pPr>
            <a:r>
              <a:rPr lang="en-US" sz="1800"/>
              <a:t>05 Additional Support</a:t>
            </a:r>
            <a:endParaRPr/>
          </a:p>
        </p:txBody>
      </p:sp>
      <p:sp>
        <p:nvSpPr>
          <p:cNvPr id="454" name="Google Shape;454;p5"/>
          <p:cNvSpPr txBox="1">
            <a:spLocks noGrp="1"/>
          </p:cNvSpPr>
          <p:nvPr>
            <p:ph type="body" idx="8"/>
          </p:nvPr>
        </p:nvSpPr>
        <p:spPr>
          <a:xfrm>
            <a:off x="5201444" y="2125511"/>
            <a:ext cx="3079012" cy="983188"/>
          </a:xfrm>
          <a:prstGeom prst="rect">
            <a:avLst/>
          </a:prstGeom>
          <a:noFill/>
          <a:ln>
            <a:noFill/>
          </a:ln>
        </p:spPr>
        <p:txBody>
          <a:bodyPr spcFirstLastPara="1" wrap="square" lIns="91425" tIns="45700" rIns="91425" bIns="45700" anchor="t" anchorCtr="0">
            <a:noAutofit/>
          </a:bodyPr>
          <a:lstStyle/>
          <a:p>
            <a:pPr marL="273050" marR="0" lvl="0" indent="-158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1"/>
                </a:solidFill>
                <a:latin typeface="Source Sans Pro"/>
                <a:ea typeface="Source Sans Pro"/>
                <a:cs typeface="Source Sans Pro"/>
                <a:sym typeface="Source Sans Pro"/>
              </a:rPr>
              <a:t>Principles of peer support </a:t>
            </a:r>
            <a:endParaRPr sz="1800" u="none" strike="noStrike" cap="none">
              <a:latin typeface="Source Sans Pro"/>
              <a:ea typeface="Source Sans Pro"/>
              <a:cs typeface="Source Sans Pro"/>
              <a:sym typeface="Source Sans Pro"/>
            </a:endParaRPr>
          </a:p>
          <a:p>
            <a:pPr marL="273050" marR="0" lvl="0" indent="-158750" algn="l" rtl="0">
              <a:lnSpc>
                <a:spcPct val="100000"/>
              </a:lnSpc>
              <a:spcBef>
                <a:spcPts val="600"/>
              </a:spcBef>
              <a:spcAft>
                <a:spcPts val="0"/>
              </a:spcAft>
              <a:buClr>
                <a:schemeClr val="dk2"/>
              </a:buClr>
              <a:buSzPts val="1800"/>
              <a:buFont typeface="Arial"/>
              <a:buChar char="•"/>
            </a:pPr>
            <a:r>
              <a:rPr lang="en-US" sz="1800" b="0" i="0" u="none" strike="noStrike" cap="none">
                <a:solidFill>
                  <a:schemeClr val="dk1"/>
                </a:solidFill>
                <a:latin typeface="Source Sans Pro"/>
                <a:ea typeface="Source Sans Pro"/>
                <a:cs typeface="Source Sans Pro"/>
                <a:sym typeface="Source Sans Pro"/>
              </a:rPr>
              <a:t>Role &amp; responsibilities of peer support</a:t>
            </a:r>
            <a:endParaRPr sz="1800" u="none" strike="noStrike" cap="none">
              <a:latin typeface="Source Sans Pro"/>
              <a:ea typeface="Source Sans Pro"/>
              <a:cs typeface="Source Sans Pro"/>
              <a:sym typeface="Source Sans Pro"/>
            </a:endParaRPr>
          </a:p>
        </p:txBody>
      </p:sp>
      <p:sp>
        <p:nvSpPr>
          <p:cNvPr id="455" name="Google Shape;455;p5"/>
          <p:cNvSpPr txBox="1">
            <a:spLocks noGrp="1"/>
          </p:cNvSpPr>
          <p:nvPr>
            <p:ph type="body" idx="9"/>
          </p:nvPr>
        </p:nvSpPr>
        <p:spPr>
          <a:xfrm>
            <a:off x="5230799" y="3833369"/>
            <a:ext cx="2755914" cy="1222401"/>
          </a:xfrm>
          <a:prstGeom prst="rect">
            <a:avLst/>
          </a:prstGeom>
          <a:noFill/>
          <a:ln>
            <a:noFill/>
          </a:ln>
        </p:spPr>
        <p:txBody>
          <a:bodyPr spcFirstLastPara="1" wrap="square" lIns="91425" tIns="45700" rIns="91425" bIns="45700" anchor="t" anchorCtr="0">
            <a:normAutofit fontScale="92500" lnSpcReduction="20000"/>
          </a:bodyPr>
          <a:lstStyle/>
          <a:p>
            <a:pPr marL="273050" marR="0" lvl="0" indent="-158750" algn="l" rtl="0">
              <a:lnSpc>
                <a:spcPct val="110000"/>
              </a:lnSpc>
              <a:spcBef>
                <a:spcPts val="0"/>
              </a:spcBef>
              <a:spcAft>
                <a:spcPts val="0"/>
              </a:spcAft>
              <a:buClr>
                <a:schemeClr val="dk2"/>
              </a:buClr>
              <a:buSzPct val="108108"/>
              <a:buFont typeface="Arial"/>
              <a:buChar char="•"/>
            </a:pPr>
            <a:r>
              <a:rPr lang="en-US" sz="1800" b="0" i="0" u="none" strike="noStrike" cap="none">
                <a:solidFill>
                  <a:schemeClr val="dk1"/>
                </a:solidFill>
                <a:latin typeface="Source Sans Pro"/>
                <a:ea typeface="Source Sans Pro"/>
                <a:cs typeface="Source Sans Pro"/>
                <a:sym typeface="Source Sans Pro"/>
              </a:rPr>
              <a:t>Personal experiences &amp; biases</a:t>
            </a:r>
            <a:endParaRPr sz="1800" u="none" strike="noStrike" cap="none">
              <a:latin typeface="Source Sans Pro"/>
              <a:ea typeface="Source Sans Pro"/>
              <a:cs typeface="Source Sans Pro"/>
              <a:sym typeface="Source Sans Pro"/>
            </a:endParaRPr>
          </a:p>
          <a:p>
            <a:pPr marL="273050" marR="0" lvl="0" indent="-158750" algn="l" rtl="0">
              <a:lnSpc>
                <a:spcPct val="110000"/>
              </a:lnSpc>
              <a:spcBef>
                <a:spcPts val="600"/>
              </a:spcBef>
              <a:spcAft>
                <a:spcPts val="0"/>
              </a:spcAft>
              <a:buClr>
                <a:schemeClr val="dk2"/>
              </a:buClr>
              <a:buSzPct val="108108"/>
              <a:buFont typeface="Arial"/>
              <a:buChar char="•"/>
            </a:pPr>
            <a:r>
              <a:rPr lang="en-US" sz="1800" b="0" i="0" u="none" strike="noStrike" cap="none">
                <a:solidFill>
                  <a:schemeClr val="dk1"/>
                </a:solidFill>
                <a:latin typeface="Source Sans Pro"/>
                <a:ea typeface="Source Sans Pro"/>
                <a:cs typeface="Source Sans Pro"/>
                <a:sym typeface="Source Sans Pro"/>
              </a:rPr>
              <a:t>Trust building</a:t>
            </a:r>
            <a:endParaRPr sz="1800" u="none" strike="noStrike" cap="none">
              <a:latin typeface="Source Sans Pro"/>
              <a:ea typeface="Source Sans Pro"/>
              <a:cs typeface="Source Sans Pro"/>
              <a:sym typeface="Source Sans Pro"/>
            </a:endParaRPr>
          </a:p>
          <a:p>
            <a:pPr marL="273050" marR="0" lvl="0" indent="-158750" algn="l" rtl="0">
              <a:lnSpc>
                <a:spcPct val="110000"/>
              </a:lnSpc>
              <a:spcBef>
                <a:spcPts val="600"/>
              </a:spcBef>
              <a:spcAft>
                <a:spcPts val="0"/>
              </a:spcAft>
              <a:buClr>
                <a:schemeClr val="dk2"/>
              </a:buClr>
              <a:buSzPct val="108108"/>
              <a:buFont typeface="Arial"/>
              <a:buChar char="•"/>
            </a:pPr>
            <a:r>
              <a:rPr lang="en-US" sz="1800" b="0" i="0" u="none" strike="noStrike" cap="none">
                <a:solidFill>
                  <a:schemeClr val="dk1"/>
                </a:solidFill>
                <a:latin typeface="Source Sans Pro"/>
                <a:ea typeface="Source Sans Pro"/>
                <a:cs typeface="Source Sans Pro"/>
                <a:sym typeface="Source Sans Pro"/>
              </a:rPr>
              <a:t>Welcoming spaces </a:t>
            </a:r>
            <a:endParaRPr sz="1800" u="none" strike="noStrike" cap="none">
              <a:latin typeface="Source Sans Pro"/>
              <a:ea typeface="Source Sans Pro"/>
              <a:cs typeface="Source Sans Pro"/>
              <a:sym typeface="Source Sans Pro"/>
            </a:endParaRPr>
          </a:p>
        </p:txBody>
      </p:sp>
      <p:sp>
        <p:nvSpPr>
          <p:cNvPr id="456" name="Google Shape;456;p5"/>
          <p:cNvSpPr txBox="1">
            <a:spLocks noGrp="1"/>
          </p:cNvSpPr>
          <p:nvPr>
            <p:ph type="body" idx="13"/>
          </p:nvPr>
        </p:nvSpPr>
        <p:spPr>
          <a:xfrm>
            <a:off x="5202170" y="5728938"/>
            <a:ext cx="2755914" cy="983188"/>
          </a:xfrm>
          <a:prstGeom prst="rect">
            <a:avLst/>
          </a:prstGeom>
          <a:noFill/>
          <a:ln>
            <a:noFill/>
          </a:ln>
        </p:spPr>
        <p:txBody>
          <a:bodyPr spcFirstLastPara="1" wrap="square" lIns="91425" tIns="45700" rIns="91425" bIns="45700" anchor="t" anchorCtr="0">
            <a:noAutofit/>
          </a:bodyPr>
          <a:lstStyle/>
          <a:p>
            <a:pPr marL="273050" marR="0" lvl="0" indent="-158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1"/>
                </a:solidFill>
                <a:latin typeface="Source Sans Pro"/>
                <a:ea typeface="Source Sans Pro"/>
                <a:cs typeface="Source Sans Pro"/>
                <a:sym typeface="Source Sans Pro"/>
              </a:rPr>
              <a:t>Wellbeing tips</a:t>
            </a:r>
            <a:endParaRPr/>
          </a:p>
          <a:p>
            <a:pPr marL="273050" marR="0" lvl="0" indent="-158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1"/>
                </a:solidFill>
                <a:latin typeface="Source Sans Pro"/>
                <a:ea typeface="Source Sans Pro"/>
                <a:cs typeface="Source Sans Pro"/>
                <a:sym typeface="Source Sans Pro"/>
              </a:rPr>
              <a:t>Resilience strategies</a:t>
            </a:r>
            <a:endParaRPr>
              <a:latin typeface="Source Sans Pro"/>
              <a:ea typeface="Source Sans Pro"/>
              <a:cs typeface="Source Sans Pro"/>
              <a:sym typeface="Source Sans Pro"/>
            </a:endParaRPr>
          </a:p>
          <a:p>
            <a:pPr marL="273050" marR="0" lvl="0" indent="-158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1"/>
                </a:solidFill>
                <a:latin typeface="Source Sans Pro"/>
                <a:ea typeface="Source Sans Pro"/>
                <a:cs typeface="Source Sans Pro"/>
                <a:sym typeface="Source Sans Pro"/>
              </a:rPr>
              <a:t>Substance use health</a:t>
            </a:r>
            <a:endParaRPr sz="1800" u="none" strike="noStrike" cap="none">
              <a:latin typeface="Source Sans Pro"/>
              <a:ea typeface="Source Sans Pro"/>
              <a:cs typeface="Source Sans Pro"/>
              <a:sym typeface="Source Sans Pro"/>
            </a:endParaRPr>
          </a:p>
        </p:txBody>
      </p:sp>
      <p:sp>
        <p:nvSpPr>
          <p:cNvPr id="457" name="Google Shape;457;p5"/>
          <p:cNvSpPr txBox="1">
            <a:spLocks noGrp="1"/>
          </p:cNvSpPr>
          <p:nvPr>
            <p:ph type="body" idx="14"/>
          </p:nvPr>
        </p:nvSpPr>
        <p:spPr>
          <a:xfrm>
            <a:off x="8526993" y="2115869"/>
            <a:ext cx="2755914" cy="1770647"/>
          </a:xfrm>
          <a:prstGeom prst="rect">
            <a:avLst/>
          </a:prstGeom>
          <a:noFill/>
          <a:ln>
            <a:noFill/>
          </a:ln>
        </p:spPr>
        <p:txBody>
          <a:bodyPr spcFirstLastPara="1" wrap="square" lIns="91425" tIns="45700" rIns="91425" bIns="45700" anchor="t" anchorCtr="0">
            <a:noAutofit/>
          </a:bodyPr>
          <a:lstStyle/>
          <a:p>
            <a:pPr marL="273050" marR="0" lvl="0" indent="-158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1"/>
                </a:solidFill>
                <a:latin typeface="Source Sans Pro"/>
                <a:ea typeface="Source Sans Pro"/>
                <a:cs typeface="Source Sans Pro"/>
                <a:sym typeface="Source Sans Pro"/>
              </a:rPr>
              <a:t>Listening to understand</a:t>
            </a:r>
            <a:endParaRPr sz="1800" u="none" strike="noStrike" cap="none">
              <a:latin typeface="Source Sans Pro"/>
              <a:ea typeface="Source Sans Pro"/>
              <a:cs typeface="Source Sans Pro"/>
              <a:sym typeface="Source Sans Pro"/>
            </a:endParaRPr>
          </a:p>
          <a:p>
            <a:pPr marL="273050" marR="0" lvl="0" indent="-158750" algn="l" rtl="0">
              <a:lnSpc>
                <a:spcPct val="100000"/>
              </a:lnSpc>
              <a:spcBef>
                <a:spcPts val="600"/>
              </a:spcBef>
              <a:spcAft>
                <a:spcPts val="0"/>
              </a:spcAft>
              <a:buClr>
                <a:schemeClr val="dk2"/>
              </a:buClr>
              <a:buSzPts val="1800"/>
              <a:buFont typeface="Arial"/>
              <a:buChar char="•"/>
            </a:pPr>
            <a:r>
              <a:rPr lang="en-US" sz="1800" b="0" i="0" u="none" strike="noStrike" cap="none">
                <a:solidFill>
                  <a:schemeClr val="dk1"/>
                </a:solidFill>
                <a:latin typeface="Source Sans Pro"/>
                <a:ea typeface="Source Sans Pro"/>
                <a:cs typeface="Source Sans Pro"/>
                <a:sym typeface="Source Sans Pro"/>
              </a:rPr>
              <a:t>Questioning techniques</a:t>
            </a:r>
            <a:endParaRPr sz="1800" u="none" strike="noStrike" cap="none">
              <a:latin typeface="Source Sans Pro"/>
              <a:ea typeface="Source Sans Pro"/>
              <a:cs typeface="Source Sans Pro"/>
              <a:sym typeface="Source Sans Pro"/>
            </a:endParaRPr>
          </a:p>
          <a:p>
            <a:pPr marL="273050" marR="0" lvl="0" indent="-158750" algn="l" rtl="0">
              <a:lnSpc>
                <a:spcPct val="100000"/>
              </a:lnSpc>
              <a:spcBef>
                <a:spcPts val="600"/>
              </a:spcBef>
              <a:spcAft>
                <a:spcPts val="0"/>
              </a:spcAft>
              <a:buClr>
                <a:schemeClr val="dk2"/>
              </a:buClr>
              <a:buSzPts val="1800"/>
              <a:buFont typeface="Arial"/>
              <a:buChar char="•"/>
            </a:pPr>
            <a:r>
              <a:rPr lang="en-US" sz="1800" b="0" i="0" u="none" strike="noStrike" cap="none">
                <a:solidFill>
                  <a:schemeClr val="dk1"/>
                </a:solidFill>
                <a:latin typeface="Source Sans Pro"/>
                <a:ea typeface="Source Sans Pro"/>
                <a:cs typeface="Source Sans Pro"/>
                <a:sym typeface="Source Sans Pro"/>
              </a:rPr>
              <a:t>Sharing of experiences</a:t>
            </a:r>
            <a:endParaRPr sz="1800" u="none" strike="noStrike" cap="none">
              <a:latin typeface="Source Sans Pro"/>
              <a:ea typeface="Source Sans Pro"/>
              <a:cs typeface="Source Sans Pro"/>
              <a:sym typeface="Source Sans Pro"/>
            </a:endParaRPr>
          </a:p>
          <a:p>
            <a:pPr marL="273050" marR="0" lvl="0" indent="-158750" algn="l" rtl="0">
              <a:lnSpc>
                <a:spcPct val="100000"/>
              </a:lnSpc>
              <a:spcBef>
                <a:spcPts val="600"/>
              </a:spcBef>
              <a:spcAft>
                <a:spcPts val="0"/>
              </a:spcAft>
              <a:buClr>
                <a:schemeClr val="dk2"/>
              </a:buClr>
              <a:buSzPts val="1800"/>
              <a:buFont typeface="Arial"/>
              <a:buChar char="•"/>
            </a:pPr>
            <a:r>
              <a:rPr lang="en-US" sz="1800" b="0" i="0" u="none" strike="noStrike" cap="none">
                <a:solidFill>
                  <a:schemeClr val="dk1"/>
                </a:solidFill>
                <a:latin typeface="Source Sans Pro"/>
                <a:ea typeface="Source Sans Pro"/>
                <a:cs typeface="Source Sans Pro"/>
                <a:sym typeface="Source Sans Pro"/>
              </a:rPr>
              <a:t>Using inclusive language</a:t>
            </a:r>
            <a:endParaRPr sz="1800" u="none" strike="noStrike" cap="none">
              <a:latin typeface="Source Sans Pro"/>
              <a:ea typeface="Source Sans Pro"/>
              <a:cs typeface="Source Sans Pro"/>
              <a:sym typeface="Source Sans Pro"/>
            </a:endParaRPr>
          </a:p>
        </p:txBody>
      </p:sp>
      <p:sp>
        <p:nvSpPr>
          <p:cNvPr id="458" name="Google Shape;458;p5"/>
          <p:cNvSpPr txBox="1">
            <a:spLocks noGrp="1"/>
          </p:cNvSpPr>
          <p:nvPr>
            <p:ph type="body" idx="15"/>
          </p:nvPr>
        </p:nvSpPr>
        <p:spPr>
          <a:xfrm>
            <a:off x="8646091" y="4700338"/>
            <a:ext cx="2755914" cy="1395660"/>
          </a:xfrm>
          <a:prstGeom prst="rect">
            <a:avLst/>
          </a:prstGeom>
          <a:noFill/>
          <a:ln>
            <a:noFill/>
          </a:ln>
        </p:spPr>
        <p:txBody>
          <a:bodyPr spcFirstLastPara="1" wrap="square" lIns="91425" tIns="45700" rIns="91425" bIns="45700" anchor="t" anchorCtr="0">
            <a:noAutofit/>
          </a:bodyPr>
          <a:lstStyle/>
          <a:p>
            <a:pPr marL="273050" marR="0" lvl="0" indent="-158750" algn="l" rtl="0">
              <a:lnSpc>
                <a:spcPct val="100000"/>
              </a:lnSpc>
              <a:spcBef>
                <a:spcPts val="0"/>
              </a:spcBef>
              <a:spcAft>
                <a:spcPts val="0"/>
              </a:spcAft>
              <a:buClr>
                <a:schemeClr val="dk2"/>
              </a:buClr>
              <a:buSzPts val="1800"/>
              <a:buFont typeface="Arial"/>
              <a:buChar char="•"/>
            </a:pPr>
            <a:r>
              <a:rPr lang="en-US" sz="1800" b="0" i="0" u="none" strike="noStrike" cap="none">
                <a:solidFill>
                  <a:schemeClr val="dk1"/>
                </a:solidFill>
                <a:latin typeface="Source Sans Pro"/>
                <a:ea typeface="Source Sans Pro"/>
                <a:cs typeface="Source Sans Pro"/>
                <a:sym typeface="Source Sans Pro"/>
              </a:rPr>
              <a:t>Crisis situations</a:t>
            </a:r>
            <a:endParaRPr sz="1800" u="none" strike="noStrike" cap="none">
              <a:latin typeface="Source Sans Pro"/>
              <a:ea typeface="Source Sans Pro"/>
              <a:cs typeface="Source Sans Pro"/>
              <a:sym typeface="Source Sans Pro"/>
            </a:endParaRPr>
          </a:p>
          <a:p>
            <a:pPr marL="273050" marR="0" lvl="0" indent="-158750" algn="l" rtl="0">
              <a:lnSpc>
                <a:spcPct val="100000"/>
              </a:lnSpc>
              <a:spcBef>
                <a:spcPts val="600"/>
              </a:spcBef>
              <a:spcAft>
                <a:spcPts val="0"/>
              </a:spcAft>
              <a:buClr>
                <a:schemeClr val="dk2"/>
              </a:buClr>
              <a:buSzPts val="1800"/>
              <a:buFont typeface="Arial"/>
              <a:buChar char="•"/>
            </a:pPr>
            <a:r>
              <a:rPr lang="en-US" sz="1800" b="0" i="0" u="none" strike="noStrike" cap="none">
                <a:solidFill>
                  <a:schemeClr val="dk1"/>
                </a:solidFill>
                <a:latin typeface="Source Sans Pro"/>
                <a:ea typeface="Source Sans Pro"/>
                <a:cs typeface="Source Sans Pro"/>
                <a:sym typeface="Source Sans Pro"/>
              </a:rPr>
              <a:t>Local resources</a:t>
            </a:r>
            <a:endParaRPr sz="1800" u="none" strike="noStrike" cap="none">
              <a:latin typeface="Source Sans Pro"/>
              <a:ea typeface="Source Sans Pro"/>
              <a:cs typeface="Source Sans Pro"/>
              <a:sym typeface="Source Sans Pro"/>
            </a:endParaRPr>
          </a:p>
          <a:p>
            <a:pPr marL="273050" marR="0" lvl="0" indent="-158750" algn="l" rtl="0">
              <a:lnSpc>
                <a:spcPct val="100000"/>
              </a:lnSpc>
              <a:spcBef>
                <a:spcPts val="600"/>
              </a:spcBef>
              <a:spcAft>
                <a:spcPts val="0"/>
              </a:spcAft>
              <a:buClr>
                <a:schemeClr val="dk2"/>
              </a:buClr>
              <a:buSzPts val="1800"/>
              <a:buFont typeface="Arial"/>
              <a:buChar char="•"/>
            </a:pPr>
            <a:r>
              <a:rPr lang="en-US" sz="1800" b="0" i="0" u="none" strike="noStrike" cap="none">
                <a:solidFill>
                  <a:schemeClr val="dk1"/>
                </a:solidFill>
                <a:latin typeface="Source Sans Pro"/>
                <a:ea typeface="Source Sans Pro"/>
                <a:cs typeface="Source Sans Pro"/>
                <a:sym typeface="Source Sans Pro"/>
              </a:rPr>
              <a:t>Principles of self-determination </a:t>
            </a:r>
            <a:endParaRPr sz="1800" u="none" strike="noStrike" cap="none">
              <a:latin typeface="Source Sans Pro"/>
              <a:ea typeface="Source Sans Pro"/>
              <a:cs typeface="Source Sans Pro"/>
              <a:sym typeface="Source Sans Pro"/>
            </a:endParaRPr>
          </a:p>
        </p:txBody>
      </p:sp>
      <p:cxnSp>
        <p:nvCxnSpPr>
          <p:cNvPr id="459" name="Google Shape;459;p5"/>
          <p:cNvCxnSpPr/>
          <p:nvPr/>
        </p:nvCxnSpPr>
        <p:spPr>
          <a:xfrm>
            <a:off x="5303519" y="1432255"/>
            <a:ext cx="2521132" cy="0"/>
          </a:xfrm>
          <a:prstGeom prst="straightConnector1">
            <a:avLst/>
          </a:prstGeom>
          <a:noFill/>
          <a:ln w="9525" cap="flat" cmpd="sng">
            <a:solidFill>
              <a:srgbClr val="082F36"/>
            </a:solidFill>
            <a:prstDash val="solid"/>
            <a:miter lim="800000"/>
            <a:headEnd type="none" w="sm" len="sm"/>
            <a:tailEnd type="none" w="sm" len="sm"/>
          </a:ln>
        </p:spPr>
      </p:cxnSp>
      <p:cxnSp>
        <p:nvCxnSpPr>
          <p:cNvPr id="460" name="Google Shape;460;p5"/>
          <p:cNvCxnSpPr/>
          <p:nvPr/>
        </p:nvCxnSpPr>
        <p:spPr>
          <a:xfrm>
            <a:off x="8526992" y="1447037"/>
            <a:ext cx="2524183" cy="0"/>
          </a:xfrm>
          <a:prstGeom prst="straightConnector1">
            <a:avLst/>
          </a:prstGeom>
          <a:noFill/>
          <a:ln w="9525" cap="flat" cmpd="sng">
            <a:solidFill>
              <a:srgbClr val="082F36"/>
            </a:solidFill>
            <a:prstDash val="solid"/>
            <a:miter lim="800000"/>
            <a:headEnd type="none" w="sm" len="sm"/>
            <a:tailEnd type="none" w="sm" len="sm"/>
          </a:ln>
        </p:spPr>
      </p:cxnSp>
      <p:cxnSp>
        <p:nvCxnSpPr>
          <p:cNvPr id="461" name="Google Shape;461;p5"/>
          <p:cNvCxnSpPr/>
          <p:nvPr/>
        </p:nvCxnSpPr>
        <p:spPr>
          <a:xfrm>
            <a:off x="5303519" y="3163791"/>
            <a:ext cx="2521132" cy="0"/>
          </a:xfrm>
          <a:prstGeom prst="straightConnector1">
            <a:avLst/>
          </a:prstGeom>
          <a:noFill/>
          <a:ln w="9525" cap="flat" cmpd="sng">
            <a:solidFill>
              <a:srgbClr val="082F36"/>
            </a:solidFill>
            <a:prstDash val="solid"/>
            <a:miter lim="800000"/>
            <a:headEnd type="none" w="sm" len="sm"/>
            <a:tailEnd type="none" w="sm" len="sm"/>
          </a:ln>
        </p:spPr>
      </p:cxnSp>
      <p:cxnSp>
        <p:nvCxnSpPr>
          <p:cNvPr id="462" name="Google Shape;462;p5"/>
          <p:cNvCxnSpPr/>
          <p:nvPr/>
        </p:nvCxnSpPr>
        <p:spPr>
          <a:xfrm>
            <a:off x="5303519" y="5062389"/>
            <a:ext cx="2521132" cy="0"/>
          </a:xfrm>
          <a:prstGeom prst="straightConnector1">
            <a:avLst/>
          </a:prstGeom>
          <a:noFill/>
          <a:ln w="9525" cap="flat" cmpd="sng">
            <a:solidFill>
              <a:srgbClr val="082F36"/>
            </a:solidFill>
            <a:prstDash val="solid"/>
            <a:miter lim="800000"/>
            <a:headEnd type="none" w="sm" len="sm"/>
            <a:tailEnd type="none" w="sm" len="sm"/>
          </a:ln>
        </p:spPr>
      </p:cxnSp>
      <p:cxnSp>
        <p:nvCxnSpPr>
          <p:cNvPr id="463" name="Google Shape;463;p5"/>
          <p:cNvCxnSpPr/>
          <p:nvPr/>
        </p:nvCxnSpPr>
        <p:spPr>
          <a:xfrm>
            <a:off x="8642858" y="3959389"/>
            <a:ext cx="2524183" cy="0"/>
          </a:xfrm>
          <a:prstGeom prst="straightConnector1">
            <a:avLst/>
          </a:prstGeom>
          <a:noFill/>
          <a:ln w="9525" cap="flat" cmpd="sng">
            <a:solidFill>
              <a:srgbClr val="082F36"/>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9"/>
          <p:cNvSpPr txBox="1">
            <a:spLocks noGrp="1"/>
          </p:cNvSpPr>
          <p:nvPr>
            <p:ph type="body" idx="1"/>
          </p:nvPr>
        </p:nvSpPr>
        <p:spPr>
          <a:xfrm>
            <a:off x="624354" y="2263451"/>
            <a:ext cx="7358062" cy="159945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82F36"/>
              </a:buClr>
              <a:buSzPts val="5400"/>
              <a:buNone/>
            </a:pPr>
            <a:r>
              <a:rPr lang="en-US" dirty="0"/>
              <a:t>Supports for Peers</a:t>
            </a:r>
            <a:endParaRPr dirty="0"/>
          </a:p>
        </p:txBody>
      </p:sp>
      <p:sp>
        <p:nvSpPr>
          <p:cNvPr id="499" name="Google Shape;499;p9"/>
          <p:cNvSpPr txBox="1">
            <a:spLocks noGrp="1"/>
          </p:cNvSpPr>
          <p:nvPr>
            <p:ph type="body" idx="2"/>
          </p:nvPr>
        </p:nvSpPr>
        <p:spPr>
          <a:xfrm>
            <a:off x="624354" y="3924633"/>
            <a:ext cx="3229897" cy="6699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82F36"/>
              </a:buClr>
              <a:buSzPts val="2000"/>
              <a:buNone/>
            </a:pPr>
            <a:r>
              <a:rPr lang="en-US" dirty="0"/>
              <a:t>For building their foundation</a:t>
            </a:r>
            <a:endParaRPr dirty="0"/>
          </a:p>
        </p:txBody>
      </p:sp>
      <p:sp>
        <p:nvSpPr>
          <p:cNvPr id="500" name="Google Shape;500;p9"/>
          <p:cNvSpPr txBox="1">
            <a:spLocks noGrp="1"/>
          </p:cNvSpPr>
          <p:nvPr>
            <p:ph type="body" idx="3"/>
          </p:nvPr>
        </p:nvSpPr>
        <p:spPr>
          <a:xfrm>
            <a:off x="4498253" y="3924633"/>
            <a:ext cx="3229897" cy="5511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82F36"/>
              </a:buClr>
              <a:buSzPts val="2000"/>
              <a:buNone/>
            </a:pPr>
            <a:r>
              <a:rPr lang="en-US" dirty="0"/>
              <a:t>For navigating their unique peer role</a:t>
            </a:r>
            <a:endParaRPr dirty="0"/>
          </a:p>
        </p:txBody>
      </p:sp>
      <p:sp>
        <p:nvSpPr>
          <p:cNvPr id="501" name="Google Shape;501;p9"/>
          <p:cNvSpPr txBox="1">
            <a:spLocks noGrp="1"/>
          </p:cNvSpPr>
          <p:nvPr>
            <p:ph type="body" idx="4"/>
          </p:nvPr>
        </p:nvSpPr>
        <p:spPr>
          <a:xfrm>
            <a:off x="8337749" y="3924633"/>
            <a:ext cx="3229897" cy="5511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82F36"/>
              </a:buClr>
              <a:buSzPts val="2000"/>
              <a:buNone/>
            </a:pPr>
            <a:r>
              <a:rPr lang="en-US" dirty="0"/>
              <a:t>For success in their campus job</a:t>
            </a:r>
            <a:endParaRPr dirty="0"/>
          </a:p>
        </p:txBody>
      </p:sp>
      <p:sp>
        <p:nvSpPr>
          <p:cNvPr id="502" name="Google Shape;502;p9"/>
          <p:cNvSpPr txBox="1">
            <a:spLocks noGrp="1"/>
          </p:cNvSpPr>
          <p:nvPr>
            <p:ph type="body" idx="5"/>
          </p:nvPr>
        </p:nvSpPr>
        <p:spPr>
          <a:xfrm>
            <a:off x="648929" y="4594549"/>
            <a:ext cx="3229897" cy="1565619"/>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rgbClr val="082F36"/>
              </a:buClr>
              <a:buSzPts val="1800"/>
              <a:buFont typeface="Courier New"/>
              <a:buChar char="o"/>
            </a:pPr>
            <a:r>
              <a:rPr lang="en-US" sz="1800"/>
              <a:t>Session handouts</a:t>
            </a:r>
            <a:r>
              <a:rPr lang="en-US"/>
              <a:t> &amp; </a:t>
            </a:r>
            <a:r>
              <a:rPr lang="en-US" sz="1800"/>
              <a:t>resources </a:t>
            </a:r>
            <a:endParaRPr/>
          </a:p>
          <a:p>
            <a:pPr marL="457200" lvl="0" indent="-342900" algn="l" rtl="0">
              <a:lnSpc>
                <a:spcPct val="100000"/>
              </a:lnSpc>
              <a:spcBef>
                <a:spcPts val="600"/>
              </a:spcBef>
              <a:spcAft>
                <a:spcPts val="0"/>
              </a:spcAft>
              <a:buClr>
                <a:srgbClr val="082F36"/>
              </a:buClr>
              <a:buSzPts val="1800"/>
              <a:buFont typeface="Courier New"/>
              <a:buChar char="o"/>
            </a:pPr>
            <a:r>
              <a:rPr lang="en-US" sz="1800"/>
              <a:t>Self-directed activities</a:t>
            </a:r>
            <a:endParaRPr/>
          </a:p>
          <a:p>
            <a:pPr marL="457200" lvl="0" indent="-342900" algn="l" rtl="0">
              <a:lnSpc>
                <a:spcPct val="100000"/>
              </a:lnSpc>
              <a:spcBef>
                <a:spcPts val="600"/>
              </a:spcBef>
              <a:spcAft>
                <a:spcPts val="0"/>
              </a:spcAft>
              <a:buClr>
                <a:srgbClr val="082F36"/>
              </a:buClr>
              <a:buSzPts val="1800"/>
              <a:buFont typeface="Courier New"/>
              <a:buChar char="o"/>
            </a:pPr>
            <a:r>
              <a:rPr lang="en-US" sz="1800"/>
              <a:t>Communities of Practice</a:t>
            </a:r>
            <a:endParaRPr/>
          </a:p>
        </p:txBody>
      </p:sp>
      <p:sp>
        <p:nvSpPr>
          <p:cNvPr id="503" name="Google Shape;503;p9"/>
          <p:cNvSpPr txBox="1">
            <a:spLocks noGrp="1"/>
          </p:cNvSpPr>
          <p:nvPr>
            <p:ph type="body" idx="6"/>
          </p:nvPr>
        </p:nvSpPr>
        <p:spPr>
          <a:xfrm>
            <a:off x="4498253" y="4610592"/>
            <a:ext cx="3229897" cy="1758124"/>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rgbClr val="082F36"/>
              </a:buClr>
              <a:buSzPts val="1800"/>
              <a:buFont typeface="Courier New"/>
              <a:buChar char="o"/>
            </a:pPr>
            <a:r>
              <a:rPr lang="en-US" sz="1800"/>
              <a:t>Ongoing touchpoints with CMHA Peer Support Experts</a:t>
            </a:r>
            <a:endParaRPr/>
          </a:p>
          <a:p>
            <a:pPr marL="457200" lvl="0" indent="-342900" algn="l" rtl="0">
              <a:lnSpc>
                <a:spcPct val="100000"/>
              </a:lnSpc>
              <a:spcBef>
                <a:spcPts val="600"/>
              </a:spcBef>
              <a:spcAft>
                <a:spcPts val="0"/>
              </a:spcAft>
              <a:buClr>
                <a:srgbClr val="082F36"/>
              </a:buClr>
              <a:buSzPts val="1800"/>
              <a:buFont typeface="Courier New"/>
              <a:buChar char="o"/>
            </a:pPr>
            <a:r>
              <a:rPr lang="en-US"/>
              <a:t>C</a:t>
            </a:r>
            <a:r>
              <a:rPr lang="en-US" sz="1800"/>
              <a:t>ommunity peer support service offerings</a:t>
            </a:r>
            <a:endParaRPr/>
          </a:p>
        </p:txBody>
      </p:sp>
      <p:sp>
        <p:nvSpPr>
          <p:cNvPr id="504" name="Google Shape;504;p9"/>
          <p:cNvSpPr txBox="1">
            <a:spLocks noGrp="1"/>
          </p:cNvSpPr>
          <p:nvPr>
            <p:ph type="body" idx="7"/>
          </p:nvPr>
        </p:nvSpPr>
        <p:spPr>
          <a:xfrm>
            <a:off x="8337748" y="4594549"/>
            <a:ext cx="3229897" cy="1758125"/>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rgbClr val="082F36"/>
              </a:buClr>
              <a:buSzPts val="1800"/>
              <a:buFont typeface="Courier New"/>
              <a:buChar char="o"/>
            </a:pPr>
            <a:r>
              <a:rPr lang="en-US" sz="1800" dirty="0"/>
              <a:t>Campus supervisors and staff for direct support in </a:t>
            </a:r>
            <a:r>
              <a:rPr lang="en-US" dirty="0"/>
              <a:t>day-to-day responsibilities</a:t>
            </a:r>
            <a:endParaRPr dirty="0"/>
          </a:p>
          <a:p>
            <a:pPr marL="457200" lvl="0" indent="-342900" algn="l" rtl="0">
              <a:lnSpc>
                <a:spcPct val="100000"/>
              </a:lnSpc>
              <a:spcBef>
                <a:spcPts val="600"/>
              </a:spcBef>
              <a:spcAft>
                <a:spcPts val="0"/>
              </a:spcAft>
              <a:buClr>
                <a:srgbClr val="082F36"/>
              </a:buClr>
              <a:buSzPts val="1800"/>
              <a:buFont typeface="Courier New"/>
              <a:buChar char="o"/>
            </a:pPr>
            <a:r>
              <a:rPr lang="en-US" sz="1800" dirty="0"/>
              <a:t>Integration and connection with Campus services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DFCA-78A1-9A47-8F56-F091D49B3CDA}"/>
              </a:ext>
            </a:extLst>
          </p:cNvPr>
          <p:cNvSpPr>
            <a:spLocks noGrp="1"/>
          </p:cNvSpPr>
          <p:nvPr>
            <p:ph type="title"/>
          </p:nvPr>
        </p:nvSpPr>
        <p:spPr/>
        <p:txBody>
          <a:bodyPr/>
          <a:lstStyle/>
          <a:p>
            <a:r>
              <a:rPr lang="en-US" dirty="0"/>
              <a:t>Poll #2</a:t>
            </a:r>
          </a:p>
        </p:txBody>
      </p:sp>
    </p:spTree>
    <p:extLst>
      <p:ext uri="{BB962C8B-B14F-4D97-AF65-F5344CB8AC3E}">
        <p14:creationId xmlns:p14="http://schemas.microsoft.com/office/powerpoint/2010/main" val="1949356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
          <p:cNvSpPr txBox="1">
            <a:spLocks noGrp="1"/>
          </p:cNvSpPr>
          <p:nvPr>
            <p:ph type="title"/>
          </p:nvPr>
        </p:nvSpPr>
        <p:spPr>
          <a:xfrm>
            <a:off x="3291038" y="1454587"/>
            <a:ext cx="7447845" cy="35283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7500"/>
              <a:buFont typeface="Poppins"/>
              <a:buNone/>
            </a:pPr>
            <a:r>
              <a:rPr lang="en-US" dirty="0"/>
              <a:t>Pilot Site </a:t>
            </a:r>
            <a:br>
              <a:rPr lang="en-US" dirty="0"/>
            </a:br>
            <a:r>
              <a:rPr lang="en-US" dirty="0"/>
              <a:t>Panel</a:t>
            </a:r>
            <a:endParaRPr dirty="0"/>
          </a:p>
        </p:txBody>
      </p:sp>
      <p:sp>
        <p:nvSpPr>
          <p:cNvPr id="483" name="Google Shape;483;p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None/>
            </a:pPr>
            <a:r>
              <a:rPr lang="en-US"/>
              <a:t>Part 2</a:t>
            </a:r>
            <a:endParaRPr/>
          </a:p>
        </p:txBody>
      </p:sp>
    </p:spTree>
    <p:extLst>
      <p:ext uri="{BB962C8B-B14F-4D97-AF65-F5344CB8AC3E}">
        <p14:creationId xmlns:p14="http://schemas.microsoft.com/office/powerpoint/2010/main" val="123251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DFCA-78A1-9A47-8F56-F091D49B3CDA}"/>
              </a:ext>
            </a:extLst>
          </p:cNvPr>
          <p:cNvSpPr>
            <a:spLocks noGrp="1"/>
          </p:cNvSpPr>
          <p:nvPr>
            <p:ph type="title"/>
          </p:nvPr>
        </p:nvSpPr>
        <p:spPr/>
        <p:txBody>
          <a:bodyPr/>
          <a:lstStyle/>
          <a:p>
            <a:r>
              <a:rPr lang="en-US" dirty="0"/>
              <a:t>Poll #3</a:t>
            </a:r>
          </a:p>
        </p:txBody>
      </p:sp>
    </p:spTree>
    <p:extLst>
      <p:ext uri="{BB962C8B-B14F-4D97-AF65-F5344CB8AC3E}">
        <p14:creationId xmlns:p14="http://schemas.microsoft.com/office/powerpoint/2010/main" val="44655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ED2159-1F81-5E41-AE7B-17E12D56601C}"/>
              </a:ext>
            </a:extLst>
          </p:cNvPr>
          <p:cNvSpPr>
            <a:spLocks noGrp="1"/>
          </p:cNvSpPr>
          <p:nvPr>
            <p:ph type="title"/>
          </p:nvPr>
        </p:nvSpPr>
        <p:spPr>
          <a:xfrm>
            <a:off x="849804" y="1196026"/>
            <a:ext cx="5907940" cy="4708282"/>
          </a:xfrm>
        </p:spPr>
        <p:txBody>
          <a:bodyPr/>
          <a:lstStyle/>
          <a:p>
            <a:r>
              <a:rPr lang="en-US" sz="2800" dirty="0"/>
              <a:t>“</a:t>
            </a:r>
            <a:r>
              <a:rPr lang="en-CA" sz="2800" dirty="0">
                <a:solidFill>
                  <a:schemeClr val="bg2"/>
                </a:solidFill>
                <a:effectLst/>
                <a:latin typeface="Poppins" panose="00000500000000000000" pitchFamily="2" charset="0"/>
                <a:ea typeface="Times New Roman" panose="02020603050405020304" pitchFamily="18" charset="0"/>
                <a:cs typeface="Poppins" panose="00000500000000000000" pitchFamily="2" charset="0"/>
              </a:rPr>
              <a:t>I love Peer Support but the one-on-one time is the most beautiful for me. I learn so much about myself and how I want to care for other students on campus. Its such a good opportunity not just for the students who come to talk, but for me as well. </a:t>
            </a:r>
            <a:r>
              <a:rPr lang="en-US" sz="2800" dirty="0"/>
              <a:t>”</a:t>
            </a:r>
            <a:br>
              <a:rPr lang="en-US" sz="2800" dirty="0"/>
            </a:br>
            <a:br>
              <a:rPr lang="en-US" sz="2800" dirty="0"/>
            </a:br>
            <a:r>
              <a:rPr lang="en-US" sz="2000" b="0" dirty="0"/>
              <a:t>Trent Peer Supporter</a:t>
            </a:r>
            <a:br>
              <a:rPr lang="en-US" sz="2800" dirty="0"/>
            </a:br>
            <a:br>
              <a:rPr lang="en-US" sz="2800" dirty="0"/>
            </a:br>
            <a:endParaRPr lang="en-US" sz="2800" dirty="0"/>
          </a:p>
        </p:txBody>
      </p:sp>
      <p:pic>
        <p:nvPicPr>
          <p:cNvPr id="24" name="Picture 23" descr="A picture of the Trent Peer Support space&#10;&#10;">
            <a:extLst>
              <a:ext uri="{FF2B5EF4-FFF2-40B4-BE49-F238E27FC236}">
                <a16:creationId xmlns:a16="http://schemas.microsoft.com/office/drawing/2014/main" id="{D748EB1F-533F-4E27-84AA-E112D307B0F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188503" y="1625428"/>
            <a:ext cx="3641250" cy="4708283"/>
          </a:xfrm>
          <a:prstGeom prst="rect">
            <a:avLst/>
          </a:prstGeom>
          <a:ln w="57150">
            <a:solidFill>
              <a:schemeClr val="bg2"/>
            </a:solidFill>
          </a:ln>
          <a:effectLst>
            <a:softEdge rad="0"/>
          </a:effectLst>
        </p:spPr>
      </p:pic>
    </p:spTree>
    <p:extLst>
      <p:ext uri="{BB962C8B-B14F-4D97-AF65-F5344CB8AC3E}">
        <p14:creationId xmlns:p14="http://schemas.microsoft.com/office/powerpoint/2010/main" val="2152892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ED2159-1F81-5E41-AE7B-17E12D56601C}"/>
              </a:ext>
            </a:extLst>
          </p:cNvPr>
          <p:cNvSpPr>
            <a:spLocks noGrp="1"/>
          </p:cNvSpPr>
          <p:nvPr>
            <p:ph type="title"/>
          </p:nvPr>
        </p:nvSpPr>
        <p:spPr>
          <a:xfrm>
            <a:off x="603224" y="543016"/>
            <a:ext cx="5907940" cy="5771967"/>
          </a:xfrm>
        </p:spPr>
        <p:txBody>
          <a:bodyPr/>
          <a:lstStyle/>
          <a:p>
            <a:r>
              <a:rPr lang="en-US" sz="2600" dirty="0">
                <a:solidFill>
                  <a:schemeClr val="bg2"/>
                </a:solidFill>
                <a:latin typeface="Poppins" panose="00000500000000000000" pitchFamily="2" charset="0"/>
                <a:cs typeface="Poppins" panose="00000500000000000000" pitchFamily="2" charset="0"/>
              </a:rPr>
              <a:t>“</a:t>
            </a:r>
            <a:r>
              <a:rPr lang="en-CA" sz="2600" dirty="0">
                <a:solidFill>
                  <a:schemeClr val="bg2"/>
                </a:solidFill>
                <a:effectLst/>
                <a:latin typeface="Poppins" panose="00000500000000000000" pitchFamily="2" charset="0"/>
                <a:ea typeface="Times New Roman" panose="02020603050405020304" pitchFamily="18" charset="0"/>
                <a:cs typeface="Poppins" panose="00000500000000000000" pitchFamily="2" charset="0"/>
              </a:rPr>
              <a:t>My favorite thing has to be about getting to know more about people and their experiences or what they have to talk about when they come in the space and share. It sometimes feels nice to know that we are all in the boat together and not alone; there will be problems but there’s always solutions and support which is so great! Totally PEER support!!</a:t>
            </a:r>
            <a:r>
              <a:rPr lang="en-US" sz="2600" dirty="0">
                <a:solidFill>
                  <a:schemeClr val="bg2"/>
                </a:solidFill>
                <a:latin typeface="Poppins" panose="00000500000000000000" pitchFamily="2" charset="0"/>
                <a:cs typeface="Poppins" panose="00000500000000000000" pitchFamily="2" charset="0"/>
              </a:rPr>
              <a:t>”</a:t>
            </a:r>
            <a:br>
              <a:rPr lang="en-US" sz="2600" dirty="0">
                <a:solidFill>
                  <a:schemeClr val="bg2"/>
                </a:solidFill>
                <a:latin typeface="Poppins" panose="00000500000000000000" pitchFamily="2" charset="0"/>
                <a:cs typeface="Poppins" panose="00000500000000000000" pitchFamily="2" charset="0"/>
              </a:rPr>
            </a:br>
            <a:br>
              <a:rPr lang="en-US" sz="2800" dirty="0">
                <a:solidFill>
                  <a:schemeClr val="bg2"/>
                </a:solidFill>
                <a:latin typeface="Poppins" panose="00000500000000000000" pitchFamily="2" charset="0"/>
                <a:cs typeface="Poppins" panose="00000500000000000000" pitchFamily="2" charset="0"/>
              </a:rPr>
            </a:br>
            <a:r>
              <a:rPr lang="en-US" sz="2000" b="0" dirty="0"/>
              <a:t>Trent Peer Supporter</a:t>
            </a:r>
            <a:endParaRPr lang="en-US" sz="2800" dirty="0">
              <a:solidFill>
                <a:schemeClr val="bg2"/>
              </a:solidFill>
              <a:latin typeface="Poppins" panose="00000500000000000000" pitchFamily="2" charset="0"/>
              <a:cs typeface="Poppins" panose="00000500000000000000" pitchFamily="2" charset="0"/>
            </a:endParaRPr>
          </a:p>
        </p:txBody>
      </p:sp>
      <p:pic>
        <p:nvPicPr>
          <p:cNvPr id="3" name="Picture 2" descr="Chart, diagram&#10;&#10;Description automatically generated">
            <a:extLst>
              <a:ext uri="{FF2B5EF4-FFF2-40B4-BE49-F238E27FC236}">
                <a16:creationId xmlns:a16="http://schemas.microsoft.com/office/drawing/2014/main" id="{71CED87B-CFCE-4EB9-8226-857E3F3164A8}"/>
              </a:ext>
            </a:extLst>
          </p:cNvPr>
          <p:cNvPicPr>
            <a:picLocks noChangeAspect="1"/>
          </p:cNvPicPr>
          <p:nvPr/>
        </p:nvPicPr>
        <p:blipFill>
          <a:blip r:embed="rId3"/>
          <a:stretch>
            <a:fillRect/>
          </a:stretch>
        </p:blipFill>
        <p:spPr>
          <a:xfrm>
            <a:off x="6849679" y="1431711"/>
            <a:ext cx="5129988" cy="5122478"/>
          </a:xfrm>
          <a:prstGeom prst="rect">
            <a:avLst/>
          </a:prstGeom>
          <a:noFill/>
          <a:ln w="19050">
            <a:solidFill>
              <a:schemeClr val="bg2"/>
            </a:solidFill>
          </a:ln>
          <a:effectLst/>
        </p:spPr>
      </p:pic>
    </p:spTree>
    <p:extLst>
      <p:ext uri="{BB962C8B-B14F-4D97-AF65-F5344CB8AC3E}">
        <p14:creationId xmlns:p14="http://schemas.microsoft.com/office/powerpoint/2010/main" val="1517141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13"/>
          <p:cNvSpPr txBox="1">
            <a:spLocks noGrp="1"/>
          </p:cNvSpPr>
          <p:nvPr>
            <p:ph type="body" idx="1"/>
          </p:nvPr>
        </p:nvSpPr>
        <p:spPr>
          <a:xfrm>
            <a:off x="249612" y="2416873"/>
            <a:ext cx="4492815" cy="202425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5400"/>
              <a:buNone/>
            </a:pPr>
            <a:r>
              <a:rPr lang="en-US" sz="6600" dirty="0"/>
              <a:t>Contact Us</a:t>
            </a:r>
            <a:endParaRPr sz="6600" dirty="0"/>
          </a:p>
        </p:txBody>
      </p:sp>
      <p:sp>
        <p:nvSpPr>
          <p:cNvPr id="539" name="Google Shape;539;p13"/>
          <p:cNvSpPr txBox="1">
            <a:spLocks noGrp="1"/>
          </p:cNvSpPr>
          <p:nvPr>
            <p:ph type="body" idx="2"/>
          </p:nvPr>
        </p:nvSpPr>
        <p:spPr>
          <a:xfrm>
            <a:off x="4742427" y="1382839"/>
            <a:ext cx="7602876" cy="4092319"/>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lt1"/>
              </a:buClr>
              <a:buSzPts val="2000"/>
              <a:buFont typeface="Arial"/>
              <a:buNone/>
            </a:pPr>
            <a:r>
              <a:rPr lang="en-US" sz="2400" dirty="0">
                <a:solidFill>
                  <a:schemeClr val="tx1"/>
                </a:solidFill>
              </a:rPr>
              <a:t>Caitlin Jacobs | </a:t>
            </a:r>
            <a:r>
              <a:rPr lang="en-US" sz="2400" dirty="0">
                <a:solidFill>
                  <a:schemeClr val="tx1"/>
                </a:solidFill>
                <a:hlinkClick r:id="rId3">
                  <a:extLst>
                    <a:ext uri="{A12FA001-AC4F-418D-AE19-62706E023703}">
                      <ahyp:hlinkClr xmlns:ahyp="http://schemas.microsoft.com/office/drawing/2018/hyperlinkcolor" val="tx"/>
                    </a:ext>
                  </a:extLst>
                </a:hlinkClick>
              </a:rPr>
              <a:t>cjacobs@trentu.ca</a:t>
            </a:r>
            <a:endParaRPr lang="en-US" sz="2400" dirty="0">
              <a:solidFill>
                <a:schemeClr val="tx1"/>
              </a:solidFill>
            </a:endParaRPr>
          </a:p>
          <a:p>
            <a:pPr marL="0" lvl="0" indent="0" rtl="0">
              <a:lnSpc>
                <a:spcPct val="100000"/>
              </a:lnSpc>
              <a:spcBef>
                <a:spcPts val="0"/>
              </a:spcBef>
              <a:spcAft>
                <a:spcPts val="0"/>
              </a:spcAft>
              <a:buClr>
                <a:schemeClr val="lt1"/>
              </a:buClr>
              <a:buSzPts val="2000"/>
              <a:buFont typeface="Arial"/>
              <a:buNone/>
            </a:pPr>
            <a:r>
              <a:rPr lang="en-US" sz="2400" dirty="0">
                <a:solidFill>
                  <a:schemeClr val="tx1"/>
                </a:solidFill>
              </a:rPr>
              <a:t>Joaquin Santana | </a:t>
            </a:r>
            <a:r>
              <a:rPr lang="en-US" sz="2400" dirty="0">
                <a:solidFill>
                  <a:schemeClr val="tx1"/>
                </a:solidFill>
                <a:hlinkClick r:id="rId4">
                  <a:extLst>
                    <a:ext uri="{A12FA001-AC4F-418D-AE19-62706E023703}">
                      <ahyp:hlinkClr xmlns:ahyp="http://schemas.microsoft.com/office/drawing/2018/hyperlinkcolor" val="tx"/>
                    </a:ext>
                  </a:extLst>
                </a:hlinkClick>
              </a:rPr>
              <a:t>jsantana@cmhahkpr.ca</a:t>
            </a:r>
            <a:endParaRPr lang="en-US" sz="2400" dirty="0">
              <a:solidFill>
                <a:schemeClr val="tx1"/>
              </a:solidFill>
            </a:endParaRPr>
          </a:p>
          <a:p>
            <a:pPr marL="0" lvl="0" indent="0" rtl="0">
              <a:lnSpc>
                <a:spcPct val="100000"/>
              </a:lnSpc>
              <a:spcBef>
                <a:spcPts val="0"/>
              </a:spcBef>
              <a:spcAft>
                <a:spcPts val="0"/>
              </a:spcAft>
              <a:buClr>
                <a:schemeClr val="lt1"/>
              </a:buClr>
              <a:buSzPts val="2000"/>
              <a:buFont typeface="Arial"/>
              <a:buNone/>
            </a:pPr>
            <a:r>
              <a:rPr lang="en-US" sz="2400" dirty="0">
                <a:solidFill>
                  <a:schemeClr val="tx1"/>
                </a:solidFill>
              </a:rPr>
              <a:t>Christine Crough | </a:t>
            </a:r>
            <a:r>
              <a:rPr lang="en-US" sz="2400" dirty="0">
                <a:solidFill>
                  <a:schemeClr val="tx1"/>
                </a:solidFill>
                <a:hlinkClick r:id="rId5">
                  <a:extLst>
                    <a:ext uri="{A12FA001-AC4F-418D-AE19-62706E023703}">
                      <ahyp:hlinkClr xmlns:ahyp="http://schemas.microsoft.com/office/drawing/2018/hyperlinkcolor" val="tx"/>
                    </a:ext>
                  </a:extLst>
                </a:hlinkClick>
              </a:rPr>
              <a:t>ccrough@cmhahkpr.ca</a:t>
            </a:r>
            <a:endParaRPr lang="en-US" sz="2400" dirty="0">
              <a:solidFill>
                <a:schemeClr val="tx1"/>
              </a:solidFill>
            </a:endParaRPr>
          </a:p>
          <a:p>
            <a:pPr marL="0" lvl="0" indent="0" rtl="0">
              <a:lnSpc>
                <a:spcPct val="100000"/>
              </a:lnSpc>
              <a:spcBef>
                <a:spcPts val="0"/>
              </a:spcBef>
              <a:spcAft>
                <a:spcPts val="0"/>
              </a:spcAft>
              <a:buClr>
                <a:schemeClr val="lt1"/>
              </a:buClr>
              <a:buSzPts val="2000"/>
              <a:buFont typeface="Arial"/>
              <a:buNone/>
            </a:pPr>
            <a:endParaRPr lang="en-US" sz="2400" dirty="0">
              <a:solidFill>
                <a:schemeClr val="tx1"/>
              </a:solidFill>
            </a:endParaRPr>
          </a:p>
          <a:p>
            <a:pPr marL="0" lvl="0" indent="0" rtl="0">
              <a:lnSpc>
                <a:spcPct val="100000"/>
              </a:lnSpc>
              <a:spcBef>
                <a:spcPts val="0"/>
              </a:spcBef>
              <a:spcAft>
                <a:spcPts val="0"/>
              </a:spcAft>
              <a:buClr>
                <a:schemeClr val="lt1"/>
              </a:buClr>
              <a:buSzPts val="2000"/>
              <a:buFont typeface="Arial"/>
              <a:buNone/>
            </a:pPr>
            <a:r>
              <a:rPr lang="en-US" sz="2400" dirty="0">
                <a:solidFill>
                  <a:schemeClr val="tx1"/>
                </a:solidFill>
              </a:rPr>
              <a:t>Matthew MacLean | </a:t>
            </a:r>
            <a:r>
              <a:rPr lang="en-US" sz="2400" dirty="0">
                <a:solidFill>
                  <a:schemeClr val="tx1"/>
                </a:solidFill>
                <a:hlinkClick r:id="rId6">
                  <a:extLst>
                    <a:ext uri="{A12FA001-AC4F-418D-AE19-62706E023703}">
                      <ahyp:hlinkClr xmlns:ahyp="http://schemas.microsoft.com/office/drawing/2018/hyperlinkcolor" val="tx"/>
                    </a:ext>
                  </a:extLst>
                </a:hlinkClick>
              </a:rPr>
              <a:t>macleanm@unb.ca</a:t>
            </a:r>
            <a:endParaRPr lang="en-US" sz="2400" dirty="0">
              <a:solidFill>
                <a:schemeClr val="tx1"/>
              </a:solidFill>
            </a:endParaRPr>
          </a:p>
          <a:p>
            <a:pPr marL="0" lvl="0" indent="0" rtl="0">
              <a:lnSpc>
                <a:spcPct val="100000"/>
              </a:lnSpc>
              <a:spcBef>
                <a:spcPts val="0"/>
              </a:spcBef>
              <a:spcAft>
                <a:spcPts val="0"/>
              </a:spcAft>
              <a:buClr>
                <a:schemeClr val="lt1"/>
              </a:buClr>
              <a:buSzPts val="2000"/>
              <a:buFont typeface="Arial"/>
              <a:buNone/>
            </a:pPr>
            <a:r>
              <a:rPr lang="en-US" sz="2400" dirty="0">
                <a:solidFill>
                  <a:schemeClr val="tx1"/>
                </a:solidFill>
              </a:rPr>
              <a:t>Lauren White | </a:t>
            </a:r>
            <a:r>
              <a:rPr lang="en-US" sz="2400" dirty="0">
                <a:solidFill>
                  <a:schemeClr val="tx1"/>
                </a:solidFill>
                <a:hlinkClick r:id="rId7">
                  <a:extLst>
                    <a:ext uri="{A12FA001-AC4F-418D-AE19-62706E023703}">
                      <ahyp:hlinkClr xmlns:ahyp="http://schemas.microsoft.com/office/drawing/2018/hyperlinkcolor" val="tx"/>
                    </a:ext>
                  </a:extLst>
                </a:hlinkClick>
              </a:rPr>
              <a:t>Lauren.White@cmhanb.ca</a:t>
            </a:r>
            <a:endParaRPr lang="en-US" sz="2400" dirty="0">
              <a:solidFill>
                <a:schemeClr val="tx1"/>
              </a:solidFill>
            </a:endParaRPr>
          </a:p>
          <a:p>
            <a:pPr marL="0" lvl="0" indent="0" rtl="0">
              <a:lnSpc>
                <a:spcPct val="100000"/>
              </a:lnSpc>
              <a:spcBef>
                <a:spcPts val="0"/>
              </a:spcBef>
              <a:spcAft>
                <a:spcPts val="0"/>
              </a:spcAft>
              <a:buClr>
                <a:schemeClr val="lt1"/>
              </a:buClr>
              <a:buSzPts val="2000"/>
              <a:buFont typeface="Arial"/>
              <a:buNone/>
            </a:pPr>
            <a:r>
              <a:rPr lang="en-US" sz="2400" dirty="0">
                <a:solidFill>
                  <a:schemeClr val="tx1"/>
                </a:solidFill>
              </a:rPr>
              <a:t>Corey Ferguson | </a:t>
            </a:r>
            <a:r>
              <a:rPr lang="en-US" sz="2400" dirty="0">
                <a:solidFill>
                  <a:schemeClr val="tx1"/>
                </a:solidFill>
                <a:hlinkClick r:id="rId8">
                  <a:extLst>
                    <a:ext uri="{A12FA001-AC4F-418D-AE19-62706E023703}">
                      <ahyp:hlinkClr xmlns:ahyp="http://schemas.microsoft.com/office/drawing/2018/hyperlinkcolor" val="tx"/>
                    </a:ext>
                  </a:extLst>
                </a:hlinkClick>
              </a:rPr>
              <a:t>Corey.Ferguson@cmhanb.ca</a:t>
            </a:r>
            <a:endParaRPr lang="en-US" sz="2400" dirty="0">
              <a:solidFill>
                <a:schemeClr val="tx1"/>
              </a:solidFill>
            </a:endParaRPr>
          </a:p>
          <a:p>
            <a:pPr marL="0" lvl="0" indent="0" rtl="0">
              <a:lnSpc>
                <a:spcPct val="100000"/>
              </a:lnSpc>
              <a:spcBef>
                <a:spcPts val="0"/>
              </a:spcBef>
              <a:spcAft>
                <a:spcPts val="0"/>
              </a:spcAft>
              <a:buClr>
                <a:schemeClr val="lt1"/>
              </a:buClr>
              <a:buSzPts val="2000"/>
              <a:buFont typeface="Arial"/>
              <a:buNone/>
            </a:pPr>
            <a:endParaRPr lang="en-US" sz="2400" dirty="0">
              <a:solidFill>
                <a:schemeClr val="tx1"/>
              </a:solidFill>
            </a:endParaRPr>
          </a:p>
          <a:p>
            <a:pPr marL="0" indent="0">
              <a:spcBef>
                <a:spcPts val="0"/>
              </a:spcBef>
              <a:buClr>
                <a:schemeClr val="lt1"/>
              </a:buClr>
              <a:buSzPts val="2000"/>
            </a:pPr>
            <a:r>
              <a:rPr lang="en-US" sz="2400" dirty="0">
                <a:solidFill>
                  <a:schemeClr val="tx1"/>
                </a:solidFill>
              </a:rPr>
              <a:t>Bonnie Lipton Bos | </a:t>
            </a:r>
            <a:r>
              <a:rPr lang="en-US" sz="2400" dirty="0">
                <a:solidFill>
                  <a:schemeClr val="tx1"/>
                </a:solidFill>
                <a:hlinkClick r:id="rId9">
                  <a:extLst>
                    <a:ext uri="{A12FA001-AC4F-418D-AE19-62706E023703}">
                      <ahyp:hlinkClr xmlns:ahyp="http://schemas.microsoft.com/office/drawing/2018/hyperlinkcolor" val="tx"/>
                    </a:ext>
                  </a:extLst>
                </a:hlinkClick>
              </a:rPr>
              <a:t>bliptonbos@cmha.ca</a:t>
            </a:r>
            <a:endParaRPr lang="en-US" sz="2400" dirty="0">
              <a:solidFill>
                <a:schemeClr val="tx1"/>
              </a:solidFill>
            </a:endParaRPr>
          </a:p>
          <a:p>
            <a:pPr marL="0" lvl="0" indent="0" rtl="0">
              <a:lnSpc>
                <a:spcPct val="100000"/>
              </a:lnSpc>
              <a:spcBef>
                <a:spcPts val="0"/>
              </a:spcBef>
              <a:spcAft>
                <a:spcPts val="0"/>
              </a:spcAft>
              <a:buClr>
                <a:schemeClr val="lt1"/>
              </a:buClr>
              <a:buSzPts val="2000"/>
              <a:buFont typeface="Arial"/>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BCB4BA-69EF-5A4A-997A-1F0F0AD1A5EB}"/>
              </a:ext>
            </a:extLst>
          </p:cNvPr>
          <p:cNvSpPr>
            <a:spLocks noGrp="1"/>
          </p:cNvSpPr>
          <p:nvPr>
            <p:ph type="body" sz="quarter" idx="10"/>
          </p:nvPr>
        </p:nvSpPr>
        <p:spPr>
          <a:xfrm>
            <a:off x="434189" y="2564888"/>
            <a:ext cx="5247062" cy="2024253"/>
          </a:xfrm>
        </p:spPr>
        <p:txBody>
          <a:bodyPr/>
          <a:lstStyle/>
          <a:p>
            <a:r>
              <a:rPr lang="en-US" dirty="0">
                <a:solidFill>
                  <a:schemeClr val="bg1"/>
                </a:solidFill>
              </a:rPr>
              <a:t>Welcome!</a:t>
            </a:r>
          </a:p>
        </p:txBody>
      </p:sp>
      <p:sp>
        <p:nvSpPr>
          <p:cNvPr id="15" name="Text Placeholder 14">
            <a:extLst>
              <a:ext uri="{FF2B5EF4-FFF2-40B4-BE49-F238E27FC236}">
                <a16:creationId xmlns:a16="http://schemas.microsoft.com/office/drawing/2014/main" id="{EB12A8AF-7827-0141-BD15-BC507EBF7F31}"/>
              </a:ext>
            </a:extLst>
          </p:cNvPr>
          <p:cNvSpPr>
            <a:spLocks noGrp="1"/>
          </p:cNvSpPr>
          <p:nvPr>
            <p:ph type="body" sz="quarter" idx="13"/>
          </p:nvPr>
        </p:nvSpPr>
        <p:spPr>
          <a:xfrm>
            <a:off x="6510751" y="1091629"/>
            <a:ext cx="4592567" cy="4674742"/>
          </a:xfrm>
        </p:spPr>
        <p:txBody>
          <a:bodyPr/>
          <a:lstStyle/>
          <a:p>
            <a:pPr algn="ctr"/>
            <a:r>
              <a:rPr lang="en-US" sz="5800" b="1" dirty="0">
                <a:solidFill>
                  <a:schemeClr val="bg2"/>
                </a:solidFill>
                <a:latin typeface="Poppins" panose="00000500000000000000" pitchFamily="2" charset="0"/>
                <a:cs typeface="Poppins" panose="00000500000000000000" pitchFamily="2" charset="0"/>
              </a:rPr>
              <a:t>What are you hoping to walk away with today?</a:t>
            </a:r>
            <a:endParaRPr lang="en-CA" sz="5800" b="1" dirty="0">
              <a:solidFill>
                <a:schemeClr val="bg2"/>
              </a:solidFill>
              <a:latin typeface="Poppins" panose="00000500000000000000" pitchFamily="2" charset="0"/>
              <a:cs typeface="Poppins" panose="00000500000000000000" pitchFamily="2" charset="0"/>
            </a:endParaRPr>
          </a:p>
          <a:p>
            <a:endParaRPr lang="en-US" dirty="0"/>
          </a:p>
        </p:txBody>
      </p:sp>
      <p:sp>
        <p:nvSpPr>
          <p:cNvPr id="5" name="TextBox 4">
            <a:extLst>
              <a:ext uri="{FF2B5EF4-FFF2-40B4-BE49-F238E27FC236}">
                <a16:creationId xmlns:a16="http://schemas.microsoft.com/office/drawing/2014/main" id="{37469B09-2D80-45BB-B8A6-968E11BEC070}"/>
              </a:ext>
            </a:extLst>
          </p:cNvPr>
          <p:cNvSpPr txBox="1"/>
          <p:nvPr/>
        </p:nvSpPr>
        <p:spPr>
          <a:xfrm>
            <a:off x="5808964" y="5958474"/>
            <a:ext cx="6187912" cy="600164"/>
          </a:xfrm>
          <a:prstGeom prst="rect">
            <a:avLst/>
          </a:prstGeom>
          <a:noFill/>
        </p:spPr>
        <p:txBody>
          <a:bodyPr wrap="none" rtlCol="0">
            <a:spAutoFit/>
          </a:bodyPr>
          <a:lstStyle/>
          <a:p>
            <a:br>
              <a:rPr lang="en-US" sz="2400" dirty="0">
                <a:latin typeface="Poppins" panose="00000500000000000000" pitchFamily="2" charset="0"/>
                <a:cs typeface="Poppins" panose="00000500000000000000" pitchFamily="2" charset="0"/>
              </a:rPr>
            </a:br>
            <a:r>
              <a:rPr lang="en-US" sz="900" b="0" dirty="0">
                <a:solidFill>
                  <a:schemeClr val="bg1"/>
                </a:solidFill>
                <a:latin typeface="Poppins" panose="00000500000000000000" pitchFamily="2" charset="0"/>
                <a:cs typeface="Poppins" panose="00000500000000000000" pitchFamily="2" charset="0"/>
              </a:rPr>
              <a:t>https://jamboard.google.com/d/1_aw5uVeOGsj3gelwVByMT3R05ynJLnZIMn45Gf17Rx8/edit?usp=sharing</a:t>
            </a:r>
            <a:endParaRPr lang="en-CA" sz="1100"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73133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DFCA-78A1-9A47-8F56-F091D49B3CDA}"/>
              </a:ext>
            </a:extLst>
          </p:cNvPr>
          <p:cNvSpPr>
            <a:spLocks noGrp="1"/>
          </p:cNvSpPr>
          <p:nvPr>
            <p:ph type="title"/>
          </p:nvPr>
        </p:nvSpPr>
        <p:spPr/>
        <p:txBody>
          <a:bodyPr/>
          <a:lstStyle/>
          <a:p>
            <a:r>
              <a:rPr lang="en-US" dirty="0"/>
              <a:t>Poll #1</a:t>
            </a:r>
          </a:p>
        </p:txBody>
      </p:sp>
    </p:spTree>
    <p:extLst>
      <p:ext uri="{BB962C8B-B14F-4D97-AF65-F5344CB8AC3E}">
        <p14:creationId xmlns:p14="http://schemas.microsoft.com/office/powerpoint/2010/main" val="2730187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0BD6FAB-9D79-6547-BD3B-0186D34B2C0C}"/>
              </a:ext>
            </a:extLst>
          </p:cNvPr>
          <p:cNvSpPr>
            <a:spLocks noGrp="1"/>
          </p:cNvSpPr>
          <p:nvPr>
            <p:ph type="title"/>
          </p:nvPr>
        </p:nvSpPr>
        <p:spPr>
          <a:xfrm>
            <a:off x="407542" y="488997"/>
            <a:ext cx="7242751" cy="6209754"/>
          </a:xfrm>
        </p:spPr>
        <p:txBody>
          <a:bodyPr/>
          <a:lstStyle/>
          <a:p>
            <a:r>
              <a:rPr lang="en-US" sz="2400" b="0" dirty="0">
                <a:solidFill>
                  <a:schemeClr val="bg2"/>
                </a:solidFill>
              </a:rPr>
              <a:t>“</a:t>
            </a:r>
            <a:r>
              <a:rPr lang="en-CA" sz="2400" b="0" i="1" dirty="0">
                <a:solidFill>
                  <a:schemeClr val="bg2"/>
                </a:solidFill>
                <a:effectLst/>
                <a:latin typeface="Poppins" panose="00000500000000000000" pitchFamily="2" charset="0"/>
                <a:ea typeface="Calibri" panose="020F0502020204030204" pitchFamily="34" charset="0"/>
                <a:cs typeface="Poppins" panose="00000500000000000000" pitchFamily="2" charset="0"/>
              </a:rPr>
              <a:t>Peer Supporters are like friends with mental health training, we do not give them advice or treat them like clinicians do, we listen to them like a friend and understand what they are going through because Peer Supporters have experienced similar things firsthand.  </a:t>
            </a:r>
            <a:br>
              <a:rPr lang="en-CA" sz="2400" b="0" i="1" dirty="0">
                <a:solidFill>
                  <a:schemeClr val="bg2"/>
                </a:solidFill>
                <a:effectLst/>
                <a:latin typeface="Poppins" panose="00000500000000000000" pitchFamily="2" charset="0"/>
                <a:ea typeface="Calibri" panose="020F0502020204030204" pitchFamily="34" charset="0"/>
                <a:cs typeface="Poppins" panose="00000500000000000000" pitchFamily="2" charset="0"/>
              </a:rPr>
            </a:br>
            <a:br>
              <a:rPr lang="en-CA" sz="2400" b="0" i="1" dirty="0">
                <a:solidFill>
                  <a:schemeClr val="bg2"/>
                </a:solidFill>
                <a:effectLst/>
                <a:latin typeface="Poppins" panose="00000500000000000000" pitchFamily="2" charset="0"/>
                <a:ea typeface="Calibri" panose="020F0502020204030204" pitchFamily="34" charset="0"/>
                <a:cs typeface="Poppins" panose="00000500000000000000" pitchFamily="2" charset="0"/>
              </a:rPr>
            </a:br>
            <a:r>
              <a:rPr lang="en-CA" sz="2400" b="0" i="1" dirty="0">
                <a:solidFill>
                  <a:schemeClr val="bg2"/>
                </a:solidFill>
                <a:effectLst/>
                <a:latin typeface="Poppins" panose="00000500000000000000" pitchFamily="2" charset="0"/>
                <a:ea typeface="Calibri" panose="020F0502020204030204" pitchFamily="34" charset="0"/>
                <a:cs typeface="Poppins" panose="00000500000000000000" pitchFamily="2" charset="0"/>
              </a:rPr>
              <a:t>Peer Supporters are survivors of mental illness and/or addiction, we are able to understand when perhaps no one else in their life does. Peer Support is intended to eliminate the power imbalance between helper and </a:t>
            </a:r>
            <a:r>
              <a:rPr lang="en-CA" sz="2400" b="0" i="1" dirty="0" err="1">
                <a:solidFill>
                  <a:schemeClr val="bg2"/>
                </a:solidFill>
                <a:effectLst/>
                <a:latin typeface="Poppins" panose="00000500000000000000" pitchFamily="2" charset="0"/>
                <a:ea typeface="Calibri" panose="020F0502020204030204" pitchFamily="34" charset="0"/>
                <a:cs typeface="Poppins" panose="00000500000000000000" pitchFamily="2" charset="0"/>
              </a:rPr>
              <a:t>helpee</a:t>
            </a:r>
            <a:r>
              <a:rPr lang="en-CA" sz="2400" b="0" i="1" dirty="0">
                <a:solidFill>
                  <a:schemeClr val="bg2"/>
                </a:solidFill>
                <a:effectLst/>
                <a:latin typeface="Poppins" panose="00000500000000000000" pitchFamily="2" charset="0"/>
                <a:ea typeface="Calibri" panose="020F0502020204030204" pitchFamily="34" charset="0"/>
                <a:cs typeface="Poppins" panose="00000500000000000000" pitchFamily="2" charset="0"/>
              </a:rPr>
              <a:t>. Speaking to a Peer supporter is similar to speaking with a friend who supports you and builds you up instead of making you feel small.</a:t>
            </a:r>
            <a:r>
              <a:rPr lang="en-US" sz="2800" b="0" dirty="0">
                <a:solidFill>
                  <a:schemeClr val="bg2"/>
                </a:solidFill>
              </a:rPr>
              <a:t>” </a:t>
            </a:r>
            <a:endParaRPr lang="en-US" sz="2400" b="0" dirty="0">
              <a:solidFill>
                <a:schemeClr val="bg2"/>
              </a:solidFill>
            </a:endParaRPr>
          </a:p>
        </p:txBody>
      </p:sp>
      <p:sp>
        <p:nvSpPr>
          <p:cNvPr id="14" name="Text Placeholder 13">
            <a:extLst>
              <a:ext uri="{FF2B5EF4-FFF2-40B4-BE49-F238E27FC236}">
                <a16:creationId xmlns:a16="http://schemas.microsoft.com/office/drawing/2014/main" id="{20AB84FC-8E0D-CA49-AB6D-8B216D917279}"/>
              </a:ext>
            </a:extLst>
          </p:cNvPr>
          <p:cNvSpPr>
            <a:spLocks noGrp="1"/>
          </p:cNvSpPr>
          <p:nvPr>
            <p:ph type="body" sz="quarter" idx="11"/>
          </p:nvPr>
        </p:nvSpPr>
        <p:spPr>
          <a:xfrm>
            <a:off x="8833474" y="4126122"/>
            <a:ext cx="2848242" cy="1288073"/>
          </a:xfrm>
        </p:spPr>
        <p:txBody>
          <a:bodyPr/>
          <a:lstStyle/>
          <a:p>
            <a:r>
              <a:rPr lang="en-CA" sz="2400" dirty="0">
                <a:effectLst/>
                <a:latin typeface="Poppins" panose="00000500000000000000" pitchFamily="2" charset="0"/>
                <a:ea typeface="Calibri" panose="020F0502020204030204" pitchFamily="34" charset="0"/>
                <a:cs typeface="Poppins" panose="00000500000000000000" pitchFamily="2" charset="0"/>
              </a:rPr>
              <a:t>James Martin  </a:t>
            </a:r>
            <a:r>
              <a:rPr lang="en-CA" sz="2000" dirty="0">
                <a:effectLst/>
                <a:latin typeface="Poppins" panose="00000500000000000000" pitchFamily="2" charset="0"/>
                <a:ea typeface="Calibri" panose="020F0502020204030204" pitchFamily="34" charset="0"/>
                <a:cs typeface="Poppins" panose="00000500000000000000" pitchFamily="2" charset="0"/>
              </a:rPr>
              <a:t>UNB Peer Supporter </a:t>
            </a:r>
            <a:endParaRPr lang="en-US"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17199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30BABB0-90E2-3CBC-ADDB-5ED97E93905D}"/>
              </a:ext>
            </a:extLst>
          </p:cNvPr>
          <p:cNvSpPr/>
          <p:nvPr/>
        </p:nvSpPr>
        <p:spPr>
          <a:xfrm>
            <a:off x="4786519" y="2165183"/>
            <a:ext cx="2615649" cy="2567388"/>
          </a:xfrm>
          <a:prstGeom prst="ellipse">
            <a:avLst/>
          </a:prstGeom>
          <a:solidFill>
            <a:srgbClr val="99C221"/>
          </a:solidFill>
          <a:ln>
            <a:solidFill>
              <a:srgbClr val="99C2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tx1"/>
                </a:solidFill>
                <a:latin typeface="Poppins" panose="00000500000000000000" pitchFamily="2" charset="0"/>
                <a:cs typeface="Poppins" panose="00000500000000000000" pitchFamily="2" charset="0"/>
              </a:rPr>
              <a:t>How do </a:t>
            </a:r>
          </a:p>
          <a:p>
            <a:pPr algn="ctr"/>
            <a:r>
              <a:rPr lang="en-CA" sz="1800" dirty="0">
                <a:solidFill>
                  <a:schemeClr val="tx1"/>
                </a:solidFill>
                <a:latin typeface="Poppins" panose="00000500000000000000" pitchFamily="2" charset="0"/>
                <a:cs typeface="Poppins" panose="00000500000000000000" pitchFamily="2" charset="0"/>
              </a:rPr>
              <a:t>Peer Support </a:t>
            </a:r>
            <a:r>
              <a:rPr lang="en-CA" sz="2000" b="1" dirty="0">
                <a:latin typeface="Poppins" panose="00000500000000000000" pitchFamily="2" charset="0"/>
                <a:cs typeface="Poppins" panose="00000500000000000000" pitchFamily="2" charset="0"/>
              </a:rPr>
              <a:t>VALUES</a:t>
            </a:r>
          </a:p>
          <a:p>
            <a:pPr algn="ctr"/>
            <a:r>
              <a:rPr lang="en-CA" sz="1800" dirty="0">
                <a:solidFill>
                  <a:schemeClr val="tx1"/>
                </a:solidFill>
                <a:latin typeface="Poppins" panose="00000500000000000000" pitchFamily="2" charset="0"/>
                <a:cs typeface="Poppins" panose="00000500000000000000" pitchFamily="2" charset="0"/>
              </a:rPr>
              <a:t>relate to  </a:t>
            </a:r>
          </a:p>
          <a:p>
            <a:pPr algn="ctr"/>
            <a:r>
              <a:rPr lang="en-CA" sz="1800" dirty="0">
                <a:solidFill>
                  <a:schemeClr val="tx1"/>
                </a:solidFill>
                <a:latin typeface="Poppins" panose="00000500000000000000" pitchFamily="2" charset="0"/>
                <a:cs typeface="Poppins" panose="00000500000000000000" pitchFamily="2" charset="0"/>
              </a:rPr>
              <a:t>Peer Support </a:t>
            </a:r>
            <a:r>
              <a:rPr lang="en-CA" sz="2000" b="1" dirty="0">
                <a:latin typeface="Poppins" panose="00000500000000000000" pitchFamily="2" charset="0"/>
                <a:cs typeface="Poppins" panose="00000500000000000000" pitchFamily="2" charset="0"/>
              </a:rPr>
              <a:t>PRINCIPALS?</a:t>
            </a:r>
          </a:p>
        </p:txBody>
      </p:sp>
      <p:sp>
        <p:nvSpPr>
          <p:cNvPr id="11" name="Rectangle: Rounded Corners 10">
            <a:extLst>
              <a:ext uri="{FF2B5EF4-FFF2-40B4-BE49-F238E27FC236}">
                <a16:creationId xmlns:a16="http://schemas.microsoft.com/office/drawing/2014/main" id="{7DDF1538-B4F0-E007-C797-FD1A8A74A1D3}"/>
              </a:ext>
            </a:extLst>
          </p:cNvPr>
          <p:cNvSpPr/>
          <p:nvPr/>
        </p:nvSpPr>
        <p:spPr>
          <a:xfrm>
            <a:off x="221975" y="98481"/>
            <a:ext cx="4522304" cy="1540565"/>
          </a:xfrm>
          <a:prstGeom prst="roundRect">
            <a:avLst/>
          </a:prstGeom>
          <a:solidFill>
            <a:srgbClr val="00AAA1"/>
          </a:solidFill>
          <a:ln>
            <a:solidFill>
              <a:srgbClr val="00A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atin typeface="Poppins" panose="00000500000000000000" pitchFamily="2" charset="0"/>
                <a:cs typeface="Poppins" panose="00000500000000000000" pitchFamily="2" charset="0"/>
              </a:rPr>
              <a:t>MUTUALITY </a:t>
            </a:r>
          </a:p>
          <a:p>
            <a:pPr algn="ctr"/>
            <a:endParaRPr lang="en-CA" sz="400" i="1" dirty="0">
              <a:latin typeface="Poppins" panose="00000500000000000000" pitchFamily="2" charset="0"/>
              <a:cs typeface="Poppins" panose="00000500000000000000" pitchFamily="2" charset="0"/>
            </a:endParaRPr>
          </a:p>
          <a:p>
            <a:pPr algn="ctr"/>
            <a:r>
              <a:rPr lang="en-US" i="1" dirty="0">
                <a:solidFill>
                  <a:schemeClr val="tx1"/>
                </a:solidFill>
                <a:latin typeface="Poppins" panose="00000500000000000000" pitchFamily="2" charset="0"/>
                <a:cs typeface="Poppins" panose="00000500000000000000" pitchFamily="2" charset="0"/>
              </a:rPr>
              <a:t>Maintain mutually agreed upon limits and</a:t>
            </a:r>
          </a:p>
          <a:p>
            <a:pPr algn="ctr"/>
            <a:r>
              <a:rPr lang="en-US" i="1" dirty="0">
                <a:solidFill>
                  <a:schemeClr val="tx1"/>
                </a:solidFill>
                <a:latin typeface="Poppins" panose="00000500000000000000" pitchFamily="2" charset="0"/>
                <a:cs typeface="Poppins" panose="00000500000000000000" pitchFamily="2" charset="0"/>
              </a:rPr>
              <a:t>boundaries in the peer support relationship</a:t>
            </a:r>
            <a:r>
              <a:rPr lang="en-US" dirty="0">
                <a:solidFill>
                  <a:schemeClr val="tx1"/>
                </a:solidFill>
                <a:latin typeface="Arial" panose="020B0604020202020204" pitchFamily="34" charset="0"/>
                <a:cs typeface="Arial" panose="020B0604020202020204" pitchFamily="34" charset="0"/>
              </a:rPr>
              <a:t>.</a:t>
            </a:r>
            <a:endParaRPr lang="en-CA" dirty="0">
              <a:solidFill>
                <a:schemeClr val="tx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D94847E4-08AC-28D6-4DC5-EC0F180157CB}"/>
              </a:ext>
            </a:extLst>
          </p:cNvPr>
          <p:cNvSpPr/>
          <p:nvPr/>
        </p:nvSpPr>
        <p:spPr>
          <a:xfrm>
            <a:off x="221975" y="1773679"/>
            <a:ext cx="4522304" cy="1540565"/>
          </a:xfrm>
          <a:prstGeom prst="roundRect">
            <a:avLst/>
          </a:prstGeom>
          <a:solidFill>
            <a:srgbClr val="00AAA1"/>
          </a:solidFill>
          <a:ln>
            <a:solidFill>
              <a:srgbClr val="00A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atin typeface="Poppins" panose="00000500000000000000" pitchFamily="2" charset="0"/>
                <a:cs typeface="Poppins" panose="00000500000000000000" pitchFamily="2" charset="0"/>
              </a:rPr>
              <a:t>DIGNITY</a:t>
            </a:r>
          </a:p>
          <a:p>
            <a:pPr algn="ctr"/>
            <a:endParaRPr lang="en-CA" sz="200" dirty="0">
              <a:latin typeface="Poppins" panose="00000500000000000000" pitchFamily="2" charset="0"/>
              <a:cs typeface="Poppins" panose="00000500000000000000" pitchFamily="2" charset="0"/>
            </a:endParaRPr>
          </a:p>
          <a:p>
            <a:pPr algn="ctr"/>
            <a:r>
              <a:rPr lang="en-US" i="1" dirty="0">
                <a:solidFill>
                  <a:schemeClr val="tx1"/>
                </a:solidFill>
                <a:latin typeface="Poppins" panose="00000500000000000000" pitchFamily="2" charset="0"/>
                <a:cs typeface="Poppins" panose="00000500000000000000" pitchFamily="2" charset="0"/>
              </a:rPr>
              <a:t>Respect external limits and boundaries within the context of their role as a peer supporter</a:t>
            </a:r>
            <a:r>
              <a:rPr lang="en-US" i="1" dirty="0">
                <a:latin typeface="Poppins" panose="00000500000000000000" pitchFamily="2" charset="0"/>
                <a:cs typeface="Poppins" panose="00000500000000000000" pitchFamily="2" charset="0"/>
              </a:rPr>
              <a:t>.</a:t>
            </a:r>
            <a:endParaRPr lang="en-CA" i="1" dirty="0">
              <a:latin typeface="Poppins" panose="00000500000000000000" pitchFamily="2" charset="0"/>
              <a:cs typeface="Poppins" panose="00000500000000000000" pitchFamily="2" charset="0"/>
            </a:endParaRPr>
          </a:p>
        </p:txBody>
      </p:sp>
      <p:sp>
        <p:nvSpPr>
          <p:cNvPr id="13" name="Rectangle: Rounded Corners 12">
            <a:extLst>
              <a:ext uri="{FF2B5EF4-FFF2-40B4-BE49-F238E27FC236}">
                <a16:creationId xmlns:a16="http://schemas.microsoft.com/office/drawing/2014/main" id="{126E2D14-74A7-8568-CC60-79D2901B9E48}"/>
              </a:ext>
            </a:extLst>
          </p:cNvPr>
          <p:cNvSpPr/>
          <p:nvPr/>
        </p:nvSpPr>
        <p:spPr>
          <a:xfrm>
            <a:off x="225289" y="3448877"/>
            <a:ext cx="4522304" cy="1540565"/>
          </a:xfrm>
          <a:prstGeom prst="roundRect">
            <a:avLst/>
          </a:prstGeom>
          <a:solidFill>
            <a:srgbClr val="00AAA1"/>
          </a:solidFill>
          <a:ln>
            <a:solidFill>
              <a:srgbClr val="00A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atin typeface="Poppins" panose="00000500000000000000" pitchFamily="2" charset="0"/>
                <a:cs typeface="Poppins" panose="00000500000000000000" pitchFamily="2" charset="0"/>
              </a:rPr>
              <a:t>SELF DETERMINATION</a:t>
            </a:r>
          </a:p>
          <a:p>
            <a:pPr algn="ctr"/>
            <a:endParaRPr lang="en-CA" sz="200" b="1" dirty="0">
              <a:latin typeface="Poppins" panose="00000500000000000000" pitchFamily="2" charset="0"/>
              <a:cs typeface="Poppins" panose="00000500000000000000" pitchFamily="2" charset="0"/>
            </a:endParaRPr>
          </a:p>
          <a:p>
            <a:pPr algn="ctr"/>
            <a:r>
              <a:rPr lang="en-US" i="1" dirty="0">
                <a:solidFill>
                  <a:schemeClr val="tx1"/>
                </a:solidFill>
                <a:latin typeface="Poppins" panose="00000500000000000000" pitchFamily="2" charset="0"/>
                <a:cs typeface="Poppins" panose="00000500000000000000" pitchFamily="2" charset="0"/>
              </a:rPr>
              <a:t>Recognize that the goals, values and beliefs of their peers may not be the same as their own</a:t>
            </a:r>
            <a:r>
              <a:rPr lang="en-US" i="1" dirty="0">
                <a:solidFill>
                  <a:schemeClr val="tx1"/>
                </a:solidFill>
                <a:latin typeface="Poppins Light" panose="00000400000000000000" pitchFamily="2" charset="0"/>
                <a:cs typeface="Poppins Light" panose="00000400000000000000" pitchFamily="2" charset="0"/>
              </a:rPr>
              <a:t>.</a:t>
            </a:r>
            <a:endParaRPr lang="en-CA" i="1" dirty="0">
              <a:solidFill>
                <a:schemeClr val="tx1"/>
              </a:solidFill>
              <a:latin typeface="Poppins Light" panose="00000400000000000000" pitchFamily="2" charset="0"/>
              <a:cs typeface="Poppins Light" panose="00000400000000000000" pitchFamily="2" charset="0"/>
            </a:endParaRPr>
          </a:p>
          <a:p>
            <a:pPr algn="ctr"/>
            <a:endParaRPr lang="en-CA" b="1" dirty="0"/>
          </a:p>
        </p:txBody>
      </p:sp>
      <p:sp>
        <p:nvSpPr>
          <p:cNvPr id="14" name="Rectangle: Rounded Corners 13">
            <a:extLst>
              <a:ext uri="{FF2B5EF4-FFF2-40B4-BE49-F238E27FC236}">
                <a16:creationId xmlns:a16="http://schemas.microsoft.com/office/drawing/2014/main" id="{76E2392E-9674-93CF-6AC9-379A9793F45E}"/>
              </a:ext>
            </a:extLst>
          </p:cNvPr>
          <p:cNvSpPr/>
          <p:nvPr/>
        </p:nvSpPr>
        <p:spPr>
          <a:xfrm>
            <a:off x="221974" y="5168954"/>
            <a:ext cx="4522304" cy="1540565"/>
          </a:xfrm>
          <a:prstGeom prst="roundRect">
            <a:avLst/>
          </a:prstGeom>
          <a:solidFill>
            <a:srgbClr val="00AAA1"/>
          </a:solidFill>
          <a:ln>
            <a:solidFill>
              <a:srgbClr val="00A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atin typeface="Poppins" panose="00000500000000000000" pitchFamily="2" charset="0"/>
                <a:cs typeface="Poppins" panose="00000500000000000000" pitchFamily="2" charset="0"/>
              </a:rPr>
              <a:t>PERSONAL INTEGRITY</a:t>
            </a:r>
          </a:p>
          <a:p>
            <a:pPr algn="ctr"/>
            <a:r>
              <a:rPr lang="en-US" i="1" dirty="0">
                <a:solidFill>
                  <a:schemeClr val="tx1"/>
                </a:solidFill>
                <a:latin typeface="Poppins" panose="00000500000000000000" pitchFamily="2" charset="0"/>
                <a:cs typeface="Poppins" panose="00000500000000000000" pitchFamily="2" charset="0"/>
              </a:rPr>
              <a:t>Recognize the importance of an individual approach to recovery.</a:t>
            </a:r>
          </a:p>
          <a:p>
            <a:pPr algn="ctr"/>
            <a:endParaRPr lang="en-CA" dirty="0"/>
          </a:p>
        </p:txBody>
      </p:sp>
      <p:sp>
        <p:nvSpPr>
          <p:cNvPr id="15" name="Rectangle: Rounded Corners 14">
            <a:extLst>
              <a:ext uri="{FF2B5EF4-FFF2-40B4-BE49-F238E27FC236}">
                <a16:creationId xmlns:a16="http://schemas.microsoft.com/office/drawing/2014/main" id="{1FCEF45E-3094-DE31-FBEA-4A57FAB8A8DD}"/>
              </a:ext>
            </a:extLst>
          </p:cNvPr>
          <p:cNvSpPr/>
          <p:nvPr/>
        </p:nvSpPr>
        <p:spPr>
          <a:xfrm>
            <a:off x="7447722" y="98481"/>
            <a:ext cx="4522304" cy="1540565"/>
          </a:xfrm>
          <a:prstGeom prst="roundRect">
            <a:avLst/>
          </a:prstGeom>
          <a:solidFill>
            <a:srgbClr val="00AAA1"/>
          </a:solidFill>
          <a:ln>
            <a:solidFill>
              <a:srgbClr val="00A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atin typeface="Poppins" panose="00000500000000000000" pitchFamily="2" charset="0"/>
                <a:cs typeface="Poppins" panose="00000500000000000000" pitchFamily="2" charset="0"/>
              </a:rPr>
              <a:t>TRUST</a:t>
            </a:r>
          </a:p>
          <a:p>
            <a:pPr algn="ctr"/>
            <a:endParaRPr lang="en-CA" sz="800" b="1" dirty="0">
              <a:latin typeface="Poppins" panose="00000500000000000000" pitchFamily="2" charset="0"/>
              <a:cs typeface="Poppins" panose="00000500000000000000" pitchFamily="2" charset="0"/>
            </a:endParaRPr>
          </a:p>
          <a:p>
            <a:pPr algn="ctr"/>
            <a:r>
              <a:rPr lang="en-US" i="1" dirty="0">
                <a:solidFill>
                  <a:schemeClr val="tx1"/>
                </a:solidFill>
                <a:latin typeface="Poppins" panose="00000500000000000000" pitchFamily="2" charset="0"/>
                <a:cs typeface="Poppins" panose="00000500000000000000" pitchFamily="2" charset="0"/>
              </a:rPr>
              <a:t>Are collaborative in building equal, open and trusting relationships with peers.</a:t>
            </a:r>
            <a:endParaRPr lang="en-CA" i="1" dirty="0">
              <a:solidFill>
                <a:schemeClr val="tx1"/>
              </a:solidFill>
              <a:latin typeface="Poppins" panose="00000500000000000000" pitchFamily="2" charset="0"/>
              <a:cs typeface="Poppins" panose="00000500000000000000" pitchFamily="2" charset="0"/>
            </a:endParaRPr>
          </a:p>
        </p:txBody>
      </p:sp>
      <p:sp>
        <p:nvSpPr>
          <p:cNvPr id="16" name="Rectangle: Rounded Corners 15">
            <a:extLst>
              <a:ext uri="{FF2B5EF4-FFF2-40B4-BE49-F238E27FC236}">
                <a16:creationId xmlns:a16="http://schemas.microsoft.com/office/drawing/2014/main" id="{003A6532-5E0E-199C-9138-B1A58C3FE7BD}"/>
              </a:ext>
            </a:extLst>
          </p:cNvPr>
          <p:cNvSpPr/>
          <p:nvPr/>
        </p:nvSpPr>
        <p:spPr>
          <a:xfrm>
            <a:off x="7447722" y="1773679"/>
            <a:ext cx="4522304" cy="1540565"/>
          </a:xfrm>
          <a:prstGeom prst="roundRect">
            <a:avLst/>
          </a:prstGeom>
          <a:solidFill>
            <a:srgbClr val="00AAA1"/>
          </a:solidFill>
          <a:ln>
            <a:solidFill>
              <a:srgbClr val="00A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latin typeface="Poppins" panose="00000500000000000000" pitchFamily="2" charset="0"/>
                <a:cs typeface="Poppins" panose="00000500000000000000" pitchFamily="2" charset="0"/>
              </a:rPr>
              <a:t>HEALTH, WELL-BEING AND RECOVERY</a:t>
            </a:r>
          </a:p>
          <a:p>
            <a:pPr algn="ctr"/>
            <a:r>
              <a:rPr lang="en-US" i="1" dirty="0">
                <a:solidFill>
                  <a:schemeClr val="tx1"/>
                </a:solidFill>
                <a:latin typeface="Poppins" panose="00000500000000000000" pitchFamily="2" charset="0"/>
                <a:cs typeface="Poppins" panose="00000500000000000000" pitchFamily="2" charset="0"/>
              </a:rPr>
              <a:t>Practice self-care, monitor their own wellbeing and are aware of their own needs, as well as promote self-care for their peers. </a:t>
            </a:r>
            <a:endParaRPr lang="en-CA" i="1" dirty="0">
              <a:solidFill>
                <a:schemeClr val="tx1"/>
              </a:solidFill>
              <a:latin typeface="Poppins" panose="00000500000000000000" pitchFamily="2" charset="0"/>
              <a:cs typeface="Poppins" panose="00000500000000000000" pitchFamily="2" charset="0"/>
            </a:endParaRPr>
          </a:p>
        </p:txBody>
      </p:sp>
      <p:sp>
        <p:nvSpPr>
          <p:cNvPr id="17" name="Rectangle: Rounded Corners 16">
            <a:extLst>
              <a:ext uri="{FF2B5EF4-FFF2-40B4-BE49-F238E27FC236}">
                <a16:creationId xmlns:a16="http://schemas.microsoft.com/office/drawing/2014/main" id="{D86B7EB2-9C4D-F1B7-0D7B-51DCA92AD7E4}"/>
              </a:ext>
            </a:extLst>
          </p:cNvPr>
          <p:cNvSpPr/>
          <p:nvPr/>
        </p:nvSpPr>
        <p:spPr>
          <a:xfrm>
            <a:off x="7447722" y="3448877"/>
            <a:ext cx="4522304" cy="1540565"/>
          </a:xfrm>
          <a:prstGeom prst="roundRect">
            <a:avLst/>
          </a:prstGeom>
          <a:solidFill>
            <a:srgbClr val="00AAA1"/>
          </a:solidFill>
          <a:ln>
            <a:solidFill>
              <a:srgbClr val="00A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atin typeface="Poppins" panose="00000500000000000000" pitchFamily="2" charset="0"/>
                <a:cs typeface="Poppins" panose="00000500000000000000" pitchFamily="2" charset="0"/>
              </a:rPr>
              <a:t>SOCIAL INCLUSION</a:t>
            </a:r>
          </a:p>
          <a:p>
            <a:pPr algn="ctr"/>
            <a:r>
              <a:rPr lang="en-US" i="1" dirty="0">
                <a:solidFill>
                  <a:schemeClr val="tx1"/>
                </a:solidFill>
                <a:latin typeface="Poppins" panose="00000500000000000000" pitchFamily="2" charset="0"/>
                <a:cs typeface="Poppins" panose="00000500000000000000" pitchFamily="2" charset="0"/>
              </a:rPr>
              <a:t>Share their lived experiences in a manner that demonstrates compassionate understanding and inspires hope for recovery.</a:t>
            </a:r>
            <a:endParaRPr lang="en-CA" i="1" dirty="0">
              <a:solidFill>
                <a:schemeClr val="tx1"/>
              </a:solidFill>
              <a:latin typeface="Poppins" panose="00000500000000000000" pitchFamily="2" charset="0"/>
              <a:cs typeface="Poppins" panose="00000500000000000000" pitchFamily="2" charset="0"/>
            </a:endParaRPr>
          </a:p>
        </p:txBody>
      </p:sp>
      <p:sp>
        <p:nvSpPr>
          <p:cNvPr id="18" name="Rectangle: Rounded Corners 17">
            <a:extLst>
              <a:ext uri="{FF2B5EF4-FFF2-40B4-BE49-F238E27FC236}">
                <a16:creationId xmlns:a16="http://schemas.microsoft.com/office/drawing/2014/main" id="{60AFABF7-E96B-E381-06AF-68CC534AD166}"/>
              </a:ext>
            </a:extLst>
          </p:cNvPr>
          <p:cNvSpPr/>
          <p:nvPr/>
        </p:nvSpPr>
        <p:spPr>
          <a:xfrm>
            <a:off x="7447722" y="5168954"/>
            <a:ext cx="4522304" cy="1540565"/>
          </a:xfrm>
          <a:prstGeom prst="roundRect">
            <a:avLst/>
          </a:prstGeom>
          <a:solidFill>
            <a:srgbClr val="00AAA1"/>
          </a:solidFill>
          <a:ln>
            <a:solidFill>
              <a:srgbClr val="00AA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atin typeface="Poppins" panose="00000500000000000000" pitchFamily="2" charset="0"/>
                <a:cs typeface="Poppins" panose="00000500000000000000" pitchFamily="2" charset="0"/>
              </a:rPr>
              <a:t>LIFE-LONG LEARNING</a:t>
            </a:r>
            <a:endParaRPr lang="en-CA" sz="2400" dirty="0">
              <a:latin typeface="Poppins" panose="00000500000000000000" pitchFamily="2" charset="0"/>
              <a:cs typeface="Poppins" panose="00000500000000000000" pitchFamily="2" charset="0"/>
            </a:endParaRPr>
          </a:p>
          <a:p>
            <a:pPr algn="ctr"/>
            <a:r>
              <a:rPr lang="en-US" i="1" dirty="0">
                <a:solidFill>
                  <a:schemeClr val="tx1"/>
                </a:solidFill>
                <a:latin typeface="Poppins" panose="00000500000000000000" pitchFamily="2" charset="0"/>
                <a:cs typeface="Poppins" panose="00000500000000000000" pitchFamily="2" charset="0"/>
              </a:rPr>
              <a:t>Aspire to be current within their field of</a:t>
            </a:r>
          </a:p>
          <a:p>
            <a:pPr algn="ctr"/>
            <a:r>
              <a:rPr lang="en-US" i="1" dirty="0">
                <a:solidFill>
                  <a:schemeClr val="tx1"/>
                </a:solidFill>
                <a:latin typeface="Poppins" panose="00000500000000000000" pitchFamily="2" charset="0"/>
                <a:cs typeface="Poppins" panose="00000500000000000000" pitchFamily="2" charset="0"/>
              </a:rPr>
              <a:t>practice by remaining up-to-date regarding</a:t>
            </a:r>
          </a:p>
          <a:p>
            <a:pPr algn="ctr"/>
            <a:r>
              <a:rPr lang="en-US" i="1" dirty="0">
                <a:solidFill>
                  <a:schemeClr val="tx1"/>
                </a:solidFill>
                <a:latin typeface="Poppins" panose="00000500000000000000" pitchFamily="2" charset="0"/>
                <a:cs typeface="Poppins" panose="00000500000000000000" pitchFamily="2" charset="0"/>
              </a:rPr>
              <a:t>available resources, especially those that are locally available, and by engaging in continuous learning.</a:t>
            </a:r>
            <a:endParaRPr lang="en-CA" i="1"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042185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
          <p:cNvSpPr txBox="1">
            <a:spLocks noGrp="1"/>
          </p:cNvSpPr>
          <p:nvPr>
            <p:ph type="title"/>
          </p:nvPr>
        </p:nvSpPr>
        <p:spPr>
          <a:xfrm>
            <a:off x="3291038" y="1454587"/>
            <a:ext cx="7447845" cy="35283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7500"/>
              <a:buFont typeface="Poppins"/>
              <a:buNone/>
            </a:pPr>
            <a:r>
              <a:rPr lang="en-US" dirty="0"/>
              <a:t>Project</a:t>
            </a:r>
            <a:br>
              <a:rPr lang="en-US" dirty="0"/>
            </a:br>
            <a:r>
              <a:rPr lang="en-US" dirty="0"/>
              <a:t>Overview</a:t>
            </a:r>
            <a:endParaRPr dirty="0"/>
          </a:p>
        </p:txBody>
      </p:sp>
      <p:sp>
        <p:nvSpPr>
          <p:cNvPr id="483" name="Google Shape;483;p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2800"/>
              <a:buNone/>
            </a:pPr>
            <a:r>
              <a:rPr lang="en-US" dirty="0"/>
              <a:t>Part 1</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9"/>
          <p:cNvSpPr txBox="1">
            <a:spLocks noGrp="1"/>
          </p:cNvSpPr>
          <p:nvPr>
            <p:ph type="body" idx="1"/>
          </p:nvPr>
        </p:nvSpPr>
        <p:spPr>
          <a:xfrm>
            <a:off x="423635" y="696414"/>
            <a:ext cx="4579966" cy="25254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82F36"/>
              </a:buClr>
              <a:buSzPts val="2800"/>
              <a:buNone/>
            </a:pPr>
            <a:r>
              <a:rPr lang="en-US" dirty="0"/>
              <a:t>Partnership Team</a:t>
            </a:r>
            <a:endParaRPr dirty="0"/>
          </a:p>
        </p:txBody>
      </p:sp>
      <p:pic>
        <p:nvPicPr>
          <p:cNvPr id="389" name="Google Shape;389;p49"/>
          <p:cNvPicPr preferRelativeResize="0"/>
          <p:nvPr/>
        </p:nvPicPr>
        <p:blipFill>
          <a:blip r:embed="rId3">
            <a:alphaModFix/>
          </a:blip>
          <a:stretch>
            <a:fillRect/>
          </a:stretch>
        </p:blipFill>
        <p:spPr>
          <a:xfrm>
            <a:off x="3361800" y="929850"/>
            <a:ext cx="8268675" cy="5668125"/>
          </a:xfrm>
          <a:prstGeom prst="rect">
            <a:avLst/>
          </a:prstGeom>
          <a:noFill/>
          <a:ln>
            <a:noFill/>
          </a:ln>
        </p:spPr>
      </p:pic>
      <p:sp>
        <p:nvSpPr>
          <p:cNvPr id="390" name="Google Shape;390;p49"/>
          <p:cNvSpPr txBox="1"/>
          <p:nvPr/>
        </p:nvSpPr>
        <p:spPr>
          <a:xfrm>
            <a:off x="2576881" y="4296801"/>
            <a:ext cx="18039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dirty="0">
                <a:solidFill>
                  <a:schemeClr val="lt1"/>
                </a:solidFill>
                <a:latin typeface="Poppins"/>
                <a:ea typeface="Poppins"/>
                <a:cs typeface="Poppins"/>
                <a:sym typeface="Poppins"/>
              </a:rPr>
              <a:t>UBC</a:t>
            </a:r>
            <a:endParaRPr sz="1700" dirty="0">
              <a:solidFill>
                <a:schemeClr val="lt1"/>
              </a:solidFill>
              <a:latin typeface="Poppins"/>
              <a:ea typeface="Poppins"/>
              <a:cs typeface="Poppins"/>
              <a:sym typeface="Poppins"/>
            </a:endParaRPr>
          </a:p>
        </p:txBody>
      </p:sp>
      <p:sp>
        <p:nvSpPr>
          <p:cNvPr id="391" name="Google Shape;391;p49"/>
          <p:cNvSpPr/>
          <p:nvPr/>
        </p:nvSpPr>
        <p:spPr>
          <a:xfrm rot="1429982">
            <a:off x="3870311" y="4436042"/>
            <a:ext cx="949317" cy="503789"/>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92" name="Google Shape;392;p49"/>
          <p:cNvSpPr/>
          <p:nvPr/>
        </p:nvSpPr>
        <p:spPr>
          <a:xfrm rot="13662480">
            <a:off x="9870157" y="5535005"/>
            <a:ext cx="949200" cy="503649"/>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93" name="Google Shape;393;p49"/>
          <p:cNvSpPr/>
          <p:nvPr/>
        </p:nvSpPr>
        <p:spPr>
          <a:xfrm rot="-1672594">
            <a:off x="4672281" y="5091637"/>
            <a:ext cx="949594" cy="503650"/>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94" name="Google Shape;394;p49"/>
          <p:cNvSpPr/>
          <p:nvPr/>
        </p:nvSpPr>
        <p:spPr>
          <a:xfrm rot="899685">
            <a:off x="7740955" y="5605292"/>
            <a:ext cx="949639" cy="503539"/>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95" name="Google Shape;395;p49"/>
          <p:cNvSpPr/>
          <p:nvPr/>
        </p:nvSpPr>
        <p:spPr>
          <a:xfrm rot="7060454">
            <a:off x="10018838" y="4535905"/>
            <a:ext cx="949523" cy="503608"/>
          </a:xfrm>
          <a:prstGeom prs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96" name="Google Shape;396;p49"/>
          <p:cNvSpPr txBox="1"/>
          <p:nvPr/>
        </p:nvSpPr>
        <p:spPr>
          <a:xfrm rot="-352">
            <a:off x="1816339" y="5302047"/>
            <a:ext cx="29295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a:solidFill>
                  <a:schemeClr val="lt1"/>
                </a:solidFill>
                <a:latin typeface="Poppins"/>
                <a:ea typeface="Poppins"/>
                <a:cs typeface="Poppins"/>
                <a:sym typeface="Poppins"/>
              </a:rPr>
              <a:t>Medicine Hat College</a:t>
            </a:r>
            <a:endParaRPr sz="1700">
              <a:solidFill>
                <a:schemeClr val="lt1"/>
              </a:solidFill>
              <a:latin typeface="Poppins"/>
              <a:ea typeface="Poppins"/>
              <a:cs typeface="Poppins"/>
              <a:sym typeface="Poppins"/>
            </a:endParaRPr>
          </a:p>
          <a:p>
            <a:pPr marL="0" lvl="0" indent="0" algn="ctr" rtl="0">
              <a:spcBef>
                <a:spcPts val="0"/>
              </a:spcBef>
              <a:spcAft>
                <a:spcPts val="0"/>
              </a:spcAft>
              <a:buNone/>
            </a:pPr>
            <a:r>
              <a:rPr lang="en-US" sz="1700">
                <a:solidFill>
                  <a:schemeClr val="lt1"/>
                </a:solidFill>
                <a:latin typeface="Poppins"/>
                <a:ea typeface="Poppins"/>
                <a:cs typeface="Poppins"/>
                <a:sym typeface="Poppins"/>
              </a:rPr>
              <a:t>CMHA Alberta Southeast Region</a:t>
            </a:r>
            <a:endParaRPr sz="1700">
              <a:solidFill>
                <a:schemeClr val="lt1"/>
              </a:solidFill>
              <a:latin typeface="Poppins"/>
              <a:ea typeface="Poppins"/>
              <a:cs typeface="Poppins"/>
              <a:sym typeface="Poppins"/>
            </a:endParaRPr>
          </a:p>
        </p:txBody>
      </p:sp>
      <p:sp>
        <p:nvSpPr>
          <p:cNvPr id="397" name="Google Shape;397;p49"/>
          <p:cNvSpPr txBox="1"/>
          <p:nvPr/>
        </p:nvSpPr>
        <p:spPr>
          <a:xfrm>
            <a:off x="5242052" y="5699064"/>
            <a:ext cx="30000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a:solidFill>
                  <a:schemeClr val="lt1"/>
                </a:solidFill>
                <a:latin typeface="Poppins"/>
                <a:ea typeface="Poppins"/>
                <a:cs typeface="Poppins"/>
                <a:sym typeface="Poppins"/>
              </a:rPr>
              <a:t>Trent University</a:t>
            </a:r>
            <a:endParaRPr sz="1700">
              <a:solidFill>
                <a:schemeClr val="lt1"/>
              </a:solidFill>
              <a:latin typeface="Poppins"/>
              <a:ea typeface="Poppins"/>
              <a:cs typeface="Poppins"/>
              <a:sym typeface="Poppins"/>
            </a:endParaRPr>
          </a:p>
          <a:p>
            <a:pPr marL="0" lvl="0" indent="0" algn="ctr" rtl="0">
              <a:spcBef>
                <a:spcPts val="0"/>
              </a:spcBef>
              <a:spcAft>
                <a:spcPts val="0"/>
              </a:spcAft>
              <a:buNone/>
            </a:pPr>
            <a:r>
              <a:rPr lang="en-US" sz="1700">
                <a:solidFill>
                  <a:schemeClr val="lt1"/>
                </a:solidFill>
                <a:latin typeface="Poppins"/>
                <a:ea typeface="Poppins"/>
                <a:cs typeface="Poppins"/>
                <a:sym typeface="Poppins"/>
              </a:rPr>
              <a:t>CMHA HKPR</a:t>
            </a:r>
            <a:endParaRPr sz="1700">
              <a:solidFill>
                <a:schemeClr val="lt1"/>
              </a:solidFill>
              <a:latin typeface="Poppins"/>
              <a:ea typeface="Poppins"/>
              <a:cs typeface="Poppins"/>
              <a:sym typeface="Poppins"/>
            </a:endParaRPr>
          </a:p>
        </p:txBody>
      </p:sp>
      <p:sp>
        <p:nvSpPr>
          <p:cNvPr id="398" name="Google Shape;398;p49"/>
          <p:cNvSpPr txBox="1"/>
          <p:nvPr/>
        </p:nvSpPr>
        <p:spPr>
          <a:xfrm>
            <a:off x="10660750" y="5788050"/>
            <a:ext cx="13815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solidFill>
                  <a:schemeClr val="lt1"/>
                </a:solidFill>
                <a:latin typeface="Poppins"/>
                <a:ea typeface="Poppins"/>
                <a:cs typeface="Poppins"/>
                <a:sym typeface="Poppins"/>
              </a:rPr>
              <a:t>UNB</a:t>
            </a:r>
            <a:endParaRPr sz="2000">
              <a:solidFill>
                <a:schemeClr val="lt1"/>
              </a:solidFill>
              <a:latin typeface="Poppins"/>
              <a:ea typeface="Poppins"/>
              <a:cs typeface="Poppins"/>
              <a:sym typeface="Poppins"/>
            </a:endParaRPr>
          </a:p>
          <a:p>
            <a:pPr marL="0" lvl="0" indent="0" algn="ctr" rtl="0">
              <a:spcBef>
                <a:spcPts val="0"/>
              </a:spcBef>
              <a:spcAft>
                <a:spcPts val="0"/>
              </a:spcAft>
              <a:buNone/>
            </a:pPr>
            <a:r>
              <a:rPr lang="en-US" sz="2000">
                <a:solidFill>
                  <a:schemeClr val="lt1"/>
                </a:solidFill>
                <a:latin typeface="Poppins"/>
                <a:ea typeface="Poppins"/>
                <a:cs typeface="Poppins"/>
                <a:sym typeface="Poppins"/>
              </a:rPr>
              <a:t>CMHA NB</a:t>
            </a:r>
            <a:endParaRPr sz="2000">
              <a:solidFill>
                <a:schemeClr val="lt1"/>
              </a:solidFill>
              <a:latin typeface="Poppins"/>
              <a:ea typeface="Poppins"/>
              <a:cs typeface="Poppins"/>
              <a:sym typeface="Poppins"/>
            </a:endParaRPr>
          </a:p>
        </p:txBody>
      </p:sp>
      <p:sp>
        <p:nvSpPr>
          <p:cNvPr id="399" name="Google Shape;399;p49"/>
          <p:cNvSpPr txBox="1"/>
          <p:nvPr/>
        </p:nvSpPr>
        <p:spPr>
          <a:xfrm>
            <a:off x="10403569" y="3585825"/>
            <a:ext cx="16287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solidFill>
                  <a:schemeClr val="lt1"/>
                </a:solidFill>
                <a:latin typeface="Poppins"/>
                <a:ea typeface="Poppins"/>
                <a:cs typeface="Poppins"/>
                <a:sym typeface="Poppins"/>
              </a:rPr>
              <a:t>UPEI</a:t>
            </a:r>
            <a:endParaRPr sz="2000" dirty="0">
              <a:solidFill>
                <a:schemeClr val="lt1"/>
              </a:solidFill>
              <a:latin typeface="Poppins"/>
              <a:ea typeface="Poppins"/>
              <a:cs typeface="Poppins"/>
              <a:sym typeface="Poppins"/>
            </a:endParaRPr>
          </a:p>
          <a:p>
            <a:pPr marL="0" lvl="0" indent="0" algn="ctr" rtl="0">
              <a:spcBef>
                <a:spcPts val="0"/>
              </a:spcBef>
              <a:spcAft>
                <a:spcPts val="0"/>
              </a:spcAft>
              <a:buNone/>
            </a:pPr>
            <a:r>
              <a:rPr lang="en-US" sz="2000" dirty="0">
                <a:solidFill>
                  <a:schemeClr val="lt1"/>
                </a:solidFill>
                <a:latin typeface="Poppins"/>
                <a:ea typeface="Poppins"/>
                <a:cs typeface="Poppins"/>
                <a:sym typeface="Poppins"/>
              </a:rPr>
              <a:t>CMHA PEI</a:t>
            </a:r>
            <a:endParaRPr sz="2000" dirty="0">
              <a:solidFill>
                <a:schemeClr val="lt1"/>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7"/>
          <p:cNvSpPr txBox="1">
            <a:spLocks noGrp="1"/>
          </p:cNvSpPr>
          <p:nvPr>
            <p:ph type="title" idx="4294967295"/>
          </p:nvPr>
        </p:nvSpPr>
        <p:spPr>
          <a:xfrm>
            <a:off x="330570" y="239377"/>
            <a:ext cx="10972800" cy="1143001"/>
          </a:xfrm>
          <a:prstGeom prst="rect">
            <a:avLst/>
          </a:prstGeom>
        </p:spPr>
        <p:txBody>
          <a:bodyPr spcFirstLastPara="1" wrap="square" lIns="121900" tIns="121900" rIns="121900" bIns="121900" anchor="ctr" anchorCtr="0">
            <a:noAutofit/>
          </a:bodyPr>
          <a:lstStyle/>
          <a:p>
            <a:pPr lvl="0"/>
            <a:r>
              <a:rPr lang="en-CA" sz="5400" b="1" dirty="0">
                <a:solidFill>
                  <a:schemeClr val="tx2"/>
                </a:solidFill>
                <a:latin typeface="Poppins" panose="00000500000000000000" pitchFamily="2" charset="0"/>
                <a:cs typeface="Poppins" panose="00000500000000000000" pitchFamily="2" charset="0"/>
              </a:rPr>
              <a:t>Project Design</a:t>
            </a:r>
            <a:endParaRPr sz="5400" b="1" dirty="0">
              <a:solidFill>
                <a:schemeClr val="tx2"/>
              </a:solidFill>
              <a:latin typeface="Poppins" panose="00000500000000000000" pitchFamily="2" charset="0"/>
              <a:cs typeface="Poppins" panose="00000500000000000000" pitchFamily="2" charset="0"/>
            </a:endParaRPr>
          </a:p>
        </p:txBody>
      </p:sp>
      <p:sp>
        <p:nvSpPr>
          <p:cNvPr id="419" name="Google Shape;419;p47"/>
          <p:cNvSpPr/>
          <p:nvPr/>
        </p:nvSpPr>
        <p:spPr>
          <a:xfrm>
            <a:off x="300173" y="1793893"/>
            <a:ext cx="5608400" cy="2112800"/>
          </a:xfrm>
          <a:prstGeom prst="rect">
            <a:avLst/>
          </a:prstGeom>
          <a:solidFill>
            <a:schemeClr val="lt2"/>
          </a:solidFill>
          <a:ln>
            <a:noFill/>
          </a:ln>
        </p:spPr>
        <p:txBody>
          <a:bodyPr spcFirstLastPara="1" wrap="square" lIns="121900" tIns="121900" rIns="1828800" bIns="121900" anchor="t" anchorCtr="0">
            <a:noAutofit/>
          </a:bodyPr>
          <a:lstStyle/>
          <a:p>
            <a:r>
              <a:rPr lang="en-US" sz="2667" b="1" dirty="0">
                <a:solidFill>
                  <a:schemeClr val="dk1"/>
                </a:solidFill>
                <a:latin typeface="Source Sans Pro" panose="020B0503030403020204" pitchFamily="34" charset="0"/>
                <a:ea typeface="Source Sans Pro" panose="020B0503030403020204" pitchFamily="34" charset="0"/>
                <a:cs typeface="Source Sans Pro"/>
                <a:sym typeface="Source Sans Pro"/>
              </a:rPr>
              <a:t>PHASE 1 </a:t>
            </a:r>
          </a:p>
          <a:p>
            <a:r>
              <a:rPr lang="en-US" sz="1600" dirty="0">
                <a:latin typeface="Source Sans Pro" panose="020B0503030403020204" pitchFamily="34" charset="0"/>
                <a:ea typeface="Source Sans Pro" panose="020B0503030403020204" pitchFamily="34" charset="0"/>
              </a:rPr>
              <a:t>September 2021 to August 2022 </a:t>
            </a:r>
          </a:p>
          <a:p>
            <a:endParaRPr lang="en-US" sz="1600" i="1" dirty="0">
              <a:latin typeface="Source Sans Pro" panose="020B0503030403020204" pitchFamily="34" charset="0"/>
              <a:ea typeface="Source Sans Pro" panose="020B0503030403020204" pitchFamily="34" charset="0"/>
            </a:endParaRPr>
          </a:p>
          <a:p>
            <a:r>
              <a:rPr lang="en-US" sz="1867" b="1" i="1" dirty="0">
                <a:latin typeface="Source Sans Pro" panose="020B0503030403020204" pitchFamily="34" charset="0"/>
                <a:ea typeface="Source Sans Pro" panose="020B0503030403020204" pitchFamily="34" charset="0"/>
              </a:rPr>
              <a:t>K</a:t>
            </a:r>
            <a:r>
              <a:rPr lang="en-US" sz="1733" b="1" i="1" dirty="0">
                <a:latin typeface="Source Sans Pro" panose="020B0503030403020204" pitchFamily="34" charset="0"/>
                <a:ea typeface="Source Sans Pro" panose="020B0503030403020204" pitchFamily="34" charset="0"/>
              </a:rPr>
              <a:t>ey deliverables:</a:t>
            </a:r>
            <a:r>
              <a:rPr lang="en-US" sz="1733" b="1" dirty="0">
                <a:latin typeface="Source Sans Pro" panose="020B0503030403020204" pitchFamily="34" charset="0"/>
                <a:ea typeface="Source Sans Pro" panose="020B0503030403020204" pitchFamily="34" charset="0"/>
              </a:rPr>
              <a:t> </a:t>
            </a:r>
            <a:r>
              <a:rPr lang="en-US" sz="1733" dirty="0">
                <a:latin typeface="Source Sans Pro" panose="020B0503030403020204" pitchFamily="34" charset="0"/>
                <a:ea typeface="Source Sans Pro" panose="020B0503030403020204" pitchFamily="34" charset="0"/>
              </a:rPr>
              <a:t>Design and develop training curriculum and certification processes. </a:t>
            </a:r>
            <a:r>
              <a:rPr lang="en-CA" sz="1733" dirty="0">
                <a:latin typeface="Source Sans Pro" panose="020B0503030403020204" pitchFamily="34" charset="0"/>
                <a:ea typeface="Source Sans Pro" panose="020B0503030403020204" pitchFamily="34" charset="0"/>
              </a:rPr>
              <a:t>Selection and training of trainers for pilot sites.</a:t>
            </a:r>
            <a:endParaRPr lang="en-CA" sz="1733" dirty="0">
              <a:solidFill>
                <a:schemeClr val="dk1"/>
              </a:solidFill>
              <a:latin typeface="Source Sans Pro" panose="020B0503030403020204" pitchFamily="34" charset="0"/>
              <a:ea typeface="Source Sans Pro" panose="020B0503030403020204" pitchFamily="34" charset="0"/>
              <a:cs typeface="Source Sans Pro"/>
              <a:sym typeface="Source Sans Pro"/>
            </a:endParaRPr>
          </a:p>
        </p:txBody>
      </p:sp>
      <p:sp>
        <p:nvSpPr>
          <p:cNvPr id="420" name="Google Shape;420;p47"/>
          <p:cNvSpPr/>
          <p:nvPr/>
        </p:nvSpPr>
        <p:spPr>
          <a:xfrm>
            <a:off x="6140573" y="1793893"/>
            <a:ext cx="5608400" cy="2112800"/>
          </a:xfrm>
          <a:prstGeom prst="rect">
            <a:avLst/>
          </a:prstGeom>
          <a:solidFill>
            <a:schemeClr val="lt2"/>
          </a:solidFill>
          <a:ln>
            <a:noFill/>
          </a:ln>
        </p:spPr>
        <p:txBody>
          <a:bodyPr spcFirstLastPara="1" wrap="square" lIns="1828800" tIns="121900" rIns="121900" bIns="121900" anchor="t" anchorCtr="0">
            <a:noAutofit/>
          </a:bodyPr>
          <a:lstStyle/>
          <a:p>
            <a:pPr algn="r">
              <a:buClr>
                <a:schemeClr val="dk1"/>
              </a:buClr>
              <a:buSzPts val="1100"/>
            </a:pPr>
            <a:r>
              <a:rPr lang="en-CA" sz="2667" b="1" dirty="0">
                <a:solidFill>
                  <a:schemeClr val="dk1"/>
                </a:solidFill>
                <a:latin typeface="Source Sans Pro" panose="020B0503030403020204" pitchFamily="34" charset="0"/>
                <a:ea typeface="Source Sans Pro" panose="020B0503030403020204" pitchFamily="34" charset="0"/>
                <a:cs typeface="Source Sans Pro"/>
                <a:sym typeface="Source Sans Pro"/>
              </a:rPr>
              <a:t>PHASE 2</a:t>
            </a:r>
          </a:p>
          <a:p>
            <a:pPr marL="609585" lvl="1" algn="r"/>
            <a:r>
              <a:rPr lang="en-US" sz="1600" dirty="0">
                <a:latin typeface="Source Sans Pro" panose="020B0503030403020204" pitchFamily="34" charset="0"/>
                <a:ea typeface="Source Sans Pro" panose="020B0503030403020204" pitchFamily="34" charset="0"/>
              </a:rPr>
              <a:t>September 2022 to August 2023 </a:t>
            </a:r>
          </a:p>
          <a:p>
            <a:pPr marL="609585" lvl="1"/>
            <a:endParaRPr lang="en-US" sz="1467" i="1" dirty="0">
              <a:latin typeface="Source Sans Pro" panose="020B0503030403020204" pitchFamily="34" charset="0"/>
              <a:ea typeface="Source Sans Pro" panose="020B0503030403020204" pitchFamily="34" charset="0"/>
            </a:endParaRPr>
          </a:p>
          <a:p>
            <a:pPr marL="609585" lvl="1" algn="r"/>
            <a:r>
              <a:rPr lang="en-US" sz="1733" b="1" i="1" dirty="0">
                <a:latin typeface="Source Sans Pro" panose="020B0503030403020204" pitchFamily="34" charset="0"/>
                <a:ea typeface="Source Sans Pro" panose="020B0503030403020204" pitchFamily="34" charset="0"/>
              </a:rPr>
              <a:t>Key deliverables:</a:t>
            </a:r>
            <a:r>
              <a:rPr lang="en-US" sz="1733" b="1" dirty="0">
                <a:latin typeface="Source Sans Pro" panose="020B0503030403020204" pitchFamily="34" charset="0"/>
                <a:ea typeface="Source Sans Pro" panose="020B0503030403020204" pitchFamily="34" charset="0"/>
              </a:rPr>
              <a:t> </a:t>
            </a:r>
            <a:r>
              <a:rPr lang="en-US" sz="1733" dirty="0">
                <a:latin typeface="Source Sans Pro" panose="020B0503030403020204" pitchFamily="34" charset="0"/>
                <a:ea typeface="Source Sans Pro" panose="020B0503030403020204" pitchFamily="34" charset="0"/>
              </a:rPr>
              <a:t>Pilot training and certification of peer supporters across                               5 post-secondary sites</a:t>
            </a:r>
            <a:r>
              <a:rPr lang="en-US" sz="1867" dirty="0">
                <a:latin typeface="Source Sans Pro" panose="020B0503030403020204" pitchFamily="34" charset="0"/>
                <a:ea typeface="Source Sans Pro" panose="020B0503030403020204" pitchFamily="34" charset="0"/>
              </a:rPr>
              <a:t>. </a:t>
            </a:r>
          </a:p>
          <a:p>
            <a:pPr algn="r">
              <a:buClr>
                <a:schemeClr val="dk1"/>
              </a:buClr>
              <a:buSzPts val="1100"/>
            </a:pPr>
            <a:endParaRPr lang="en-CA" sz="2667" b="1" dirty="0">
              <a:solidFill>
                <a:schemeClr val="dk1"/>
              </a:solidFill>
              <a:latin typeface="Source Sans Pro"/>
              <a:ea typeface="Source Sans Pro"/>
              <a:cs typeface="Source Sans Pro"/>
              <a:sym typeface="Source Sans Pro"/>
            </a:endParaRPr>
          </a:p>
          <a:p>
            <a:pPr algn="r">
              <a:lnSpc>
                <a:spcPct val="150000"/>
              </a:lnSpc>
              <a:buClr>
                <a:schemeClr val="dk1"/>
              </a:buClr>
              <a:buSzPts val="1100"/>
            </a:pPr>
            <a:r>
              <a:rPr lang="en-CA" sz="1867" dirty="0">
                <a:solidFill>
                  <a:schemeClr val="dk1"/>
                </a:solidFill>
                <a:latin typeface="Source Sans Pro"/>
                <a:ea typeface="Source Sans Pro"/>
                <a:cs typeface="Source Sans Pro"/>
                <a:sym typeface="Source Sans Pro"/>
              </a:rPr>
              <a:t> </a:t>
            </a:r>
          </a:p>
          <a:p>
            <a:pPr algn="r">
              <a:buClr>
                <a:schemeClr val="dk1"/>
              </a:buClr>
              <a:buSzPts val="1100"/>
            </a:pPr>
            <a:endParaRPr lang="en-CA" sz="1867" dirty="0">
              <a:solidFill>
                <a:schemeClr val="dk1"/>
              </a:solidFill>
              <a:latin typeface="Source Sans Pro"/>
              <a:ea typeface="Source Sans Pro"/>
              <a:cs typeface="Source Sans Pro"/>
              <a:sym typeface="Source Sans Pro"/>
            </a:endParaRPr>
          </a:p>
          <a:p>
            <a:pPr algn="r">
              <a:buClr>
                <a:schemeClr val="dk1"/>
              </a:buClr>
              <a:buSzPts val="1100"/>
            </a:pPr>
            <a:r>
              <a:rPr lang="en-CA" sz="1867" dirty="0">
                <a:solidFill>
                  <a:schemeClr val="dk1"/>
                </a:solidFill>
                <a:latin typeface="Source Sans Pro"/>
                <a:ea typeface="Source Sans Pro"/>
                <a:cs typeface="Source Sans Pro"/>
                <a:sym typeface="Source Sans Pro"/>
              </a:rPr>
              <a:t>Gather insight from national stakeholders/collaborators</a:t>
            </a:r>
          </a:p>
        </p:txBody>
      </p:sp>
      <p:sp>
        <p:nvSpPr>
          <p:cNvPr id="421" name="Google Shape;421;p47"/>
          <p:cNvSpPr/>
          <p:nvPr/>
        </p:nvSpPr>
        <p:spPr>
          <a:xfrm>
            <a:off x="330570" y="4164886"/>
            <a:ext cx="5608400" cy="2112800"/>
          </a:xfrm>
          <a:prstGeom prst="rect">
            <a:avLst/>
          </a:prstGeom>
          <a:solidFill>
            <a:schemeClr val="lt2"/>
          </a:solidFill>
          <a:ln>
            <a:noFill/>
          </a:ln>
        </p:spPr>
        <p:txBody>
          <a:bodyPr spcFirstLastPara="1" wrap="square" lIns="121900" tIns="121900" rIns="1828800" bIns="121900" anchor="b" anchorCtr="0">
            <a:noAutofit/>
          </a:bodyPr>
          <a:lstStyle/>
          <a:p>
            <a:pPr>
              <a:buClr>
                <a:schemeClr val="dk1"/>
              </a:buClr>
              <a:buSzPts val="1100"/>
            </a:pPr>
            <a:r>
              <a:rPr lang="en-US" sz="1733" dirty="0">
                <a:solidFill>
                  <a:schemeClr val="dk1"/>
                </a:solidFill>
                <a:latin typeface="Source Sans Pro" panose="020B0503030403020204" pitchFamily="34" charset="0"/>
                <a:ea typeface="Source Sans Pro" panose="020B0503030403020204" pitchFamily="34" charset="0"/>
                <a:cs typeface="Source Sans Pro"/>
                <a:sym typeface="Source Sans Pro"/>
              </a:rPr>
              <a:t>Scaling and replication through our CMHA federation.</a:t>
            </a:r>
          </a:p>
          <a:p>
            <a:pPr>
              <a:buClr>
                <a:schemeClr val="dk1"/>
              </a:buClr>
              <a:buSzPts val="1100"/>
            </a:pPr>
            <a:endParaRPr lang="en-US" sz="1867" dirty="0">
              <a:solidFill>
                <a:schemeClr val="dk1"/>
              </a:solidFill>
              <a:latin typeface="Source Sans Pro" panose="020B0503030403020204" pitchFamily="34" charset="0"/>
              <a:ea typeface="Source Sans Pro" panose="020B0503030403020204" pitchFamily="34" charset="0"/>
              <a:cs typeface="Source Sans Pro"/>
              <a:sym typeface="Source Sans Pro"/>
            </a:endParaRPr>
          </a:p>
          <a:p>
            <a:pPr>
              <a:buClr>
                <a:schemeClr val="dk1"/>
              </a:buClr>
              <a:buSzPts val="1100"/>
            </a:pPr>
            <a:r>
              <a:rPr lang="en-US" sz="1600" dirty="0">
                <a:solidFill>
                  <a:schemeClr val="dk1"/>
                </a:solidFill>
                <a:latin typeface="Source Sans Pro" panose="020B0503030403020204" pitchFamily="34" charset="0"/>
                <a:ea typeface="Source Sans Pro" panose="020B0503030403020204" pitchFamily="34" charset="0"/>
                <a:cs typeface="Source Sans Pro"/>
                <a:sym typeface="Source Sans Pro"/>
              </a:rPr>
              <a:t>Beyond 2024</a:t>
            </a:r>
          </a:p>
          <a:p>
            <a:pPr>
              <a:buClr>
                <a:schemeClr val="dk1"/>
              </a:buClr>
              <a:buSzPts val="1100"/>
            </a:pPr>
            <a:r>
              <a:rPr lang="en-US" sz="2667" b="1" dirty="0">
                <a:solidFill>
                  <a:schemeClr val="dk1"/>
                </a:solidFill>
                <a:latin typeface="Source Sans Pro" panose="020B0503030403020204" pitchFamily="34" charset="0"/>
                <a:ea typeface="Source Sans Pro" panose="020B0503030403020204" pitchFamily="34" charset="0"/>
                <a:cs typeface="Source Sans Pro"/>
                <a:sym typeface="Source Sans Pro"/>
              </a:rPr>
              <a:t>LOOKING TO THE FUTURE</a:t>
            </a:r>
            <a:endParaRPr sz="2667" b="1" dirty="0">
              <a:solidFill>
                <a:schemeClr val="dk1"/>
              </a:solidFill>
              <a:latin typeface="Source Sans Pro" panose="020B0503030403020204" pitchFamily="34" charset="0"/>
              <a:ea typeface="Source Sans Pro" panose="020B0503030403020204" pitchFamily="34" charset="0"/>
              <a:cs typeface="Source Sans Pro"/>
              <a:sym typeface="Source Sans Pro"/>
            </a:endParaRPr>
          </a:p>
        </p:txBody>
      </p:sp>
      <p:sp>
        <p:nvSpPr>
          <p:cNvPr id="422" name="Google Shape;422;p47"/>
          <p:cNvSpPr/>
          <p:nvPr/>
        </p:nvSpPr>
        <p:spPr>
          <a:xfrm>
            <a:off x="6171309" y="4128314"/>
            <a:ext cx="5608400" cy="2112800"/>
          </a:xfrm>
          <a:prstGeom prst="rect">
            <a:avLst/>
          </a:prstGeom>
          <a:solidFill>
            <a:schemeClr val="lt2"/>
          </a:solidFill>
          <a:ln>
            <a:noFill/>
          </a:ln>
        </p:spPr>
        <p:txBody>
          <a:bodyPr spcFirstLastPara="1" wrap="square" lIns="1828800" tIns="121900" rIns="121900" bIns="121900" anchor="b" anchorCtr="0">
            <a:noAutofit/>
          </a:bodyPr>
          <a:lstStyle/>
          <a:p>
            <a:pPr algn="r">
              <a:spcAft>
                <a:spcPts val="800"/>
              </a:spcAft>
            </a:pPr>
            <a:r>
              <a:rPr lang="en-US" sz="1733" b="1" i="1" dirty="0">
                <a:latin typeface="Source Sans Pro" panose="020B0503030403020204" pitchFamily="34" charset="0"/>
                <a:ea typeface="Source Sans Pro" panose="020B0503030403020204" pitchFamily="34" charset="0"/>
              </a:rPr>
              <a:t>Key deliverables:</a:t>
            </a:r>
            <a:r>
              <a:rPr lang="en-US" sz="1733" b="1" dirty="0">
                <a:latin typeface="Source Sans Pro" panose="020B0503030403020204" pitchFamily="34" charset="0"/>
                <a:ea typeface="Source Sans Pro" panose="020B0503030403020204" pitchFamily="34" charset="0"/>
              </a:rPr>
              <a:t> </a:t>
            </a:r>
            <a:r>
              <a:rPr lang="en-US" sz="1733" dirty="0">
                <a:latin typeface="Source Sans Pro" panose="020B0503030403020204" pitchFamily="34" charset="0"/>
                <a:ea typeface="Source Sans Pro" panose="020B0503030403020204" pitchFamily="34" charset="0"/>
              </a:rPr>
              <a:t>Developmental evaluation and                              knowledge translation.</a:t>
            </a:r>
          </a:p>
          <a:p>
            <a:pPr algn="r">
              <a:spcAft>
                <a:spcPts val="800"/>
              </a:spcAft>
            </a:pPr>
            <a:endParaRPr lang="en-US" sz="1600" dirty="0">
              <a:latin typeface="Source Sans Pro" panose="020B0503030403020204" pitchFamily="34" charset="0"/>
              <a:ea typeface="Source Sans Pro" panose="020B0503030403020204" pitchFamily="34" charset="0"/>
            </a:endParaRPr>
          </a:p>
          <a:p>
            <a:pPr algn="r"/>
            <a:r>
              <a:rPr lang="en-US" sz="1600" dirty="0">
                <a:latin typeface="Source Sans Pro" panose="020B0503030403020204" pitchFamily="34" charset="0"/>
                <a:ea typeface="Source Sans Pro" panose="020B0503030403020204" pitchFamily="34" charset="0"/>
              </a:rPr>
              <a:t> September 2023 to March 2024</a:t>
            </a:r>
          </a:p>
          <a:p>
            <a:pPr algn="r"/>
            <a:r>
              <a:rPr lang="en-US" sz="2667" b="1" dirty="0">
                <a:solidFill>
                  <a:schemeClr val="dk1"/>
                </a:solidFill>
                <a:latin typeface="Source Sans Pro" panose="020B0503030403020204" pitchFamily="34" charset="0"/>
                <a:ea typeface="Source Sans Pro" panose="020B0503030403020204" pitchFamily="34" charset="0"/>
                <a:cs typeface="Source Sans Pro"/>
                <a:sym typeface="Source Sans Pro"/>
              </a:rPr>
              <a:t>PHASE 3</a:t>
            </a:r>
          </a:p>
        </p:txBody>
      </p:sp>
      <p:sp>
        <p:nvSpPr>
          <p:cNvPr id="423" name="Google Shape;423;p47"/>
          <p:cNvSpPr/>
          <p:nvPr/>
        </p:nvSpPr>
        <p:spPr>
          <a:xfrm>
            <a:off x="4298639" y="2293878"/>
            <a:ext cx="3222800" cy="3222800"/>
          </a:xfrm>
          <a:prstGeom prst="pie">
            <a:avLst>
              <a:gd name="adj1" fmla="val 10788866"/>
              <a:gd name="adj2" fmla="val 16200000"/>
            </a:avLst>
          </a:prstGeom>
          <a:solidFill>
            <a:schemeClr val="accent1"/>
          </a:solidFill>
          <a:ln>
            <a:noFill/>
          </a:ln>
        </p:spPr>
        <p:txBody>
          <a:bodyPr spcFirstLastPara="1" wrap="square" lIns="121900" tIns="121900" rIns="121900" bIns="121900" anchor="ctr" anchorCtr="0">
            <a:noAutofit/>
          </a:bodyPr>
          <a:lstStyle/>
          <a:p>
            <a:endParaRPr sz="1867"/>
          </a:p>
        </p:txBody>
      </p:sp>
      <p:sp>
        <p:nvSpPr>
          <p:cNvPr id="424" name="Google Shape;424;p47"/>
          <p:cNvSpPr/>
          <p:nvPr/>
        </p:nvSpPr>
        <p:spPr>
          <a:xfrm rot="5400000">
            <a:off x="4528908" y="2300042"/>
            <a:ext cx="3222800" cy="3222800"/>
          </a:xfrm>
          <a:prstGeom prst="pie">
            <a:avLst>
              <a:gd name="adj1" fmla="val 10788866"/>
              <a:gd name="adj2" fmla="val 16200000"/>
            </a:avLst>
          </a:prstGeom>
          <a:solidFill>
            <a:schemeClr val="accent5"/>
          </a:solidFill>
          <a:ln>
            <a:noFill/>
          </a:ln>
        </p:spPr>
        <p:txBody>
          <a:bodyPr spcFirstLastPara="1" wrap="square" lIns="121900" tIns="121900" rIns="121900" bIns="121900" anchor="ctr" anchorCtr="0">
            <a:noAutofit/>
          </a:bodyPr>
          <a:lstStyle/>
          <a:p>
            <a:endParaRPr sz="1867"/>
          </a:p>
        </p:txBody>
      </p:sp>
      <p:sp>
        <p:nvSpPr>
          <p:cNvPr id="425" name="Google Shape;425;p47"/>
          <p:cNvSpPr/>
          <p:nvPr/>
        </p:nvSpPr>
        <p:spPr>
          <a:xfrm rot="10800000">
            <a:off x="4552244" y="2517042"/>
            <a:ext cx="3222800" cy="3222800"/>
          </a:xfrm>
          <a:prstGeom prst="pie">
            <a:avLst>
              <a:gd name="adj1" fmla="val 10788866"/>
              <a:gd name="adj2" fmla="val 16200000"/>
            </a:avLst>
          </a:prstGeom>
          <a:solidFill>
            <a:schemeClr val="accent3"/>
          </a:solidFill>
          <a:ln>
            <a:noFill/>
          </a:ln>
        </p:spPr>
        <p:txBody>
          <a:bodyPr spcFirstLastPara="1" wrap="square" lIns="121900" tIns="121900" rIns="121900" bIns="121900" anchor="ctr" anchorCtr="0">
            <a:noAutofit/>
          </a:bodyPr>
          <a:lstStyle/>
          <a:p>
            <a:endParaRPr sz="1867"/>
          </a:p>
        </p:txBody>
      </p:sp>
      <p:sp>
        <p:nvSpPr>
          <p:cNvPr id="427" name="Google Shape;427;p47"/>
          <p:cNvSpPr/>
          <p:nvPr/>
        </p:nvSpPr>
        <p:spPr>
          <a:xfrm>
            <a:off x="5040607" y="2966129"/>
            <a:ext cx="531145" cy="610189"/>
          </a:xfrm>
          <a:prstGeom prst="rect">
            <a:avLst/>
          </a:prstGeom>
        </p:spPr>
        <p:txBody>
          <a:bodyPr>
            <a:prstTxWarp prst="textPlain">
              <a:avLst/>
            </a:prstTxWarp>
          </a:bodyPr>
          <a:lstStyle/>
          <a:p>
            <a:pPr lvl="0" algn="ctr"/>
            <a:r>
              <a:rPr lang="en-US" sz="1867" dirty="0">
                <a:solidFill>
                  <a:schemeClr val="lt1"/>
                </a:solidFill>
                <a:latin typeface="Permanent Marker"/>
              </a:rPr>
              <a:t>1</a:t>
            </a:r>
            <a:endParaRPr sz="1867" dirty="0">
              <a:solidFill>
                <a:schemeClr val="lt1"/>
              </a:solidFill>
              <a:latin typeface="Permanent Marker"/>
            </a:endParaRPr>
          </a:p>
        </p:txBody>
      </p:sp>
      <p:sp>
        <p:nvSpPr>
          <p:cNvPr id="428" name="Google Shape;428;p47"/>
          <p:cNvSpPr/>
          <p:nvPr/>
        </p:nvSpPr>
        <p:spPr>
          <a:xfrm>
            <a:off x="6394767" y="2976422"/>
            <a:ext cx="561615" cy="609365"/>
          </a:xfrm>
          <a:prstGeom prst="rect">
            <a:avLst/>
          </a:prstGeom>
        </p:spPr>
        <p:txBody>
          <a:bodyPr>
            <a:prstTxWarp prst="textPlain">
              <a:avLst/>
            </a:prstTxWarp>
          </a:bodyPr>
          <a:lstStyle/>
          <a:p>
            <a:pPr lvl="0" algn="ctr"/>
            <a:r>
              <a:rPr lang="en-CA" sz="1867" dirty="0">
                <a:solidFill>
                  <a:schemeClr val="lt1"/>
                </a:solidFill>
                <a:latin typeface="Permanent Marker"/>
              </a:rPr>
              <a:t>2</a:t>
            </a:r>
            <a:endParaRPr sz="1867" dirty="0">
              <a:solidFill>
                <a:schemeClr val="lt1"/>
              </a:solidFill>
              <a:latin typeface="Permanent Marker"/>
            </a:endParaRPr>
          </a:p>
        </p:txBody>
      </p:sp>
      <p:sp>
        <p:nvSpPr>
          <p:cNvPr id="429" name="Google Shape;429;p47"/>
          <p:cNvSpPr/>
          <p:nvPr/>
        </p:nvSpPr>
        <p:spPr>
          <a:xfrm>
            <a:off x="4994490" y="4441296"/>
            <a:ext cx="577261" cy="622541"/>
          </a:xfrm>
          <a:prstGeom prst="rect">
            <a:avLst/>
          </a:prstGeom>
        </p:spPr>
        <p:txBody>
          <a:bodyPr>
            <a:prstTxWarp prst="textPlain">
              <a:avLst/>
            </a:prstTxWarp>
          </a:bodyPr>
          <a:lstStyle/>
          <a:p>
            <a:pPr lvl="0" algn="ctr"/>
            <a:endParaRPr sz="1867" dirty="0">
              <a:solidFill>
                <a:schemeClr val="lt1"/>
              </a:solidFill>
              <a:latin typeface="Permanent Marker"/>
            </a:endParaRPr>
          </a:p>
        </p:txBody>
      </p:sp>
      <p:sp>
        <p:nvSpPr>
          <p:cNvPr id="430" name="Google Shape;430;p47"/>
          <p:cNvSpPr/>
          <p:nvPr/>
        </p:nvSpPr>
        <p:spPr>
          <a:xfrm>
            <a:off x="6547111" y="4486445"/>
            <a:ext cx="480987" cy="582743"/>
          </a:xfrm>
          <a:prstGeom prst="rect">
            <a:avLst/>
          </a:prstGeom>
        </p:spPr>
        <p:txBody>
          <a:bodyPr>
            <a:prstTxWarp prst="textPlain">
              <a:avLst/>
            </a:prstTxWarp>
          </a:bodyPr>
          <a:lstStyle/>
          <a:p>
            <a:pPr lvl="0" algn="ctr"/>
            <a:r>
              <a:rPr lang="en-CA" sz="1867" dirty="0">
                <a:solidFill>
                  <a:schemeClr val="lt1"/>
                </a:solidFill>
                <a:latin typeface="Permanent Marker"/>
              </a:rPr>
              <a:t>3</a:t>
            </a:r>
            <a:endParaRPr sz="1867" dirty="0">
              <a:solidFill>
                <a:schemeClr val="lt1"/>
              </a:solidFill>
              <a:latin typeface="Permanent Mark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
          <p:cNvSpPr txBox="1">
            <a:spLocks noGrp="1"/>
          </p:cNvSpPr>
          <p:nvPr>
            <p:ph type="body" idx="1"/>
          </p:nvPr>
        </p:nvSpPr>
        <p:spPr>
          <a:xfrm>
            <a:off x="722223" y="2531122"/>
            <a:ext cx="5373777" cy="20242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82F36"/>
              </a:buClr>
              <a:buSzPts val="7500"/>
              <a:buNone/>
            </a:pPr>
            <a:r>
              <a:rPr lang="en-US"/>
              <a:t>Learning Outcomes</a:t>
            </a:r>
            <a:endParaRPr/>
          </a:p>
        </p:txBody>
      </p:sp>
      <p:sp>
        <p:nvSpPr>
          <p:cNvPr id="442" name="Google Shape;442;p4"/>
          <p:cNvSpPr txBox="1">
            <a:spLocks noGrp="1"/>
          </p:cNvSpPr>
          <p:nvPr>
            <p:ph type="body" idx="2"/>
          </p:nvPr>
        </p:nvSpPr>
        <p:spPr>
          <a:xfrm>
            <a:off x="6368715" y="1548193"/>
            <a:ext cx="5229727" cy="41948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US" sz="2000" b="1" dirty="0">
                <a:solidFill>
                  <a:schemeClr val="dk1"/>
                </a:solidFill>
              </a:rPr>
              <a:t>By the end of this training program, you will be able to:</a:t>
            </a:r>
            <a:endParaRPr dirty="0"/>
          </a:p>
          <a:p>
            <a:pPr marL="285750" lvl="0" indent="-285750" algn="l" rtl="0">
              <a:lnSpc>
                <a:spcPct val="100000"/>
              </a:lnSpc>
              <a:spcBef>
                <a:spcPts val="1600"/>
              </a:spcBef>
              <a:spcAft>
                <a:spcPts val="0"/>
              </a:spcAft>
              <a:buClr>
                <a:schemeClr val="dk1"/>
              </a:buClr>
              <a:buSzPts val="1900"/>
              <a:buFont typeface="Arial"/>
              <a:buChar char="•"/>
            </a:pPr>
            <a:r>
              <a:rPr lang="en-US" sz="1900" dirty="0">
                <a:solidFill>
                  <a:schemeClr val="dk1"/>
                </a:solidFill>
              </a:rPr>
              <a:t>Explain your role and responsibilities as a peer supporter</a:t>
            </a:r>
            <a:endParaRPr sz="1900" dirty="0">
              <a:solidFill>
                <a:schemeClr val="dk1"/>
              </a:solidFill>
            </a:endParaRPr>
          </a:p>
          <a:p>
            <a:pPr marL="285750" lvl="0" indent="-285750" algn="l" rtl="0">
              <a:lnSpc>
                <a:spcPct val="100000"/>
              </a:lnSpc>
              <a:spcBef>
                <a:spcPts val="1000"/>
              </a:spcBef>
              <a:spcAft>
                <a:spcPts val="0"/>
              </a:spcAft>
              <a:buClr>
                <a:schemeClr val="dk1"/>
              </a:buClr>
              <a:buSzPts val="1900"/>
              <a:buFont typeface="Arial"/>
              <a:buChar char="•"/>
            </a:pPr>
            <a:r>
              <a:rPr lang="en-US" sz="1900" dirty="0">
                <a:solidFill>
                  <a:schemeClr val="dk1"/>
                </a:solidFill>
              </a:rPr>
              <a:t>Build connection with peers</a:t>
            </a:r>
            <a:endParaRPr sz="1900" dirty="0">
              <a:solidFill>
                <a:schemeClr val="dk1"/>
              </a:solidFill>
            </a:endParaRPr>
          </a:p>
          <a:p>
            <a:pPr marL="285750" lvl="0" indent="-285750" algn="l" rtl="0">
              <a:lnSpc>
                <a:spcPct val="100000"/>
              </a:lnSpc>
              <a:spcBef>
                <a:spcPts val="1000"/>
              </a:spcBef>
              <a:spcAft>
                <a:spcPts val="0"/>
              </a:spcAft>
              <a:buClr>
                <a:schemeClr val="dk1"/>
              </a:buClr>
              <a:buSzPts val="1900"/>
              <a:buFont typeface="Arial"/>
              <a:buChar char="•"/>
            </a:pPr>
            <a:r>
              <a:rPr lang="en-US" sz="1900" dirty="0">
                <a:solidFill>
                  <a:schemeClr val="dk1"/>
                </a:solidFill>
              </a:rPr>
              <a:t>Prioritize your own well-being while supporting others</a:t>
            </a:r>
            <a:endParaRPr sz="1900" dirty="0">
              <a:solidFill>
                <a:schemeClr val="dk1"/>
              </a:solidFill>
            </a:endParaRPr>
          </a:p>
          <a:p>
            <a:pPr marL="285750" lvl="0" indent="-285750" algn="l" rtl="0">
              <a:lnSpc>
                <a:spcPct val="100000"/>
              </a:lnSpc>
              <a:spcBef>
                <a:spcPts val="1000"/>
              </a:spcBef>
              <a:spcAft>
                <a:spcPts val="0"/>
              </a:spcAft>
              <a:buClr>
                <a:schemeClr val="dk1"/>
              </a:buClr>
              <a:buSzPts val="1900"/>
              <a:buFont typeface="Arial"/>
              <a:buChar char="•"/>
            </a:pPr>
            <a:r>
              <a:rPr lang="en-US" sz="1900" dirty="0">
                <a:solidFill>
                  <a:schemeClr val="dk1"/>
                </a:solidFill>
              </a:rPr>
              <a:t>Demonstrate effective communication strategies </a:t>
            </a:r>
            <a:endParaRPr dirty="0"/>
          </a:p>
          <a:p>
            <a:pPr marL="285750" lvl="0" indent="-285750" algn="l" rtl="0">
              <a:lnSpc>
                <a:spcPct val="100000"/>
              </a:lnSpc>
              <a:spcBef>
                <a:spcPts val="1000"/>
              </a:spcBef>
              <a:spcAft>
                <a:spcPts val="0"/>
              </a:spcAft>
              <a:buClr>
                <a:schemeClr val="dk1"/>
              </a:buClr>
              <a:buSzPts val="1900"/>
              <a:buFont typeface="Arial"/>
              <a:buChar char="•"/>
            </a:pPr>
            <a:r>
              <a:rPr lang="en-US" sz="1900" dirty="0">
                <a:solidFill>
                  <a:schemeClr val="dk1"/>
                </a:solidFill>
              </a:rPr>
              <a:t>Support peers who may be struggling with additional resources as required</a:t>
            </a:r>
            <a:endParaRPr sz="1900" dirty="0">
              <a:solidFill>
                <a:schemeClr val="dk1"/>
              </a:solidFill>
            </a:endParaRPr>
          </a:p>
        </p:txBody>
      </p:sp>
    </p:spTree>
  </p:cSld>
  <p:clrMapOvr>
    <a:masterClrMapping/>
  </p:clrMapOvr>
</p:sld>
</file>

<file path=ppt/theme/theme1.xml><?xml version="1.0" encoding="utf-8"?>
<a:theme xmlns:a="http://schemas.openxmlformats.org/drawingml/2006/main" name="CMHA Campus Peer Support ">
  <a:themeElements>
    <a:clrScheme name="Custom 2">
      <a:dk1>
        <a:srgbClr val="1D1D1D"/>
      </a:dk1>
      <a:lt1>
        <a:srgbClr val="FFFFFF"/>
      </a:lt1>
      <a:dk2>
        <a:srgbClr val="115F6C"/>
      </a:dk2>
      <a:lt2>
        <a:srgbClr val="2FB1AC"/>
      </a:lt2>
      <a:accent1>
        <a:srgbClr val="AF2782"/>
      </a:accent1>
      <a:accent2>
        <a:srgbClr val="FCB8E5"/>
      </a:accent2>
      <a:accent3>
        <a:srgbClr val="95D328"/>
      </a:accent3>
      <a:accent4>
        <a:srgbClr val="B2CF44"/>
      </a:accent4>
      <a:accent5>
        <a:srgbClr val="FB913A"/>
      </a:accent5>
      <a:accent6>
        <a:srgbClr val="7B0957"/>
      </a:accent6>
      <a:hlink>
        <a:srgbClr val="2FC1DA"/>
      </a:hlink>
      <a:folHlink>
        <a:srgbClr val="2FC1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4764</TotalTime>
  <Words>907</Words>
  <Application>Microsoft Office PowerPoint</Application>
  <PresentationFormat>Widescreen</PresentationFormat>
  <Paragraphs>149</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Source Sans Pro</vt:lpstr>
      <vt:lpstr>Permanent Marker</vt:lpstr>
      <vt:lpstr>Calibri</vt:lpstr>
      <vt:lpstr>Courier New</vt:lpstr>
      <vt:lpstr>Century Gothic</vt:lpstr>
      <vt:lpstr>Poppins Light</vt:lpstr>
      <vt:lpstr>Poppins</vt:lpstr>
      <vt:lpstr>Arial</vt:lpstr>
      <vt:lpstr>CMHA Campus Peer Support </vt:lpstr>
      <vt:lpstr>Campus  Peer Support  for mental health and substance use health</vt:lpstr>
      <vt:lpstr>PowerPoint Presentation</vt:lpstr>
      <vt:lpstr>Poll #1</vt:lpstr>
      <vt:lpstr>“Peer Supporters are like friends with mental health training, we do not give them advice or treat them like clinicians do, we listen to them like a friend and understand what they are going through because Peer Supporters have experienced similar things firsthand.    Peer Supporters are survivors of mental illness and/or addiction, we are able to understand when perhaps no one else in their life does. Peer Support is intended to eliminate the power imbalance between helper and helpee. Speaking to a Peer supporter is similar to speaking with a friend who supports you and builds you up instead of making you feel small.” </vt:lpstr>
      <vt:lpstr>PowerPoint Presentation</vt:lpstr>
      <vt:lpstr>Project Overview</vt:lpstr>
      <vt:lpstr>PowerPoint Presentation</vt:lpstr>
      <vt:lpstr>Project Design</vt:lpstr>
      <vt:lpstr>PowerPoint Presentation</vt:lpstr>
      <vt:lpstr>PowerPoint Presentation</vt:lpstr>
      <vt:lpstr>PowerPoint Presentation</vt:lpstr>
      <vt:lpstr>Poll #2</vt:lpstr>
      <vt:lpstr>Pilot Site  Panel</vt:lpstr>
      <vt:lpstr>Poll #3</vt:lpstr>
      <vt:lpstr>“I love Peer Support but the one-on-one time is the most beautiful for me. I learn so much about myself and how I want to care for other students on campus. Its such a good opportunity not just for the students who come to talk, but for me as well. ”  Trent Peer Supporter  </vt:lpstr>
      <vt:lpstr>“My favorite thing has to be about getting to know more about people and their experiences or what they have to talk about when they come in the space and share. It sometimes feels nice to know that we are all in the boat together and not alone; there will be problems but there’s always solutions and support which is so great! Totally PEER support!!”  Trent Peer Supporter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Peer Support  SITE NAME</dc:title>
  <dc:creator>Microsoft Office User</dc:creator>
  <cp:lastModifiedBy>Bonnie Lipton-Bos</cp:lastModifiedBy>
  <cp:revision>49</cp:revision>
  <dcterms:created xsi:type="dcterms:W3CDTF">2022-08-09T20:31:16Z</dcterms:created>
  <dcterms:modified xsi:type="dcterms:W3CDTF">2022-12-13T15:09:16Z</dcterms:modified>
</cp:coreProperties>
</file>