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5" r:id="rId5"/>
    <p:sldId id="260" r:id="rId6"/>
    <p:sldId id="262" r:id="rId7"/>
    <p:sldId id="269" r:id="rId8"/>
    <p:sldId id="263" r:id="rId9"/>
    <p:sldId id="264" r:id="rId10"/>
    <p:sldId id="276" r:id="rId11"/>
    <p:sldId id="277" r:id="rId12"/>
    <p:sldId id="2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45"/>
  </p:normalViewPr>
  <p:slideViewPr>
    <p:cSldViewPr snapToGrid="0">
      <p:cViewPr varScale="1">
        <p:scale>
          <a:sx n="81" d="100"/>
          <a:sy n="81" d="100"/>
        </p:scale>
        <p:origin x="192"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F91B1-88A7-7E4F-BE1E-89794430142A}" type="datetimeFigureOut">
              <a:rPr lang="en-US" smtClean="0"/>
              <a:t>4/12/23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D4B3F-4289-D24A-BAC3-687A15471992}" type="slidenum">
              <a:rPr lang="en-US" smtClean="0"/>
              <a:t>‹#›</a:t>
            </a:fld>
            <a:endParaRPr lang="en-US"/>
          </a:p>
        </p:txBody>
      </p:sp>
    </p:spTree>
    <p:extLst>
      <p:ext uri="{BB962C8B-B14F-4D97-AF65-F5344CB8AC3E}">
        <p14:creationId xmlns:p14="http://schemas.microsoft.com/office/powerpoint/2010/main" val="286953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u="none" strike="noStrike" dirty="0">
                <a:solidFill>
                  <a:srgbClr val="3C3C3C"/>
                </a:solidFill>
                <a:effectLst/>
              </a:rPr>
              <a:t>SAMEIC (South Asian, Middle Eastern, Indo-Caribbean) is more than a geographical identity. We recognize that throughout history, South Asian, Middle Eastern, and Indo-Caribbean individuals and families have been relocated across the globe. Our community members are from countries including but not limited to Afghanistan, Bangladesh, Bhutan, India, Myanmar, Nepal, Pakistan, Sri Lanka, Tibet, Syria, Iran, Egypt, Lebanon, Jordan, Barbados, Belize, Dominican Republic, French Guiana, Grenada, Guadeloupe, Guyana, Haiti as well as other South Asian diaspora with roots in places such as Fiji, Maldives, and Mauritius. We recognize the richness and diversity within these communities and offer our services from a culturally and linguistically responsible lens.  </a:t>
            </a:r>
            <a:br>
              <a:rPr lang="en-CA" b="1" i="0" u="none" strike="noStrike" dirty="0">
                <a:solidFill>
                  <a:srgbClr val="3C3C3C"/>
                </a:solidFill>
                <a:effectLst/>
              </a:rPr>
            </a:br>
            <a:endParaRPr lang="en-CA" b="1" i="0" u="none" strike="noStrike" dirty="0">
              <a:solidFill>
                <a:srgbClr val="3C3C3C"/>
              </a:solidFill>
              <a:effectLst/>
            </a:endParaRPr>
          </a:p>
          <a:p>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3</a:t>
            </a:fld>
            <a:endParaRPr lang="en-US"/>
          </a:p>
        </p:txBody>
      </p:sp>
    </p:spTree>
    <p:extLst>
      <p:ext uri="{BB962C8B-B14F-4D97-AF65-F5344CB8AC3E}">
        <p14:creationId xmlns:p14="http://schemas.microsoft.com/office/powerpoint/2010/main" val="209140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u="none" strike="noStrike" dirty="0">
                <a:solidFill>
                  <a:srgbClr val="3C3C3C"/>
                </a:solidFill>
                <a:effectLst/>
              </a:rPr>
              <a:t>SAMEIC (South Asian, Middle Eastern, Indo-Caribbean) is more than a geographical identity. We recognize that throughout history, South Asian, Middle Eastern, and Indo-Caribbean individuals and families have been relocated across the globe. Our community members are from countries including but not limited to Afghanistan, Bangladesh, Bhutan, India, Myanmar, Nepal, Pakistan, Sri Lanka, Tibet, Syria, Iran, Egypt, Lebanon, Jordan, Barbados, Belize, Dominican Republic, French Guiana, Grenada, Guadeloupe, Guyana, Haiti as well as other South Asian diaspora with roots in places such as Fiji, Maldives, and Mauritius. We recognize the richness and diversity within these communities and offer our services from a culturally and linguistically responsible lens.  </a:t>
            </a:r>
            <a:br>
              <a:rPr lang="en-CA" b="1" i="0" u="none" strike="noStrike" dirty="0">
                <a:solidFill>
                  <a:srgbClr val="3C3C3C"/>
                </a:solidFill>
                <a:effectLst/>
              </a:rPr>
            </a:br>
            <a:endParaRPr lang="en-CA" b="1" i="0" u="none" strike="noStrike" dirty="0">
              <a:solidFill>
                <a:srgbClr val="3C3C3C"/>
              </a:solidFill>
              <a:effectLst/>
            </a:endParaRPr>
          </a:p>
          <a:p>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5</a:t>
            </a:fld>
            <a:endParaRPr lang="en-US"/>
          </a:p>
        </p:txBody>
      </p:sp>
    </p:spTree>
    <p:extLst>
      <p:ext uri="{BB962C8B-B14F-4D97-AF65-F5344CB8AC3E}">
        <p14:creationId xmlns:p14="http://schemas.microsoft.com/office/powerpoint/2010/main" val="74810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u="none" strike="noStrike" dirty="0">
                <a:solidFill>
                  <a:srgbClr val="3C3C3C"/>
                </a:solidFill>
                <a:effectLst/>
              </a:rPr>
              <a:t>SAMEIC (South Asian, Middle Eastern, Indo-Caribbean) is more than a geographical identity. We recognize that throughout history, South Asian, Middle Eastern, and Indo-Caribbean individuals and families have been relocated across the globe. Our community members are from countries including but not limited to Afghanistan, Bangladesh, Bhutan, India, Myanmar, Nepal, Pakistan, Sri Lanka, Tibet, Syria, Iran, Egypt, Lebanon, Jordan, Barbados, Belize, Dominican Republic, French Guiana, Grenada, Guadeloupe, Guyana, Haiti as well as other South Asian diaspora with roots in places such as Fiji, Maldives, and Mauritius. We recognize the richness and diversity within these communities and offer our services from a culturally and linguistically responsible lens.  </a:t>
            </a:r>
            <a:br>
              <a:rPr lang="en-CA" b="1" i="0" u="none" strike="noStrike" dirty="0">
                <a:solidFill>
                  <a:srgbClr val="3C3C3C"/>
                </a:solidFill>
                <a:effectLst/>
              </a:rPr>
            </a:br>
            <a:endParaRPr lang="en-CA" b="1" i="0" u="none" strike="noStrike" dirty="0">
              <a:solidFill>
                <a:srgbClr val="3C3C3C"/>
              </a:solidFill>
              <a:effectLst/>
            </a:endParaRPr>
          </a:p>
          <a:p>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6</a:t>
            </a:fld>
            <a:endParaRPr lang="en-US"/>
          </a:p>
        </p:txBody>
      </p:sp>
    </p:spTree>
    <p:extLst>
      <p:ext uri="{BB962C8B-B14F-4D97-AF65-F5344CB8AC3E}">
        <p14:creationId xmlns:p14="http://schemas.microsoft.com/office/powerpoint/2010/main" val="28592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CA" b="1" i="0" u="none" strike="noStrike" dirty="0">
                <a:solidFill>
                  <a:srgbClr val="EF4D24"/>
                </a:solidFill>
                <a:effectLst/>
              </a:rPr>
              <a:t>Services</a:t>
            </a:r>
            <a:endParaRPr lang="en-CA" b="1" i="0" u="none" strike="noStrike" dirty="0">
              <a:solidFill>
                <a:srgbClr val="3C3C3C"/>
              </a:solidFill>
              <a:effectLst/>
            </a:endParaRPr>
          </a:p>
          <a:p>
            <a:pPr algn="just" fontAlgn="base"/>
            <a:r>
              <a:rPr lang="en-CA" b="1" i="0" u="none" strike="noStrike" dirty="0">
                <a:solidFill>
                  <a:srgbClr val="EF4D24"/>
                </a:solidFill>
                <a:effectLst/>
              </a:rPr>
              <a:t>​</a:t>
            </a:r>
            <a:endParaRPr lang="en-CA" b="1" i="0" u="none" strike="noStrike" dirty="0">
              <a:solidFill>
                <a:srgbClr val="3C3C3C"/>
              </a:solidFill>
              <a:effectLst/>
            </a:endParaRPr>
          </a:p>
          <a:p>
            <a:pPr algn="l" fontAlgn="base">
              <a:buFont typeface="Arial" panose="020B0604020202020204" pitchFamily="34" charset="0"/>
              <a:buChar char="•"/>
            </a:pPr>
            <a:r>
              <a:rPr lang="en-CA" b="1" i="0" u="none" strike="noStrike" dirty="0">
                <a:solidFill>
                  <a:srgbClr val="3C3C3C"/>
                </a:solidFill>
                <a:effectLst/>
              </a:rPr>
              <a:t>Community events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Workshops for community members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Health forums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Capacity Building: Service Providers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Multilingual Sexual Health Resources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Referrals: internal and external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One-on-one Support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Free Condoms &amp; Lube </a:t>
            </a:r>
          </a:p>
          <a:p>
            <a:pPr algn="l" fontAlgn="base"/>
            <a:r>
              <a:rPr lang="en-CA" b="1" i="0" u="none" strike="noStrike" dirty="0">
                <a:solidFill>
                  <a:srgbClr val="3C3C3C"/>
                </a:solidFill>
                <a:effectLst/>
              </a:rPr>
              <a:t>​</a:t>
            </a:r>
          </a:p>
          <a:p>
            <a:pPr algn="l" fontAlgn="base">
              <a:buFont typeface="Arial" panose="020B0604020202020204" pitchFamily="34" charset="0"/>
              <a:buChar char="•"/>
            </a:pPr>
            <a:r>
              <a:rPr lang="en-CA" b="1" i="0" u="none" strike="noStrike" dirty="0">
                <a:solidFill>
                  <a:srgbClr val="3C3C3C"/>
                </a:solidFill>
                <a:effectLst/>
              </a:rPr>
              <a:t>Outreach at Caribana/ community events/ Pride/ bars/ social gatherings </a:t>
            </a:r>
          </a:p>
          <a:p>
            <a:pPr algn="l" fontAlgn="base"/>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7</a:t>
            </a:fld>
            <a:endParaRPr lang="en-US"/>
          </a:p>
        </p:txBody>
      </p:sp>
    </p:spTree>
    <p:extLst>
      <p:ext uri="{BB962C8B-B14F-4D97-AF65-F5344CB8AC3E}">
        <p14:creationId xmlns:p14="http://schemas.microsoft.com/office/powerpoint/2010/main" val="396504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8</a:t>
            </a:fld>
            <a:endParaRPr lang="en-US"/>
          </a:p>
        </p:txBody>
      </p:sp>
    </p:spTree>
    <p:extLst>
      <p:ext uri="{BB962C8B-B14F-4D97-AF65-F5344CB8AC3E}">
        <p14:creationId xmlns:p14="http://schemas.microsoft.com/office/powerpoint/2010/main" val="295387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Services:</a:t>
            </a:r>
          </a:p>
          <a:p>
            <a:r>
              <a:rPr lang="en-US" dirty="0"/>
              <a:t>​</a:t>
            </a:r>
          </a:p>
          <a:p>
            <a:r>
              <a:rPr lang="en-US" dirty="0"/>
              <a:t>Group Information &amp; Orientation Sessions (financial literacy, skills upgrading for employment, foreign credentials assessment, bridging programs, and family-related topics). </a:t>
            </a:r>
          </a:p>
          <a:p>
            <a:r>
              <a:rPr lang="en-US" dirty="0"/>
              <a:t>​</a:t>
            </a:r>
          </a:p>
          <a:p>
            <a:r>
              <a:rPr lang="en-US" dirty="0"/>
              <a:t>One-on-One Support. </a:t>
            </a:r>
          </a:p>
          <a:p>
            <a:r>
              <a:rPr lang="en-US" dirty="0"/>
              <a:t>​</a:t>
            </a:r>
          </a:p>
          <a:p>
            <a:r>
              <a:rPr lang="en-US" dirty="0"/>
              <a:t>Community Resources. </a:t>
            </a:r>
          </a:p>
          <a:p>
            <a:r>
              <a:rPr lang="en-US" dirty="0"/>
              <a:t>​</a:t>
            </a:r>
          </a:p>
          <a:p>
            <a:r>
              <a:rPr lang="en-US" dirty="0"/>
              <a:t>Referrals: Internal and External (related to skills upgrading, language training, translation services, recreation programs, employment and legal services, food banks, free furniture, and other community services). </a:t>
            </a:r>
          </a:p>
          <a:p>
            <a:r>
              <a:rPr lang="en-US" dirty="0"/>
              <a:t>​</a:t>
            </a:r>
          </a:p>
          <a:p>
            <a:r>
              <a:rPr lang="en-US" dirty="0"/>
              <a:t>Translation &amp; Interpretation. </a:t>
            </a:r>
          </a:p>
          <a:p>
            <a:r>
              <a:rPr lang="en-US" dirty="0"/>
              <a:t>​</a:t>
            </a:r>
          </a:p>
          <a:p>
            <a:r>
              <a:rPr lang="en-US" dirty="0"/>
              <a:t>Transportation Support for those who would not otherwise be able to access the services.</a:t>
            </a:r>
          </a:p>
          <a:p>
            <a:endParaRPr lang="en-US" dirty="0"/>
          </a:p>
          <a:p>
            <a:endParaRPr lang="en-US" dirty="0"/>
          </a:p>
        </p:txBody>
      </p:sp>
      <p:sp>
        <p:nvSpPr>
          <p:cNvPr id="4" name="Slide Number Placeholder 3"/>
          <p:cNvSpPr>
            <a:spLocks noGrp="1"/>
          </p:cNvSpPr>
          <p:nvPr>
            <p:ph type="sldNum" sz="quarter" idx="5"/>
          </p:nvPr>
        </p:nvSpPr>
        <p:spPr/>
        <p:txBody>
          <a:bodyPr/>
          <a:lstStyle/>
          <a:p>
            <a:fld id="{404D4B3F-4289-D24A-BAC3-687A15471992}" type="slidenum">
              <a:rPr lang="en-US" smtClean="0"/>
              <a:t>9</a:t>
            </a:fld>
            <a:endParaRPr lang="en-US"/>
          </a:p>
        </p:txBody>
      </p:sp>
    </p:spTree>
    <p:extLst>
      <p:ext uri="{BB962C8B-B14F-4D97-AF65-F5344CB8AC3E}">
        <p14:creationId xmlns:p14="http://schemas.microsoft.com/office/powerpoint/2010/main" val="239237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CF9F-4338-4589-B876-3845665A188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5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CF9F-4338-4589-B876-3845665A188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7480-A5A5-41C2-B579-3F8E88729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F364-4CF5-40A7-B68B-73F521540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5CDBF-1603-42DA-BC0C-94C0D0511ECB}"/>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62A4CA3B-0F68-4B20-8F7B-623D13A75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69AAD-7627-44FF-AA17-FA49F5A877C9}"/>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27154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DFFD-EACD-42A9-97B2-5666CA184E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C3B98-FE75-4880-939C-71DED7A20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698DC-535C-4D66-8080-519D84EFE71A}"/>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4C96980C-7BFC-43BE-8160-4E1EA2252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BDEB5-D26E-4FEB-B8C1-4FB82ACF7397}"/>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165124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E981B-8987-4693-B955-D5B5E53AD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DDC1F-A1EF-4C15-A3C8-11D6E5AEC8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E1DC8-588F-4F76-A19B-F3E37A6B0758}"/>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8A8D45DA-74F5-4758-B0EB-A6E926FD7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42CA4-F9FD-4FBA-A54B-E95E4F87685C}"/>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296098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3FB3-021D-4FF4-8BF9-D46987827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A967F-AE86-4E9B-8967-76E1A518B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E482A-4C29-406D-9C6A-B834A30AC6AF}"/>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69E7246D-3E89-476B-909D-DC105BDBD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9A509-355B-4FEF-96E5-7719A79E33B3}"/>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152155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04D7-46BA-4F1D-8892-B3C398267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A3E88-81B9-492C-8C03-753DA50BB5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DBFADC-5C33-406E-9255-C91896EF2568}"/>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3B7D6181-F385-4A4B-B159-2DC43E64F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D4C59-EFB4-45D8-8AFA-D7CB3C53DAF2}"/>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217801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6589-172C-4531-A093-E19A0A9C8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4DCD0-AEAC-4ED8-B8B9-764BA7C9F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22C70-AF65-4F7C-A966-93509677F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81156-9F09-4869-9556-C7119C26238B}"/>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6" name="Footer Placeholder 5">
            <a:extLst>
              <a:ext uri="{FF2B5EF4-FFF2-40B4-BE49-F238E27FC236}">
                <a16:creationId xmlns:a16="http://schemas.microsoft.com/office/drawing/2014/main" id="{F1A4DC1F-AB8C-479B-9D02-303A6592F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FB22-CE0A-4994-968B-40DF97BA214A}"/>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389475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BD37-42FA-41E4-818F-B7A96C0E12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A57F9E-0E79-4336-9FE0-A6EAF7844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CE0EA-B773-49D3-8C6A-A03687B2E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BD28A3-E86A-410B-97FF-EE9368E65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E19BA9-13BF-4A8D-8E6E-4E7937FFB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EED022-2791-4E96-B514-9648F65A32B6}"/>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8" name="Footer Placeholder 7">
            <a:extLst>
              <a:ext uri="{FF2B5EF4-FFF2-40B4-BE49-F238E27FC236}">
                <a16:creationId xmlns:a16="http://schemas.microsoft.com/office/drawing/2014/main" id="{269F42C1-92D2-44C6-9CC0-8044C37072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EE61-93F8-4391-B1C8-FBEE1515A004}"/>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360619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9911-82F8-4029-9C5C-C205E7EA7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10FFE-DC92-453B-9B46-B61937CD73A3}"/>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4" name="Footer Placeholder 3">
            <a:extLst>
              <a:ext uri="{FF2B5EF4-FFF2-40B4-BE49-F238E27FC236}">
                <a16:creationId xmlns:a16="http://schemas.microsoft.com/office/drawing/2014/main" id="{586E26A2-C885-4903-9AD1-2E67C6F119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F3F88-72C2-4536-A181-8D0DFB073F79}"/>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11390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25763-CCE1-46BE-9907-64DB43F626F1}"/>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3" name="Footer Placeholder 2">
            <a:extLst>
              <a:ext uri="{FF2B5EF4-FFF2-40B4-BE49-F238E27FC236}">
                <a16:creationId xmlns:a16="http://schemas.microsoft.com/office/drawing/2014/main" id="{F3C4A415-322B-4669-A457-E9D8C539C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0BA4A-E38E-4ED2-80D1-B18119D4E5DC}"/>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49224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F3DD-1A67-412B-B8EA-ED05343A8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07D04-B401-4FDF-9ADB-354C9794E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BC8A8-59A1-4464-A91B-116A84E6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6D9BE-3B25-46F1-9D3C-1893BEE3B869}"/>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6" name="Footer Placeholder 5">
            <a:extLst>
              <a:ext uri="{FF2B5EF4-FFF2-40B4-BE49-F238E27FC236}">
                <a16:creationId xmlns:a16="http://schemas.microsoft.com/office/drawing/2014/main" id="{4305B88C-D921-4C37-82BD-1A6654952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C89D9-64C2-4A24-A795-8B68493C7285}"/>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112573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4508-4194-4B25-8166-E651523FA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BCCEE9-2BF4-40CC-AD83-3EF1B549B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4C4FCC-4CA3-4C74-9C45-6E7D3AF33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84DCB-061F-48E4-A65E-7C0972D92B90}"/>
              </a:ext>
            </a:extLst>
          </p:cNvPr>
          <p:cNvSpPr>
            <a:spLocks noGrp="1"/>
          </p:cNvSpPr>
          <p:nvPr>
            <p:ph type="dt" sz="half" idx="10"/>
          </p:nvPr>
        </p:nvSpPr>
        <p:spPr/>
        <p:txBody>
          <a:bodyPr/>
          <a:lstStyle/>
          <a:p>
            <a:fld id="{EAFB5F72-DA9F-42C6-8682-56F51820D476}" type="datetimeFigureOut">
              <a:rPr lang="en-US" smtClean="0"/>
              <a:t>4/12/23</a:t>
            </a:fld>
            <a:endParaRPr lang="en-US"/>
          </a:p>
        </p:txBody>
      </p:sp>
      <p:sp>
        <p:nvSpPr>
          <p:cNvPr id="6" name="Footer Placeholder 5">
            <a:extLst>
              <a:ext uri="{FF2B5EF4-FFF2-40B4-BE49-F238E27FC236}">
                <a16:creationId xmlns:a16="http://schemas.microsoft.com/office/drawing/2014/main" id="{A8AFAE26-47FC-4492-8DF3-B093F1807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85973-BF43-4D1C-9FE2-27C53E1D105D}"/>
              </a:ext>
            </a:extLst>
          </p:cNvPr>
          <p:cNvSpPr>
            <a:spLocks noGrp="1"/>
          </p:cNvSpPr>
          <p:nvPr>
            <p:ph type="sldNum" sz="quarter" idx="12"/>
          </p:nvPr>
        </p:nvSpPr>
        <p:spPr/>
        <p:txBody>
          <a:bodyPr/>
          <a:lstStyle/>
          <a:p>
            <a:fld id="{E7908095-9610-4A96-AE3E-EB0935315597}" type="slidenum">
              <a:rPr lang="en-US" smtClean="0"/>
              <a:t>‹#›</a:t>
            </a:fld>
            <a:endParaRPr lang="en-US"/>
          </a:p>
        </p:txBody>
      </p:sp>
    </p:spTree>
    <p:extLst>
      <p:ext uri="{BB962C8B-B14F-4D97-AF65-F5344CB8AC3E}">
        <p14:creationId xmlns:p14="http://schemas.microsoft.com/office/powerpoint/2010/main" val="190825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29565-C873-46B3-9048-CDF8DA109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01571-71B7-44C1-96A4-6173BF7D4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07850-044C-4945-BA10-49B332664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B5F72-DA9F-42C6-8682-56F51820D476}" type="datetimeFigureOut">
              <a:rPr lang="en-US" smtClean="0"/>
              <a:t>4/12/23</a:t>
            </a:fld>
            <a:endParaRPr lang="en-US"/>
          </a:p>
        </p:txBody>
      </p:sp>
      <p:sp>
        <p:nvSpPr>
          <p:cNvPr id="5" name="Footer Placeholder 4">
            <a:extLst>
              <a:ext uri="{FF2B5EF4-FFF2-40B4-BE49-F238E27FC236}">
                <a16:creationId xmlns:a16="http://schemas.microsoft.com/office/drawing/2014/main" id="{113FB942-606D-4075-A23A-B1FA8C02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DFE28-5068-4220-B87E-45A56DC0C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08095-9610-4A96-AE3E-EB0935315597}" type="slidenum">
              <a:rPr lang="en-US" smtClean="0"/>
              <a:t>‹#›</a:t>
            </a:fld>
            <a:endParaRPr lang="en-US"/>
          </a:p>
        </p:txBody>
      </p:sp>
    </p:spTree>
    <p:extLst>
      <p:ext uri="{BB962C8B-B14F-4D97-AF65-F5344CB8AC3E}">
        <p14:creationId xmlns:p14="http://schemas.microsoft.com/office/powerpoint/2010/main" val="201923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E8D-E0F6-4E57-8B1E-42B3143E88E4}"/>
              </a:ext>
            </a:extLst>
          </p:cNvPr>
          <p:cNvSpPr>
            <a:spLocks noGrp="1"/>
          </p:cNvSpPr>
          <p:nvPr>
            <p:ph type="ctrTitle"/>
          </p:nvPr>
        </p:nvSpPr>
        <p:spPr>
          <a:xfrm>
            <a:off x="5818910" y="2943947"/>
            <a:ext cx="5024582" cy="970106"/>
          </a:xfrm>
        </p:spPr>
        <p:txBody>
          <a:bodyPr>
            <a:normAutofit/>
          </a:bodyPr>
          <a:lstStyle/>
          <a:p>
            <a:r>
              <a:rPr lang="en-US" sz="1800" dirty="0">
                <a:solidFill>
                  <a:srgbClr val="E72C47"/>
                </a:solidFill>
              </a:rPr>
              <a:t>A discussion on the offerings for international students exploring their sexuality</a:t>
            </a:r>
          </a:p>
        </p:txBody>
      </p:sp>
      <p:sp>
        <p:nvSpPr>
          <p:cNvPr id="3" name="Subtitle 2">
            <a:extLst>
              <a:ext uri="{FF2B5EF4-FFF2-40B4-BE49-F238E27FC236}">
                <a16:creationId xmlns:a16="http://schemas.microsoft.com/office/drawing/2014/main" id="{CAAC957F-8359-4E1A-ADC7-348B9724B4B7}"/>
              </a:ext>
            </a:extLst>
          </p:cNvPr>
          <p:cNvSpPr>
            <a:spLocks noGrp="1"/>
          </p:cNvSpPr>
          <p:nvPr>
            <p:ph type="subTitle" idx="1"/>
          </p:nvPr>
        </p:nvSpPr>
        <p:spPr>
          <a:xfrm>
            <a:off x="5818910" y="4641490"/>
            <a:ext cx="5172364" cy="1404980"/>
          </a:xfrm>
        </p:spPr>
        <p:txBody>
          <a:bodyPr>
            <a:normAutofit fontScale="85000" lnSpcReduction="20000"/>
          </a:bodyPr>
          <a:lstStyle/>
          <a:p>
            <a:r>
              <a:rPr lang="en-US" dirty="0">
                <a:solidFill>
                  <a:schemeClr val="tx1">
                    <a:lumMod val="65000"/>
                    <a:lumOff val="35000"/>
                  </a:schemeClr>
                </a:solidFill>
              </a:rPr>
              <a:t>Presented by:</a:t>
            </a:r>
          </a:p>
          <a:p>
            <a:r>
              <a:rPr lang="en-US" dirty="0">
                <a:solidFill>
                  <a:schemeClr val="tx1">
                    <a:lumMod val="65000"/>
                    <a:lumOff val="35000"/>
                  </a:schemeClr>
                </a:solidFill>
              </a:rPr>
              <a:t>Shahbaz Mamdani</a:t>
            </a:r>
          </a:p>
          <a:p>
            <a:r>
              <a:rPr lang="en-US" dirty="0">
                <a:solidFill>
                  <a:schemeClr val="tx1">
                    <a:lumMod val="65000"/>
                    <a:lumOff val="35000"/>
                  </a:schemeClr>
                </a:solidFill>
              </a:rPr>
              <a:t>Manager, Sexual Health Programs</a:t>
            </a:r>
          </a:p>
          <a:p>
            <a:r>
              <a:rPr lang="en-US" dirty="0">
                <a:solidFill>
                  <a:schemeClr val="tx1">
                    <a:lumMod val="65000"/>
                    <a:lumOff val="35000"/>
                  </a:schemeClr>
                </a:solidFill>
              </a:rPr>
              <a:t>ASAAP</a:t>
            </a:r>
          </a:p>
          <a:p>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398608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63418" y="966392"/>
            <a:ext cx="11865581"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Support Services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For those living with, at risk of, or affected by HIV/AIDS </a:t>
            </a:r>
            <a:endParaRPr kumimoji="0" lang="en-US" sz="32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53510C4-3B2E-4B0E-82EE-AD1AFB340A7A}"/>
              </a:ext>
            </a:extLst>
          </p:cNvPr>
          <p:cNvSpPr txBox="1">
            <a:spLocks/>
          </p:cNvSpPr>
          <p:nvPr/>
        </p:nvSpPr>
        <p:spPr>
          <a:xfrm>
            <a:off x="563418" y="2225788"/>
            <a:ext cx="5394037" cy="44862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ASAAP recognizes that access to HIV information and services is framed by cultural context. Through a number of “support services,” we offer direct care navigation, referrals, and connections to other healthcare and social services to people living with, at risk of, or affected by HIV/AIDS. </a:t>
            </a: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 </a:t>
            </a: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Within the SAMEIC (South Asian, Middle Eastern, and Indo-Caribbean) families and communities, HIV/AIDS continues to remain highly stigmatized and therefore, we take our clients’ right to privacy very seriously. Your information will remain confidential. </a:t>
            </a:r>
            <a:endParaRPr kumimoji="0" lang="en-US" sz="12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p:txBody>
      </p:sp>
      <p:cxnSp>
        <p:nvCxnSpPr>
          <p:cNvPr id="11" name="Straight Connector 10">
            <a:extLst>
              <a:ext uri="{FF2B5EF4-FFF2-40B4-BE49-F238E27FC236}">
                <a16:creationId xmlns:a16="http://schemas.microsoft.com/office/drawing/2014/main" id="{833EBD60-E4D3-4D56-9F55-04120A9A43FF}"/>
              </a:ext>
            </a:extLst>
          </p:cNvPr>
          <p:cNvCxnSpPr>
            <a:cxnSpLocks/>
          </p:cNvCxnSpPr>
          <p:nvPr/>
        </p:nvCxnSpPr>
        <p:spPr>
          <a:xfrm>
            <a:off x="637309" y="1844965"/>
            <a:ext cx="6677891"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6BBE08-F4EE-4E50-B6B8-D68E82B26BAA}"/>
              </a:ext>
            </a:extLst>
          </p:cNvPr>
          <p:cNvSpPr txBox="1">
            <a:spLocks/>
          </p:cNvSpPr>
          <p:nvPr/>
        </p:nvSpPr>
        <p:spPr>
          <a:xfrm>
            <a:off x="6348919" y="2225788"/>
            <a:ext cx="5394037" cy="44862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sng"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Languages </a:t>
            </a:r>
            <a:endPar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English, Hindi, Arabic, Punjabi</a:t>
            </a: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sng"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Support Services Projects/Programs</a:t>
            </a:r>
          </a:p>
          <a:p>
            <a:pPr marL="342900" marR="0" lvl="0" indent="-342900" algn="just" defTabSz="914400" rtl="0" eaLnBrk="1" fontAlgn="auto" latinLnBrk="0" hangingPunct="1">
              <a:lnSpc>
                <a:spcPct val="150000"/>
              </a:lnSpc>
              <a:spcBef>
                <a:spcPct val="0"/>
              </a:spcBef>
              <a:spcAft>
                <a:spcPts val="0"/>
              </a:spcAft>
              <a:buClrTx/>
              <a:buSzTx/>
              <a:buFont typeface="+mj-lt"/>
              <a:buAutoNum type="alphaUcPeriod"/>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Care navigation &amp; Referral </a:t>
            </a:r>
          </a:p>
          <a:p>
            <a:pPr marL="342900" marR="0" lvl="0" indent="-342900" algn="just" defTabSz="914400" rtl="0" eaLnBrk="1" fontAlgn="auto" latinLnBrk="0" hangingPunct="1">
              <a:lnSpc>
                <a:spcPct val="150000"/>
              </a:lnSpc>
              <a:spcBef>
                <a:spcPct val="0"/>
              </a:spcBef>
              <a:spcAft>
                <a:spcPts val="0"/>
              </a:spcAft>
              <a:buClrTx/>
              <a:buSzTx/>
              <a:buFont typeface="+mj-lt"/>
              <a:buAutoNum type="alphaUcPeriod"/>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CHAMP </a:t>
            </a:r>
          </a:p>
          <a:p>
            <a:pPr marL="342900" marR="0" lvl="0" indent="-342900" algn="just" defTabSz="914400" rtl="0" eaLnBrk="1" fontAlgn="auto" latinLnBrk="0" hangingPunct="1">
              <a:lnSpc>
                <a:spcPct val="150000"/>
              </a:lnSpc>
              <a:spcBef>
                <a:spcPct val="0"/>
              </a:spcBef>
              <a:spcAft>
                <a:spcPts val="0"/>
              </a:spcAft>
              <a:buClrTx/>
              <a:buSzTx/>
              <a:buFont typeface="+mj-lt"/>
              <a:buAutoNum type="alphaUcPeriod"/>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Pathways to Care </a:t>
            </a:r>
          </a:p>
        </p:txBody>
      </p:sp>
    </p:spTree>
    <p:custDataLst>
      <p:tags r:id="rId1"/>
    </p:custDataLst>
    <p:extLst>
      <p:ext uri="{BB962C8B-B14F-4D97-AF65-F5344CB8AC3E}">
        <p14:creationId xmlns:p14="http://schemas.microsoft.com/office/powerpoint/2010/main" val="212336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63418" y="966392"/>
            <a:ext cx="11865581"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Capacity Building Services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to develop competency in working with racialized queer individuals &amp; PLHIV </a:t>
            </a:r>
            <a:endParaRPr kumimoji="0" lang="en-US" sz="32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53510C4-3B2E-4B0E-82EE-AD1AFB340A7A}"/>
              </a:ext>
            </a:extLst>
          </p:cNvPr>
          <p:cNvSpPr txBox="1">
            <a:spLocks/>
          </p:cNvSpPr>
          <p:nvPr/>
        </p:nvSpPr>
        <p:spPr>
          <a:xfrm>
            <a:off x="563418" y="2225788"/>
            <a:ext cx="5394037" cy="44862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Using our experience working with SAMEIC (South Asian, Middle Eastern, Indo-Caribbean), LGBTQ+ and PLHIV communities for over 30 years, we offer a range of training and capacity building services for other Community Health Centers, healthcare providers, ASOs, health hubs, and social and support service workers to ensure continued affirmative care. </a:t>
            </a:r>
            <a:endParaRPr kumimoji="0" lang="en-US" sz="12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endParaRPr>
          </a:p>
        </p:txBody>
      </p:sp>
      <p:cxnSp>
        <p:nvCxnSpPr>
          <p:cNvPr id="11" name="Straight Connector 10">
            <a:extLst>
              <a:ext uri="{FF2B5EF4-FFF2-40B4-BE49-F238E27FC236}">
                <a16:creationId xmlns:a16="http://schemas.microsoft.com/office/drawing/2014/main" id="{833EBD60-E4D3-4D56-9F55-04120A9A43FF}"/>
              </a:ext>
            </a:extLst>
          </p:cNvPr>
          <p:cNvCxnSpPr>
            <a:cxnSpLocks/>
          </p:cNvCxnSpPr>
          <p:nvPr/>
        </p:nvCxnSpPr>
        <p:spPr>
          <a:xfrm>
            <a:off x="637309" y="1844965"/>
            <a:ext cx="9372453"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6BBE08-F4EE-4E50-B6B8-D68E82B26BAA}"/>
              </a:ext>
            </a:extLst>
          </p:cNvPr>
          <p:cNvSpPr txBox="1">
            <a:spLocks/>
          </p:cNvSpPr>
          <p:nvPr/>
        </p:nvSpPr>
        <p:spPr>
          <a:xfrm>
            <a:off x="6348919" y="2225788"/>
            <a:ext cx="5394037" cy="44862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1600" b="0" i="0" u="sng"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Capacity Building Services Projects/Programs</a:t>
            </a:r>
          </a:p>
          <a:p>
            <a:pPr marL="342900" marR="0" lvl="0" indent="-342900" algn="just" defTabSz="914400" rtl="0" eaLnBrk="1" fontAlgn="auto" latinLnBrk="0" hangingPunct="1">
              <a:lnSpc>
                <a:spcPct val="150000"/>
              </a:lnSpc>
              <a:spcBef>
                <a:spcPct val="0"/>
              </a:spcBef>
              <a:spcAft>
                <a:spcPts val="0"/>
              </a:spcAft>
              <a:buClrTx/>
              <a:buSzTx/>
              <a:buFont typeface="+mj-lt"/>
              <a:buAutoNum type="alphaUcPeriod"/>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The SOGI (Sexual Orientation &amp; Gender Identity) Module </a:t>
            </a:r>
          </a:p>
          <a:p>
            <a:pPr marL="342900" marR="0" lvl="0" indent="-342900" algn="just" defTabSz="914400" rtl="0" eaLnBrk="1" fontAlgn="auto" latinLnBrk="0" hangingPunct="1">
              <a:lnSpc>
                <a:spcPct val="150000"/>
              </a:lnSpc>
              <a:spcBef>
                <a:spcPct val="0"/>
              </a:spcBef>
              <a:spcAft>
                <a:spcPts val="0"/>
              </a:spcAft>
              <a:buClrTx/>
              <a:buSzTx/>
              <a:buFont typeface="+mj-lt"/>
              <a:buAutoNum type="alphaUcPeriod"/>
              <a:tabLst/>
              <a:defRPr/>
            </a:pPr>
            <a:r>
              <a:rPr kumimoji="0" lang="en-US" sz="1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ASAAP Trainings/Workshops </a:t>
            </a:r>
          </a:p>
        </p:txBody>
      </p:sp>
    </p:spTree>
    <p:custDataLst>
      <p:tags r:id="rId1"/>
    </p:custDataLst>
    <p:extLst>
      <p:ext uri="{BB962C8B-B14F-4D97-AF65-F5344CB8AC3E}">
        <p14:creationId xmlns:p14="http://schemas.microsoft.com/office/powerpoint/2010/main" val="397353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E8D-E0F6-4E57-8B1E-42B3143E88E4}"/>
              </a:ext>
            </a:extLst>
          </p:cNvPr>
          <p:cNvSpPr>
            <a:spLocks noGrp="1"/>
          </p:cNvSpPr>
          <p:nvPr>
            <p:ph type="ctrTitle"/>
          </p:nvPr>
        </p:nvSpPr>
        <p:spPr>
          <a:xfrm>
            <a:off x="5818910" y="2943947"/>
            <a:ext cx="5024582" cy="970106"/>
          </a:xfrm>
        </p:spPr>
        <p:txBody>
          <a:bodyPr>
            <a:normAutofit/>
          </a:bodyPr>
          <a:lstStyle/>
          <a:p>
            <a:r>
              <a:rPr lang="en-US" sz="2800" dirty="0">
                <a:solidFill>
                  <a:srgbClr val="E72C47"/>
                </a:solidFill>
              </a:rPr>
              <a:t>Thank you for your participation…</a:t>
            </a:r>
            <a:br>
              <a:rPr lang="en-US" sz="2800" dirty="0">
                <a:solidFill>
                  <a:srgbClr val="E72C47"/>
                </a:solidFill>
              </a:rPr>
            </a:br>
            <a:r>
              <a:rPr lang="en-US" sz="2800" dirty="0">
                <a:solidFill>
                  <a:srgbClr val="E72C47"/>
                </a:solidFill>
              </a:rPr>
              <a:t>We are open for Q&amp;A</a:t>
            </a:r>
          </a:p>
        </p:txBody>
      </p:sp>
    </p:spTree>
    <p:custDataLst>
      <p:tags r:id="rId1"/>
    </p:custDataLst>
    <p:extLst>
      <p:ext uri="{BB962C8B-B14F-4D97-AF65-F5344CB8AC3E}">
        <p14:creationId xmlns:p14="http://schemas.microsoft.com/office/powerpoint/2010/main" val="24053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E8D-E0F6-4E57-8B1E-42B3143E88E4}"/>
              </a:ext>
            </a:extLst>
          </p:cNvPr>
          <p:cNvSpPr>
            <a:spLocks noGrp="1"/>
          </p:cNvSpPr>
          <p:nvPr>
            <p:ph type="ctrTitle"/>
          </p:nvPr>
        </p:nvSpPr>
        <p:spPr>
          <a:xfrm>
            <a:off x="5818910" y="2943947"/>
            <a:ext cx="5024582" cy="970106"/>
          </a:xfrm>
        </p:spPr>
        <p:txBody>
          <a:bodyPr>
            <a:normAutofit/>
          </a:bodyPr>
          <a:lstStyle/>
          <a:p>
            <a:r>
              <a:rPr lang="en-US" sz="2800" dirty="0">
                <a:solidFill>
                  <a:srgbClr val="E72C47"/>
                </a:solidFill>
              </a:rPr>
              <a:t>What is ASAAP/ what do we do?</a:t>
            </a:r>
          </a:p>
        </p:txBody>
      </p:sp>
    </p:spTree>
    <p:custDataLst>
      <p:tags r:id="rId1"/>
    </p:custDataLst>
    <p:extLst>
      <p:ext uri="{BB962C8B-B14F-4D97-AF65-F5344CB8AC3E}">
        <p14:creationId xmlns:p14="http://schemas.microsoft.com/office/powerpoint/2010/main" val="265023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08002" y="966392"/>
            <a:ext cx="5135416"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rPr>
              <a:t>What is ASAAP/ what do we do?</a:t>
            </a:r>
            <a:endParaRPr lang="en-US" sz="28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844965"/>
            <a:ext cx="5320146"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53510C4-3B2E-4B0E-82EE-AD1AFB340A7A}"/>
              </a:ext>
            </a:extLst>
          </p:cNvPr>
          <p:cNvSpPr txBox="1">
            <a:spLocks/>
          </p:cNvSpPr>
          <p:nvPr/>
        </p:nvSpPr>
        <p:spPr>
          <a:xfrm>
            <a:off x="563418" y="2319455"/>
            <a:ext cx="5352473" cy="396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solidFill>
                <a:schemeClr val="tx1">
                  <a:lumMod val="65000"/>
                  <a:lumOff val="35000"/>
                </a:schemeClr>
              </a:solidFill>
            </a:endParaRPr>
          </a:p>
          <a:p>
            <a:pPr algn="just"/>
            <a:r>
              <a:rPr lang="en-US" sz="1600" dirty="0">
                <a:solidFill>
                  <a:schemeClr val="tx1">
                    <a:lumMod val="65000"/>
                    <a:lumOff val="35000"/>
                  </a:schemeClr>
                </a:solidFill>
              </a:rPr>
              <a:t>​</a:t>
            </a:r>
          </a:p>
          <a:p>
            <a:pPr algn="just"/>
            <a:endParaRPr lang="en-US" sz="1600" dirty="0">
              <a:solidFill>
                <a:schemeClr val="tx1">
                  <a:lumMod val="65000"/>
                  <a:lumOff val="35000"/>
                </a:schemeClr>
              </a:solidFill>
            </a:endParaRPr>
          </a:p>
          <a:p>
            <a:pPr algn="just"/>
            <a:r>
              <a:rPr lang="en-US" sz="1600" dirty="0">
                <a:solidFill>
                  <a:schemeClr val="tx1">
                    <a:lumMod val="65000"/>
                    <a:lumOff val="35000"/>
                  </a:schemeClr>
                </a:solidFill>
              </a:rPr>
              <a:t>Here at Alliance for South Asian AIDS Prevention, we see the value in everyone. We want to be a catalyst for positive change, and since our debut, we’ve been driven by the same ideas we initially founded our Nonprofit Organization upon: support, empowerment, and progress, and breaking stigma around HIV.</a:t>
            </a:r>
          </a:p>
          <a:p>
            <a:pPr algn="just"/>
            <a:endParaRPr lang="en-US" sz="1600" dirty="0">
              <a:solidFill>
                <a:schemeClr val="tx1">
                  <a:lumMod val="65000"/>
                  <a:lumOff val="35000"/>
                </a:schemeClr>
              </a:solidFill>
            </a:endParaRPr>
          </a:p>
          <a:p>
            <a:pPr algn="just"/>
            <a:r>
              <a:rPr lang="en-US" sz="1600" dirty="0">
                <a:solidFill>
                  <a:schemeClr val="tx1">
                    <a:lumMod val="65000"/>
                    <a:lumOff val="35000"/>
                  </a:schemeClr>
                </a:solidFill>
              </a:rPr>
              <a:t> Communities we serve:</a:t>
            </a:r>
          </a:p>
          <a:p>
            <a:pPr algn="just"/>
            <a:r>
              <a:rPr lang="en-CA" sz="1600" dirty="0">
                <a:solidFill>
                  <a:schemeClr val="tx1">
                    <a:lumMod val="65000"/>
                    <a:lumOff val="35000"/>
                  </a:schemeClr>
                </a:solidFill>
              </a:rPr>
              <a:t>ASAAP is committed to providing culturally responsive holistic health promotion and support services for people from SAMEIC (South Asian, Middle Eastern, Indo-Caribbean) and other related communities who are LGBTQ+ and/or living with, at risk of, or affected by HIV and related health conditions. Our services are offered in English, Tamil, Hindi, Urdu, Punjabi, Gujarati, Bengali, Nepali, Arabic, Farsi, and Turkish. Support in other languages may be available based on availability of staff and/volunteers.   </a:t>
            </a:r>
            <a:br>
              <a:rPr lang="en-CA" sz="1600" dirty="0">
                <a:solidFill>
                  <a:schemeClr val="tx1">
                    <a:lumMod val="65000"/>
                    <a:lumOff val="35000"/>
                  </a:schemeClr>
                </a:solidFill>
              </a:rPr>
            </a:br>
            <a:endParaRPr lang="en-CA" sz="1600" dirty="0">
              <a:solidFill>
                <a:schemeClr val="tx1">
                  <a:lumMod val="65000"/>
                  <a:lumOff val="35000"/>
                </a:schemeClr>
              </a:solidFill>
            </a:endParaRPr>
          </a:p>
          <a:p>
            <a:pPr algn="just"/>
            <a:endParaRPr lang="en-US" sz="1600" dirty="0">
              <a:solidFill>
                <a:schemeClr val="tx1">
                  <a:lumMod val="65000"/>
                  <a:lumOff val="35000"/>
                </a:schemeClr>
              </a:solidFill>
            </a:endParaRPr>
          </a:p>
        </p:txBody>
      </p: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rPr>
              <a:t>Name of Presentation    </a:t>
            </a:r>
            <a:r>
              <a:rPr lang="en-US" sz="1200" dirty="0">
                <a:solidFill>
                  <a:srgbClr val="E72C47"/>
                </a:solidFill>
              </a:rPr>
              <a:t>Date</a:t>
            </a:r>
            <a:endParaRPr lang="en-US" sz="1050" dirty="0">
              <a:solidFill>
                <a:srgbClr val="E72C47"/>
              </a:solidFill>
            </a:endParaRPr>
          </a:p>
        </p:txBody>
      </p:sp>
      <p:pic>
        <p:nvPicPr>
          <p:cNvPr id="6" name="Picture 5">
            <a:extLst>
              <a:ext uri="{FF2B5EF4-FFF2-40B4-BE49-F238E27FC236}">
                <a16:creationId xmlns:a16="http://schemas.microsoft.com/office/drawing/2014/main" id="{C203D11F-7DBE-3AC6-98CB-FC51405D1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780" y="2620244"/>
            <a:ext cx="3530600" cy="2425700"/>
          </a:xfrm>
          <a:prstGeom prst="rect">
            <a:avLst/>
          </a:prstGeom>
        </p:spPr>
      </p:pic>
      <p:sp>
        <p:nvSpPr>
          <p:cNvPr id="9" name="TextBox 8">
            <a:extLst>
              <a:ext uri="{FF2B5EF4-FFF2-40B4-BE49-F238E27FC236}">
                <a16:creationId xmlns:a16="http://schemas.microsoft.com/office/drawing/2014/main" id="{AF43B67E-181A-CB22-3B0A-F957CFEB8C03}"/>
              </a:ext>
            </a:extLst>
          </p:cNvPr>
          <p:cNvSpPr txBox="1"/>
          <p:nvPr/>
        </p:nvSpPr>
        <p:spPr>
          <a:xfrm>
            <a:off x="7256780" y="2241627"/>
            <a:ext cx="2674620" cy="369332"/>
          </a:xfrm>
          <a:prstGeom prst="rect">
            <a:avLst/>
          </a:prstGeom>
          <a:noFill/>
        </p:spPr>
        <p:txBody>
          <a:bodyPr wrap="square" rtlCol="0">
            <a:spAutoFit/>
          </a:bodyPr>
          <a:lstStyle/>
          <a:p>
            <a:r>
              <a:rPr lang="en-US" b="1" u="sng" dirty="0">
                <a:solidFill>
                  <a:srgbClr val="E72C47"/>
                </a:solidFill>
                <a:latin typeface="+mj-lt"/>
                <a:ea typeface="+mj-ea"/>
                <a:cs typeface="+mj-cs"/>
              </a:rPr>
              <a:t>Services Offered:</a:t>
            </a:r>
          </a:p>
        </p:txBody>
      </p:sp>
    </p:spTree>
    <p:custDataLst>
      <p:tags r:id="rId1"/>
    </p:custDataLst>
    <p:extLst>
      <p:ext uri="{BB962C8B-B14F-4D97-AF65-F5344CB8AC3E}">
        <p14:creationId xmlns:p14="http://schemas.microsoft.com/office/powerpoint/2010/main" val="370287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E8D-E0F6-4E57-8B1E-42B3143E88E4}"/>
              </a:ext>
            </a:extLst>
          </p:cNvPr>
          <p:cNvSpPr>
            <a:spLocks noGrp="1"/>
          </p:cNvSpPr>
          <p:nvPr>
            <p:ph type="ctrTitle"/>
          </p:nvPr>
        </p:nvSpPr>
        <p:spPr>
          <a:xfrm>
            <a:off x="5818910" y="2943947"/>
            <a:ext cx="5024582" cy="970106"/>
          </a:xfrm>
        </p:spPr>
        <p:txBody>
          <a:bodyPr>
            <a:normAutofit/>
          </a:bodyPr>
          <a:lstStyle/>
          <a:p>
            <a:r>
              <a:rPr lang="en-US" sz="2800" dirty="0">
                <a:solidFill>
                  <a:srgbClr val="E72C47"/>
                </a:solidFill>
              </a:rPr>
              <a:t>Services Offered by ASAAP</a:t>
            </a:r>
          </a:p>
        </p:txBody>
      </p:sp>
    </p:spTree>
    <p:custDataLst>
      <p:tags r:id="rId1"/>
    </p:custDataLst>
    <p:extLst>
      <p:ext uri="{BB962C8B-B14F-4D97-AF65-F5344CB8AC3E}">
        <p14:creationId xmlns:p14="http://schemas.microsoft.com/office/powerpoint/2010/main" val="309017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40328" y="368906"/>
            <a:ext cx="5135416"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rPr>
              <a:t>Sexual Health Education Services</a:t>
            </a:r>
            <a:endParaRPr lang="en-US" sz="28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198355"/>
            <a:ext cx="5320146"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rPr>
              <a:t>Name of Presentation    </a:t>
            </a:r>
            <a:r>
              <a:rPr lang="en-US" sz="1200" dirty="0">
                <a:solidFill>
                  <a:srgbClr val="E72C47"/>
                </a:solidFill>
              </a:rPr>
              <a:t>Date</a:t>
            </a:r>
            <a:endParaRPr lang="en-US" sz="1050" dirty="0">
              <a:solidFill>
                <a:srgbClr val="E72C47"/>
              </a:solidFill>
            </a:endParaRPr>
          </a:p>
        </p:txBody>
      </p:sp>
      <p:sp>
        <p:nvSpPr>
          <p:cNvPr id="11" name="TextBox 10">
            <a:extLst>
              <a:ext uri="{FF2B5EF4-FFF2-40B4-BE49-F238E27FC236}">
                <a16:creationId xmlns:a16="http://schemas.microsoft.com/office/drawing/2014/main" id="{F56A3713-1F24-8DF0-B298-E0FCAFC78DE6}"/>
              </a:ext>
            </a:extLst>
          </p:cNvPr>
          <p:cNvSpPr txBox="1"/>
          <p:nvPr/>
        </p:nvSpPr>
        <p:spPr>
          <a:xfrm>
            <a:off x="637309" y="1497724"/>
            <a:ext cx="5320146" cy="2862322"/>
          </a:xfrm>
          <a:prstGeom prst="rect">
            <a:avLst/>
          </a:prstGeom>
          <a:noFill/>
        </p:spPr>
        <p:txBody>
          <a:bodyPr wrap="square" rtlCol="0">
            <a:spAutoFit/>
          </a:bodyPr>
          <a:lstStyle/>
          <a:p>
            <a:r>
              <a:rPr lang="en-US" dirty="0">
                <a:latin typeface="Avenir Book" panose="02000503020000020003" pitchFamily="2" charset="0"/>
              </a:rPr>
              <a:t>Our sexual health education services are culturally informed and focus on providing information related to sexual health such as STI &amp; HIV testing, prevention, and management. We do this through in person and online outreach, workshops, offering social and support spaces, and safer sex supplies such as condoms, dental dams, and lube.   </a:t>
            </a:r>
          </a:p>
          <a:p>
            <a:br>
              <a:rPr lang="en-US" dirty="0">
                <a:latin typeface="Avenir Book" panose="02000503020000020003" pitchFamily="2" charset="0"/>
              </a:rPr>
            </a:br>
            <a:endParaRPr lang="en-US" dirty="0">
              <a:latin typeface="Avenir Book" panose="02000503020000020003" pitchFamily="2" charset="0"/>
            </a:endParaRPr>
          </a:p>
        </p:txBody>
      </p:sp>
      <p:pic>
        <p:nvPicPr>
          <p:cNvPr id="13" name="Picture 12">
            <a:extLst>
              <a:ext uri="{FF2B5EF4-FFF2-40B4-BE49-F238E27FC236}">
                <a16:creationId xmlns:a16="http://schemas.microsoft.com/office/drawing/2014/main" id="{E04B2D85-577F-C721-091E-4684CFDE9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001" y="3446839"/>
            <a:ext cx="10087091" cy="3197451"/>
          </a:xfrm>
          <a:prstGeom prst="rect">
            <a:avLst/>
          </a:prstGeom>
        </p:spPr>
      </p:pic>
    </p:spTree>
    <p:custDataLst>
      <p:tags r:id="rId1"/>
    </p:custDataLst>
    <p:extLst>
      <p:ext uri="{BB962C8B-B14F-4D97-AF65-F5344CB8AC3E}">
        <p14:creationId xmlns:p14="http://schemas.microsoft.com/office/powerpoint/2010/main" val="409811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40327" y="368906"/>
            <a:ext cx="7578914"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latin typeface="Avenir Book" panose="02000503020000020003" pitchFamily="2" charset="0"/>
              </a:rPr>
              <a:t>Services focused on South Asian Communities</a:t>
            </a:r>
            <a:endParaRPr lang="en-US" sz="2800" b="1" dirty="0">
              <a:solidFill>
                <a:schemeClr val="tx1">
                  <a:lumMod val="65000"/>
                  <a:lumOff val="35000"/>
                </a:schemeClr>
              </a:solidFill>
              <a:latin typeface="Avenir Book" panose="02000503020000020003" pitchFamily="2" charset="0"/>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198355"/>
            <a:ext cx="7324277"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latin typeface="Avenir Book" panose="02000503020000020003" pitchFamily="2" charset="0"/>
              </a:rPr>
              <a:t>Name of Presentation    </a:t>
            </a:r>
            <a:r>
              <a:rPr lang="en-US" sz="1200" dirty="0">
                <a:solidFill>
                  <a:srgbClr val="E72C47"/>
                </a:solidFill>
                <a:latin typeface="Avenir Book" panose="02000503020000020003" pitchFamily="2" charset="0"/>
              </a:rPr>
              <a:t>Date</a:t>
            </a:r>
            <a:endParaRPr lang="en-US" sz="1050" dirty="0">
              <a:solidFill>
                <a:srgbClr val="E72C47"/>
              </a:solidFill>
              <a:latin typeface="Avenir Book" panose="02000503020000020003" pitchFamily="2" charset="0"/>
            </a:endParaRPr>
          </a:p>
        </p:txBody>
      </p:sp>
      <p:sp>
        <p:nvSpPr>
          <p:cNvPr id="9" name="TextBox 8">
            <a:extLst>
              <a:ext uri="{FF2B5EF4-FFF2-40B4-BE49-F238E27FC236}">
                <a16:creationId xmlns:a16="http://schemas.microsoft.com/office/drawing/2014/main" id="{8E0F6769-FEF0-BFF6-085F-A08147F5D5B1}"/>
              </a:ext>
            </a:extLst>
          </p:cNvPr>
          <p:cNvSpPr txBox="1"/>
          <p:nvPr/>
        </p:nvSpPr>
        <p:spPr>
          <a:xfrm>
            <a:off x="5249518" y="1502688"/>
            <a:ext cx="6204925" cy="5632311"/>
          </a:xfrm>
          <a:prstGeom prst="rect">
            <a:avLst/>
          </a:prstGeom>
          <a:noFill/>
        </p:spPr>
        <p:txBody>
          <a:bodyPr wrap="square" rtlCol="0">
            <a:spAutoFit/>
          </a:bodyPr>
          <a:lstStyle/>
          <a:p>
            <a:r>
              <a:rPr lang="en-US" b="1" dirty="0">
                <a:latin typeface="Avenir Book" panose="02000503020000020003" pitchFamily="2" charset="0"/>
              </a:rPr>
              <a:t>Services:</a:t>
            </a:r>
          </a:p>
          <a:p>
            <a:r>
              <a:rPr lang="en-US" dirty="0">
                <a:latin typeface="Avenir Book" panose="02000503020000020003" pitchFamily="2" charset="0"/>
              </a:rPr>
              <a:t>Community events</a:t>
            </a:r>
          </a:p>
          <a:p>
            <a:r>
              <a:rPr lang="en-US" dirty="0">
                <a:latin typeface="Avenir Book" panose="02000503020000020003" pitchFamily="2" charset="0"/>
              </a:rPr>
              <a:t> </a:t>
            </a:r>
          </a:p>
          <a:p>
            <a:r>
              <a:rPr lang="en-US" dirty="0">
                <a:latin typeface="Avenir Book" panose="02000503020000020003" pitchFamily="2" charset="0"/>
              </a:rPr>
              <a:t>Workshops for community members </a:t>
            </a:r>
          </a:p>
          <a:p>
            <a:r>
              <a:rPr lang="en-US" dirty="0">
                <a:latin typeface="Avenir Book" panose="02000503020000020003" pitchFamily="2" charset="0"/>
              </a:rPr>
              <a:t>​</a:t>
            </a:r>
          </a:p>
          <a:p>
            <a:r>
              <a:rPr lang="en-US" dirty="0">
                <a:latin typeface="Avenir Book" panose="02000503020000020003" pitchFamily="2" charset="0"/>
              </a:rPr>
              <a:t>Health forums </a:t>
            </a:r>
          </a:p>
          <a:p>
            <a:r>
              <a:rPr lang="en-US" dirty="0">
                <a:latin typeface="Avenir Book" panose="02000503020000020003" pitchFamily="2" charset="0"/>
              </a:rPr>
              <a:t>​</a:t>
            </a:r>
          </a:p>
          <a:p>
            <a:r>
              <a:rPr lang="en-US" dirty="0">
                <a:latin typeface="Avenir Book" panose="02000503020000020003" pitchFamily="2" charset="0"/>
              </a:rPr>
              <a:t>Capacity Building: Service Providers </a:t>
            </a:r>
          </a:p>
          <a:p>
            <a:r>
              <a:rPr lang="en-US" dirty="0">
                <a:latin typeface="Avenir Book" panose="02000503020000020003" pitchFamily="2" charset="0"/>
              </a:rPr>
              <a:t>​</a:t>
            </a:r>
          </a:p>
          <a:p>
            <a:r>
              <a:rPr lang="en-US" dirty="0">
                <a:latin typeface="Avenir Book" panose="02000503020000020003" pitchFamily="2" charset="0"/>
              </a:rPr>
              <a:t>Multilingual Sexual Health Resources </a:t>
            </a:r>
          </a:p>
          <a:p>
            <a:r>
              <a:rPr lang="en-US" dirty="0">
                <a:latin typeface="Avenir Book" panose="02000503020000020003" pitchFamily="2" charset="0"/>
              </a:rPr>
              <a:t>​</a:t>
            </a:r>
          </a:p>
          <a:p>
            <a:r>
              <a:rPr lang="en-US" dirty="0">
                <a:latin typeface="Avenir Book" panose="02000503020000020003" pitchFamily="2" charset="0"/>
              </a:rPr>
              <a:t>Referrals: internal and external </a:t>
            </a:r>
          </a:p>
          <a:p>
            <a:r>
              <a:rPr lang="en-US" dirty="0">
                <a:latin typeface="Avenir Book" panose="02000503020000020003" pitchFamily="2" charset="0"/>
              </a:rPr>
              <a:t>​</a:t>
            </a:r>
          </a:p>
          <a:p>
            <a:r>
              <a:rPr lang="en-US" dirty="0">
                <a:latin typeface="Avenir Book" panose="02000503020000020003" pitchFamily="2" charset="0"/>
              </a:rPr>
              <a:t>One-on-one Support </a:t>
            </a:r>
          </a:p>
          <a:p>
            <a:r>
              <a:rPr lang="en-US" dirty="0">
                <a:latin typeface="Avenir Book" panose="02000503020000020003" pitchFamily="2" charset="0"/>
              </a:rPr>
              <a:t>​</a:t>
            </a:r>
          </a:p>
          <a:p>
            <a:r>
              <a:rPr lang="en-US" dirty="0">
                <a:latin typeface="Avenir Book" panose="02000503020000020003" pitchFamily="2" charset="0"/>
              </a:rPr>
              <a:t>Free Condoms &amp; Lube </a:t>
            </a:r>
          </a:p>
          <a:p>
            <a:r>
              <a:rPr lang="en-US" dirty="0">
                <a:latin typeface="Avenir Book" panose="02000503020000020003" pitchFamily="2" charset="0"/>
              </a:rPr>
              <a:t>​</a:t>
            </a:r>
          </a:p>
          <a:p>
            <a:r>
              <a:rPr lang="en-US" dirty="0">
                <a:latin typeface="Avenir Book" panose="02000503020000020003" pitchFamily="2" charset="0"/>
              </a:rPr>
              <a:t>Outreach at community events / Pride / bars / social gatherings </a:t>
            </a:r>
          </a:p>
          <a:p>
            <a:endParaRPr lang="en-US" dirty="0">
              <a:latin typeface="Avenir Book" panose="02000503020000020003" pitchFamily="2" charset="0"/>
            </a:endParaRPr>
          </a:p>
        </p:txBody>
      </p:sp>
      <p:sp>
        <p:nvSpPr>
          <p:cNvPr id="10" name="TextBox 9">
            <a:extLst>
              <a:ext uri="{FF2B5EF4-FFF2-40B4-BE49-F238E27FC236}">
                <a16:creationId xmlns:a16="http://schemas.microsoft.com/office/drawing/2014/main" id="{A2E5F495-F7C8-26A4-9A0A-F31B0BCA6F69}"/>
              </a:ext>
            </a:extLst>
          </p:cNvPr>
          <p:cNvSpPr txBox="1"/>
          <p:nvPr/>
        </p:nvSpPr>
        <p:spPr>
          <a:xfrm>
            <a:off x="623255" y="1247479"/>
            <a:ext cx="3925615" cy="5078313"/>
          </a:xfrm>
          <a:prstGeom prst="rect">
            <a:avLst/>
          </a:prstGeom>
          <a:noFill/>
        </p:spPr>
        <p:txBody>
          <a:bodyPr wrap="square" rtlCol="0">
            <a:spAutoFit/>
          </a:bodyPr>
          <a:lstStyle/>
          <a:p>
            <a:br>
              <a:rPr lang="en-US" b="1" dirty="0">
                <a:latin typeface="Avenir Book" panose="02000503020000020003" pitchFamily="2" charset="0"/>
              </a:rPr>
            </a:br>
            <a:r>
              <a:rPr lang="en-US" b="1" dirty="0">
                <a:latin typeface="Avenir Book" panose="02000503020000020003" pitchFamily="2" charset="0"/>
              </a:rPr>
              <a:t>Objectives:</a:t>
            </a:r>
          </a:p>
          <a:p>
            <a:r>
              <a:rPr lang="en-US" dirty="0">
                <a:latin typeface="Avenir Book" panose="02000503020000020003" pitchFamily="2" charset="0"/>
              </a:rPr>
              <a:t>​</a:t>
            </a:r>
          </a:p>
          <a:p>
            <a:r>
              <a:rPr lang="en-US" dirty="0">
                <a:latin typeface="Avenir Book" panose="02000503020000020003" pitchFamily="2" charset="0"/>
              </a:rPr>
              <a:t>Education and training for newcomers and community members on sexual health, testing, PrEP/PEP access and overall wellbeing. </a:t>
            </a:r>
          </a:p>
          <a:p>
            <a:r>
              <a:rPr lang="en-US" dirty="0">
                <a:latin typeface="Avenir Book" panose="02000503020000020003" pitchFamily="2" charset="0"/>
              </a:rPr>
              <a:t>​​</a:t>
            </a:r>
          </a:p>
          <a:p>
            <a:r>
              <a:rPr lang="en-US" dirty="0">
                <a:latin typeface="Avenir Book" panose="02000503020000020003" pitchFamily="2" charset="0"/>
              </a:rPr>
              <a:t>Outreach to create awareness and distribution of safer sex materials.  </a:t>
            </a:r>
          </a:p>
          <a:p>
            <a:r>
              <a:rPr lang="en-US" dirty="0">
                <a:latin typeface="Avenir Book" panose="02000503020000020003" pitchFamily="2" charset="0"/>
              </a:rPr>
              <a:t>​​</a:t>
            </a:r>
          </a:p>
          <a:p>
            <a:r>
              <a:rPr lang="en-US" dirty="0">
                <a:latin typeface="Avenir Book" panose="02000503020000020003" pitchFamily="2" charset="0"/>
              </a:rPr>
              <a:t>Creation of safe spaces to create relationships and support systems.  </a:t>
            </a:r>
          </a:p>
          <a:p>
            <a:r>
              <a:rPr lang="en-US" dirty="0">
                <a:latin typeface="Avenir Book" panose="02000503020000020003" pitchFamily="2" charset="0"/>
              </a:rPr>
              <a:t> </a:t>
            </a:r>
          </a:p>
          <a:p>
            <a:r>
              <a:rPr lang="en-US" dirty="0">
                <a:latin typeface="Avenir Book" panose="02000503020000020003" pitchFamily="2" charset="0"/>
              </a:rPr>
              <a:t>Referrals to create access for all community members. </a:t>
            </a:r>
          </a:p>
          <a:p>
            <a:endParaRPr lang="en-US" dirty="0">
              <a:latin typeface="Avenir Book" panose="02000503020000020003" pitchFamily="2" charset="0"/>
            </a:endParaRPr>
          </a:p>
        </p:txBody>
      </p:sp>
    </p:spTree>
    <p:custDataLst>
      <p:tags r:id="rId1"/>
    </p:custDataLst>
    <p:extLst>
      <p:ext uri="{BB962C8B-B14F-4D97-AF65-F5344CB8AC3E}">
        <p14:creationId xmlns:p14="http://schemas.microsoft.com/office/powerpoint/2010/main" val="200967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40328" y="368906"/>
            <a:ext cx="5939300"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rPr>
              <a:t>ICWG (Indo-Caribbean Women’s Group)</a:t>
            </a:r>
            <a:endParaRPr lang="en-US" sz="28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198355"/>
            <a:ext cx="5653132" cy="49124"/>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rPr>
              <a:t>Name of Presentation    </a:t>
            </a:r>
            <a:r>
              <a:rPr lang="en-US" sz="1200" dirty="0">
                <a:solidFill>
                  <a:srgbClr val="E72C47"/>
                </a:solidFill>
              </a:rPr>
              <a:t>Date</a:t>
            </a:r>
            <a:endParaRPr lang="en-US" sz="1050" dirty="0">
              <a:solidFill>
                <a:srgbClr val="E72C47"/>
              </a:solidFill>
            </a:endParaRPr>
          </a:p>
        </p:txBody>
      </p:sp>
      <p:sp>
        <p:nvSpPr>
          <p:cNvPr id="13" name="TextBox 12">
            <a:extLst>
              <a:ext uri="{FF2B5EF4-FFF2-40B4-BE49-F238E27FC236}">
                <a16:creationId xmlns:a16="http://schemas.microsoft.com/office/drawing/2014/main" id="{5EDE95A2-025C-D5A6-F940-76D234AD0293}"/>
              </a:ext>
            </a:extLst>
          </p:cNvPr>
          <p:cNvSpPr txBox="1"/>
          <p:nvPr/>
        </p:nvSpPr>
        <p:spPr>
          <a:xfrm>
            <a:off x="637309" y="1560786"/>
            <a:ext cx="6504470" cy="5078313"/>
          </a:xfrm>
          <a:prstGeom prst="rect">
            <a:avLst/>
          </a:prstGeom>
          <a:noFill/>
        </p:spPr>
        <p:txBody>
          <a:bodyPr wrap="square" rtlCol="0">
            <a:spAutoFit/>
          </a:bodyPr>
          <a:lstStyle/>
          <a:p>
            <a:r>
              <a:rPr lang="en-US" b="1" dirty="0">
                <a:latin typeface="Avenir Book" panose="02000503020000020003" pitchFamily="2" charset="0"/>
              </a:rPr>
              <a:t>Overview</a:t>
            </a:r>
            <a:br>
              <a:rPr lang="en-US" dirty="0">
                <a:latin typeface="Avenir Book" panose="02000503020000020003" pitchFamily="2" charset="0"/>
              </a:rPr>
            </a:br>
            <a:br>
              <a:rPr lang="en-US" dirty="0">
                <a:latin typeface="Avenir Book" panose="02000503020000020003" pitchFamily="2" charset="0"/>
              </a:rPr>
            </a:br>
            <a:r>
              <a:rPr lang="en-US" dirty="0">
                <a:latin typeface="Avenir Book" panose="02000503020000020003" pitchFamily="2" charset="0"/>
              </a:rPr>
              <a:t>ICWG (Indo-Caribbean Women's Group) aims to have open discussions and raise awareness in a culturally sensitive manner around taboo topics such as healthy relationships, safer sex practices, and HIV and STI prevention &amp; management. Our perspective is informed by the principles of reproductive justice; therefore, we also include topics such as sexuality, mental health, self-care, and general well-being.  </a:t>
            </a:r>
          </a:p>
          <a:p>
            <a:r>
              <a:rPr lang="en-US" dirty="0">
                <a:latin typeface="Avenir Book" panose="02000503020000020003" pitchFamily="2" charset="0"/>
              </a:rPr>
              <a:t>​</a:t>
            </a:r>
            <a:br>
              <a:rPr lang="en-US" dirty="0">
                <a:latin typeface="Avenir Book" panose="02000503020000020003" pitchFamily="2" charset="0"/>
              </a:rPr>
            </a:br>
            <a:r>
              <a:rPr lang="en-US" dirty="0">
                <a:latin typeface="Avenir Book" panose="02000503020000020003" pitchFamily="2" charset="0"/>
              </a:rPr>
              <a:t> </a:t>
            </a:r>
          </a:p>
          <a:p>
            <a:r>
              <a:rPr lang="en-US" b="1" dirty="0">
                <a:latin typeface="Avenir Book" panose="02000503020000020003" pitchFamily="2" charset="0"/>
              </a:rPr>
              <a:t>Objectives</a:t>
            </a:r>
          </a:p>
          <a:p>
            <a:r>
              <a:rPr lang="en-US" dirty="0">
                <a:latin typeface="Avenir Book" panose="02000503020000020003" pitchFamily="2" charset="0"/>
              </a:rPr>
              <a:t>​</a:t>
            </a:r>
          </a:p>
          <a:p>
            <a:r>
              <a:rPr lang="en-US" dirty="0">
                <a:latin typeface="Avenir Book" panose="02000503020000020003" pitchFamily="2" charset="0"/>
              </a:rPr>
              <a:t>To have open discussions and raise awareness in a culturally sensitive manner around taboo topics such as healthy relationships, safer sex practices, sexuality, gender-based violence, and mental health  </a:t>
            </a:r>
          </a:p>
          <a:p>
            <a:endParaRPr lang="en-US" dirty="0">
              <a:latin typeface="Avenir Book" panose="02000503020000020003" pitchFamily="2" charset="0"/>
            </a:endParaRPr>
          </a:p>
        </p:txBody>
      </p:sp>
    </p:spTree>
    <p:custDataLst>
      <p:tags r:id="rId1"/>
    </p:custDataLst>
    <p:extLst>
      <p:ext uri="{BB962C8B-B14F-4D97-AF65-F5344CB8AC3E}">
        <p14:creationId xmlns:p14="http://schemas.microsoft.com/office/powerpoint/2010/main" val="49395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40327" y="368906"/>
            <a:ext cx="6885231"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rPr>
              <a:t>Arabic &amp; Farsi speaking LGBTQ+ Communities</a:t>
            </a:r>
            <a:endParaRPr lang="en-US" sz="28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796635" y="180236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198355"/>
            <a:ext cx="6457174"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rPr>
              <a:t>Name of Presentation    </a:t>
            </a:r>
            <a:r>
              <a:rPr lang="en-US" sz="1200" dirty="0">
                <a:solidFill>
                  <a:srgbClr val="E72C47"/>
                </a:solidFill>
              </a:rPr>
              <a:t>Date</a:t>
            </a:r>
            <a:endParaRPr lang="en-US" sz="1050" dirty="0">
              <a:solidFill>
                <a:srgbClr val="E72C47"/>
              </a:solidFill>
            </a:endParaRPr>
          </a:p>
        </p:txBody>
      </p:sp>
      <p:sp>
        <p:nvSpPr>
          <p:cNvPr id="16" name="TextBox 15">
            <a:extLst>
              <a:ext uri="{FF2B5EF4-FFF2-40B4-BE49-F238E27FC236}">
                <a16:creationId xmlns:a16="http://schemas.microsoft.com/office/drawing/2014/main" id="{753183C3-F39B-3D1D-284D-5F455E647ABA}"/>
              </a:ext>
            </a:extLst>
          </p:cNvPr>
          <p:cNvSpPr txBox="1"/>
          <p:nvPr/>
        </p:nvSpPr>
        <p:spPr>
          <a:xfrm>
            <a:off x="796635" y="1592317"/>
            <a:ext cx="7555346" cy="4801314"/>
          </a:xfrm>
          <a:prstGeom prst="rect">
            <a:avLst/>
          </a:prstGeom>
          <a:noFill/>
        </p:spPr>
        <p:txBody>
          <a:bodyPr wrap="square" rtlCol="0">
            <a:spAutoFit/>
          </a:bodyPr>
          <a:lstStyle/>
          <a:p>
            <a:r>
              <a:rPr lang="en-US" b="1" dirty="0">
                <a:latin typeface="Avenir Book" panose="02000503020000020003" pitchFamily="2" charset="0"/>
              </a:rPr>
              <a:t>Overview</a:t>
            </a:r>
            <a:br>
              <a:rPr lang="en-US" dirty="0">
                <a:latin typeface="Avenir Book" panose="02000503020000020003" pitchFamily="2" charset="0"/>
              </a:rPr>
            </a:br>
            <a:br>
              <a:rPr lang="en-US" dirty="0">
                <a:latin typeface="Avenir Book" panose="02000503020000020003" pitchFamily="2" charset="0"/>
              </a:rPr>
            </a:br>
            <a:r>
              <a:rPr lang="en-US" dirty="0">
                <a:latin typeface="Avenir Book" panose="02000503020000020003" pitchFamily="2" charset="0"/>
              </a:rPr>
              <a:t>This program's key focus is to help gay, bi, and queer men from Arabic and Farsi speaking communities to ensure they can access services and resources needed for their wellbeing. This is done through ongoing training and education in sexual health, one on one support, and outreach at spaces frequented by our community members.   </a:t>
            </a:r>
          </a:p>
          <a:p>
            <a:r>
              <a:rPr lang="en-US" dirty="0">
                <a:latin typeface="Avenir Book" panose="02000503020000020003" pitchFamily="2" charset="0"/>
              </a:rPr>
              <a:t>​</a:t>
            </a:r>
          </a:p>
          <a:p>
            <a:r>
              <a:rPr lang="en-US" dirty="0">
                <a:latin typeface="Avenir Book" panose="02000503020000020003" pitchFamily="2" charset="0"/>
              </a:rPr>
              <a:t>​</a:t>
            </a:r>
          </a:p>
          <a:p>
            <a:r>
              <a:rPr lang="en-US" b="1" dirty="0">
                <a:latin typeface="Avenir Book" panose="02000503020000020003" pitchFamily="2" charset="0"/>
              </a:rPr>
              <a:t>Objectives</a:t>
            </a:r>
          </a:p>
          <a:p>
            <a:r>
              <a:rPr lang="en-US" dirty="0">
                <a:latin typeface="Avenir Book" panose="02000503020000020003" pitchFamily="2" charset="0"/>
              </a:rPr>
              <a:t>​</a:t>
            </a:r>
          </a:p>
          <a:p>
            <a:r>
              <a:rPr lang="en-US" dirty="0">
                <a:latin typeface="Avenir Book" panose="02000503020000020003" pitchFamily="2" charset="0"/>
              </a:rPr>
              <a:t>To increase knowledge of HIV/STI prevention amongst the Arabic and Farsi speaking communities in Toronto area. </a:t>
            </a:r>
          </a:p>
          <a:p>
            <a:r>
              <a:rPr lang="en-US" dirty="0">
                <a:latin typeface="Avenir Book" panose="02000503020000020003" pitchFamily="2" charset="0"/>
              </a:rPr>
              <a:t>​​</a:t>
            </a:r>
          </a:p>
          <a:p>
            <a:r>
              <a:rPr lang="en-US" dirty="0">
                <a:latin typeface="Avenir Book" panose="02000503020000020003" pitchFamily="2" charset="0"/>
              </a:rPr>
              <a:t>To decrease social isolation and build a sense of community amongst Arabic and Farsi speaking communities in the Toronto area. </a:t>
            </a:r>
          </a:p>
          <a:p>
            <a:endParaRPr lang="en-US" dirty="0">
              <a:latin typeface="Avenir Book" panose="02000503020000020003" pitchFamily="2" charset="0"/>
            </a:endParaRPr>
          </a:p>
        </p:txBody>
      </p:sp>
    </p:spTree>
    <p:custDataLst>
      <p:tags r:id="rId1"/>
    </p:custDataLst>
    <p:extLst>
      <p:ext uri="{BB962C8B-B14F-4D97-AF65-F5344CB8AC3E}">
        <p14:creationId xmlns:p14="http://schemas.microsoft.com/office/powerpoint/2010/main" val="161755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14E6AEE-DA0A-4BE2-A30F-0410C129AB49}"/>
              </a:ext>
            </a:extLst>
          </p:cNvPr>
          <p:cNvCxnSpPr>
            <a:cxnSpLocks/>
          </p:cNvCxnSpPr>
          <p:nvPr/>
        </p:nvCxnSpPr>
        <p:spPr>
          <a:xfrm>
            <a:off x="637309" y="3833094"/>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CF52403-4F96-464C-8B64-1CF2EFF832EE}"/>
              </a:ext>
            </a:extLst>
          </p:cNvPr>
          <p:cNvSpPr txBox="1">
            <a:spLocks/>
          </p:cNvSpPr>
          <p:nvPr/>
        </p:nvSpPr>
        <p:spPr>
          <a:xfrm>
            <a:off x="540328" y="368906"/>
            <a:ext cx="5135416" cy="878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E72C47"/>
                </a:solidFill>
              </a:rPr>
              <a:t>Settlement Services</a:t>
            </a:r>
            <a:endParaRPr lang="en-US" sz="28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95B279C7-72C9-46FD-BC62-EC451D5C1492}"/>
              </a:ext>
            </a:extLst>
          </p:cNvPr>
          <p:cNvCxnSpPr>
            <a:cxnSpLocks/>
          </p:cNvCxnSpPr>
          <p:nvPr/>
        </p:nvCxnSpPr>
        <p:spPr>
          <a:xfrm>
            <a:off x="637309" y="1944257"/>
            <a:ext cx="4405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F7975-B88F-4B7E-A6BC-C3F7E4F312EE}"/>
              </a:ext>
            </a:extLst>
          </p:cNvPr>
          <p:cNvCxnSpPr>
            <a:cxnSpLocks/>
          </p:cNvCxnSpPr>
          <p:nvPr/>
        </p:nvCxnSpPr>
        <p:spPr>
          <a:xfrm>
            <a:off x="637309" y="1198355"/>
            <a:ext cx="5320146" cy="0"/>
          </a:xfrm>
          <a:prstGeom prst="line">
            <a:avLst/>
          </a:prstGeom>
          <a:ln w="38100">
            <a:solidFill>
              <a:srgbClr val="E72C4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1714A16-E3DA-4CE1-897A-27EDEE1706AA}"/>
              </a:ext>
            </a:extLst>
          </p:cNvPr>
          <p:cNvSpPr txBox="1">
            <a:spLocks/>
          </p:cNvSpPr>
          <p:nvPr/>
        </p:nvSpPr>
        <p:spPr>
          <a:xfrm>
            <a:off x="2999508" y="316365"/>
            <a:ext cx="5352473" cy="19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b="1" dirty="0">
                <a:solidFill>
                  <a:srgbClr val="E72C47"/>
                </a:solidFill>
              </a:rPr>
              <a:t>Name of Presentation    </a:t>
            </a:r>
            <a:r>
              <a:rPr lang="en-US" sz="1200" dirty="0">
                <a:solidFill>
                  <a:srgbClr val="E72C47"/>
                </a:solidFill>
              </a:rPr>
              <a:t>Date</a:t>
            </a:r>
            <a:endParaRPr lang="en-US" sz="1050" dirty="0">
              <a:solidFill>
                <a:srgbClr val="E72C47"/>
              </a:solidFill>
            </a:endParaRPr>
          </a:p>
        </p:txBody>
      </p:sp>
      <p:sp>
        <p:nvSpPr>
          <p:cNvPr id="12" name="TextBox 11">
            <a:extLst>
              <a:ext uri="{FF2B5EF4-FFF2-40B4-BE49-F238E27FC236}">
                <a16:creationId xmlns:a16="http://schemas.microsoft.com/office/drawing/2014/main" id="{98469242-6D6E-F792-744A-AF9A63F7AF64}"/>
              </a:ext>
            </a:extLst>
          </p:cNvPr>
          <p:cNvSpPr txBox="1"/>
          <p:nvPr/>
        </p:nvSpPr>
        <p:spPr>
          <a:xfrm>
            <a:off x="241738" y="1513490"/>
            <a:ext cx="6907210" cy="6370975"/>
          </a:xfrm>
          <a:prstGeom prst="rect">
            <a:avLst/>
          </a:prstGeom>
          <a:noFill/>
        </p:spPr>
        <p:txBody>
          <a:bodyPr wrap="square" rtlCol="0">
            <a:spAutoFit/>
          </a:bodyPr>
          <a:lstStyle/>
          <a:p>
            <a:r>
              <a:rPr lang="en-US" sz="1600" dirty="0">
                <a:latin typeface="Avenir Book" panose="02000503020000020003" pitchFamily="2" charset="0"/>
              </a:rPr>
              <a:t>The settlement services at ASAAP cater to newcomers from South Asia and the Middle East who are living in the GTA and identify as Lesbian, Gay, Bisexual, Trans and Queer (LGBTQ+), and/or living with HIV. We do this by offering one-on-one support, workshops, and referrals to assist individuals in settling into their new life in Canada.   </a:t>
            </a:r>
          </a:p>
          <a:p>
            <a:endParaRPr lang="en-US" sz="1600" b="1" dirty="0">
              <a:latin typeface="Avenir Book" panose="02000503020000020003" pitchFamily="2" charset="0"/>
            </a:endParaRPr>
          </a:p>
          <a:p>
            <a:r>
              <a:rPr lang="en-US" sz="1600" b="1" dirty="0">
                <a:latin typeface="Avenir Book" panose="02000503020000020003" pitchFamily="2" charset="0"/>
              </a:rPr>
              <a:t>Objectives</a:t>
            </a:r>
          </a:p>
          <a:p>
            <a:r>
              <a:rPr lang="en-US" sz="1600" dirty="0">
                <a:latin typeface="Avenir Book" panose="02000503020000020003" pitchFamily="2" charset="0"/>
              </a:rPr>
              <a:t>​</a:t>
            </a:r>
          </a:p>
          <a:p>
            <a:r>
              <a:rPr lang="en-US" sz="1600" dirty="0">
                <a:latin typeface="Avenir Book" panose="02000503020000020003" pitchFamily="2" charset="0"/>
              </a:rPr>
              <a:t>Connecting newcomers to community resources and supports.  </a:t>
            </a:r>
          </a:p>
          <a:p>
            <a:r>
              <a:rPr lang="en-US" sz="1600" dirty="0">
                <a:latin typeface="Avenir Book" panose="02000503020000020003" pitchFamily="2" charset="0"/>
              </a:rPr>
              <a:t>​​</a:t>
            </a:r>
          </a:p>
          <a:p>
            <a:r>
              <a:rPr lang="en-US" sz="1600" dirty="0">
                <a:latin typeface="Avenir Book" panose="02000503020000020003" pitchFamily="2" charset="0"/>
              </a:rPr>
              <a:t>Helping newcomers in their settlement and integration process. </a:t>
            </a:r>
          </a:p>
          <a:p>
            <a:r>
              <a:rPr lang="en-US" sz="1600" dirty="0">
                <a:latin typeface="Avenir Book" panose="02000503020000020003" pitchFamily="2" charset="0"/>
              </a:rPr>
              <a:t> </a:t>
            </a:r>
          </a:p>
          <a:p>
            <a:r>
              <a:rPr lang="en-US" sz="1600" dirty="0">
                <a:latin typeface="Avenir Book" panose="02000503020000020003" pitchFamily="2" charset="0"/>
              </a:rPr>
              <a:t>Identifying your needs and assets to provide you with the knowledge and skills to make informed decisions about your settlement, taking into account, the unique barriers and challenges that are faced by LGBTQ+ and/or people living with HIV newcomers. </a:t>
            </a:r>
          </a:p>
          <a:p>
            <a:r>
              <a:rPr lang="en-US" sz="1600" dirty="0">
                <a:latin typeface="Avenir Book" panose="02000503020000020003" pitchFamily="2" charset="0"/>
              </a:rPr>
              <a:t>​​</a:t>
            </a:r>
          </a:p>
          <a:p>
            <a:r>
              <a:rPr lang="en-US" sz="1600" dirty="0">
                <a:latin typeface="Avenir Book" panose="02000503020000020003" pitchFamily="2" charset="0"/>
              </a:rPr>
              <a:t>Providing  orientation about life in Canada. </a:t>
            </a:r>
          </a:p>
          <a:p>
            <a:r>
              <a:rPr lang="en-US" sz="1600" dirty="0">
                <a:latin typeface="Avenir Book" panose="02000503020000020003" pitchFamily="2" charset="0"/>
              </a:rPr>
              <a:t>​</a:t>
            </a:r>
          </a:p>
          <a:p>
            <a:r>
              <a:rPr lang="en-US" sz="1600" dirty="0">
                <a:latin typeface="Avenir Book" panose="02000503020000020003" pitchFamily="2" charset="0"/>
              </a:rPr>
              <a:t>Providing referrals to IRCC funded or community services based on your needs and goals. </a:t>
            </a:r>
          </a:p>
          <a:p>
            <a:endParaRPr lang="en-US" dirty="0"/>
          </a:p>
          <a:p>
            <a:endParaRPr lang="en-US" b="1" dirty="0"/>
          </a:p>
          <a:p>
            <a:br>
              <a:rPr lang="en-US" dirty="0"/>
            </a:br>
            <a:endParaRPr lang="en-US" dirty="0"/>
          </a:p>
        </p:txBody>
      </p:sp>
      <p:sp>
        <p:nvSpPr>
          <p:cNvPr id="15" name="TextBox 14">
            <a:extLst>
              <a:ext uri="{FF2B5EF4-FFF2-40B4-BE49-F238E27FC236}">
                <a16:creationId xmlns:a16="http://schemas.microsoft.com/office/drawing/2014/main" id="{84930489-E0BF-B9F2-CC23-628243832B38}"/>
              </a:ext>
            </a:extLst>
          </p:cNvPr>
          <p:cNvSpPr txBox="1"/>
          <p:nvPr/>
        </p:nvSpPr>
        <p:spPr>
          <a:xfrm>
            <a:off x="7283669" y="1513490"/>
            <a:ext cx="4666594" cy="4801314"/>
          </a:xfrm>
          <a:prstGeom prst="rect">
            <a:avLst/>
          </a:prstGeom>
          <a:noFill/>
        </p:spPr>
        <p:txBody>
          <a:bodyPr wrap="square" rtlCol="0">
            <a:spAutoFit/>
          </a:bodyPr>
          <a:lstStyle/>
          <a:p>
            <a:r>
              <a:rPr lang="en-US" sz="1600" b="1" dirty="0">
                <a:latin typeface="Avenir Book" panose="02000503020000020003" pitchFamily="2" charset="0"/>
              </a:rPr>
              <a:t>Eligibility Criteria</a:t>
            </a:r>
          </a:p>
          <a:p>
            <a:r>
              <a:rPr lang="en-US" sz="1600" dirty="0">
                <a:latin typeface="Avenir Book" panose="02000503020000020003" pitchFamily="2" charset="0"/>
              </a:rPr>
              <a:t>​</a:t>
            </a:r>
          </a:p>
          <a:p>
            <a:r>
              <a:rPr lang="en-US" sz="1600" dirty="0">
                <a:latin typeface="Avenir Book" panose="02000503020000020003" pitchFamily="2" charset="0"/>
              </a:rPr>
              <a:t>Permanent Residents of Canada. </a:t>
            </a:r>
          </a:p>
          <a:p>
            <a:r>
              <a:rPr lang="en-US" sz="1600" dirty="0">
                <a:latin typeface="Avenir Book" panose="02000503020000020003" pitchFamily="2" charset="0"/>
              </a:rPr>
              <a:t>​</a:t>
            </a:r>
          </a:p>
          <a:p>
            <a:r>
              <a:rPr lang="en-US" sz="1600" dirty="0">
                <a:latin typeface="Avenir Book" panose="02000503020000020003" pitchFamily="2" charset="0"/>
              </a:rPr>
              <a:t>Individuals who have been selected to become permanent residents (pending verifications) and who have been informed, by a letter from Immigration, Refugees and Citizenship Canada. </a:t>
            </a:r>
          </a:p>
          <a:p>
            <a:r>
              <a:rPr lang="en-US" sz="1600" dirty="0">
                <a:latin typeface="Avenir Book" panose="02000503020000020003" pitchFamily="2" charset="0"/>
              </a:rPr>
              <a:t>​</a:t>
            </a:r>
          </a:p>
          <a:p>
            <a:r>
              <a:rPr lang="en-US" sz="1600" dirty="0">
                <a:latin typeface="Avenir Book" panose="02000503020000020003" pitchFamily="2" charset="0"/>
              </a:rPr>
              <a:t>Protected Persons as defined in Section 95 of Immigration and Refugee Protection Act (IPRA). </a:t>
            </a:r>
          </a:p>
          <a:p>
            <a:r>
              <a:rPr lang="en-US" sz="1600" dirty="0">
                <a:latin typeface="Avenir Book" panose="02000503020000020003" pitchFamily="2" charset="0"/>
              </a:rPr>
              <a:t>​</a:t>
            </a:r>
          </a:p>
          <a:p>
            <a:r>
              <a:rPr lang="en-US" sz="1600" dirty="0">
                <a:latin typeface="Avenir Book" panose="02000503020000020003" pitchFamily="2" charset="0"/>
              </a:rPr>
              <a:t>Temporary foreign workers who hold or received approval of a work permit under section 112 of the Immigration and Refugee Protection Regulations (IRPR) or received initial approval for permanent residence under section 113 of the IRPR. </a:t>
            </a:r>
          </a:p>
          <a:p>
            <a:endParaRPr lang="en-US" sz="1600" dirty="0">
              <a:latin typeface="Avenir Book" panose="02000503020000020003" pitchFamily="2" charset="0"/>
            </a:endParaRPr>
          </a:p>
        </p:txBody>
      </p:sp>
    </p:spTree>
    <p:custDataLst>
      <p:tags r:id="rId1"/>
    </p:custDataLst>
    <p:extLst>
      <p:ext uri="{BB962C8B-B14F-4D97-AF65-F5344CB8AC3E}">
        <p14:creationId xmlns:p14="http://schemas.microsoft.com/office/powerpoint/2010/main" val="205318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17280</TotalTime>
  <Words>1721</Words>
  <Application>Microsoft Macintosh PowerPoint</Application>
  <PresentationFormat>Widescreen</PresentationFormat>
  <Paragraphs>158</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Book</vt:lpstr>
      <vt:lpstr>Calibri</vt:lpstr>
      <vt:lpstr>Calibri Light</vt:lpstr>
      <vt:lpstr>Office Theme</vt:lpstr>
      <vt:lpstr>A discussion on the offerings for international students exploring their sexuality</vt:lpstr>
      <vt:lpstr>What is ASAAP/ what do we do?</vt:lpstr>
      <vt:lpstr>PowerPoint Presentation</vt:lpstr>
      <vt:lpstr>Services Offered by ASAAP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participation… We are open for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Adul</dc:creator>
  <cp:lastModifiedBy>shahbaz mamdani</cp:lastModifiedBy>
  <cp:revision>8</cp:revision>
  <dcterms:created xsi:type="dcterms:W3CDTF">2021-10-19T18:16:48Z</dcterms:created>
  <dcterms:modified xsi:type="dcterms:W3CDTF">2023-04-24T14:58:13Z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07E88282-2F68-4BB4-B20E-DE9ABE76B3E1</vt:lpwstr>
  </property>
  <property fmtid="{D5CDD505-2E9C-101B-9397-08002B2CF9AE}" pid="3" name="ArticulatePath">
    <vt:lpwstr>ASAAP presentation template</vt:lpwstr>
  </property>
</Properties>
</file>