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Lst>
  <p:notesMasterIdLst>
    <p:notesMasterId r:id="rId29"/>
  </p:notesMasterIdLst>
  <p:sldIdLst>
    <p:sldId id="256" r:id="rId5"/>
    <p:sldId id="288" r:id="rId6"/>
    <p:sldId id="258" r:id="rId7"/>
    <p:sldId id="275" r:id="rId8"/>
    <p:sldId id="276" r:id="rId9"/>
    <p:sldId id="266" r:id="rId10"/>
    <p:sldId id="285" r:id="rId11"/>
    <p:sldId id="290" r:id="rId12"/>
    <p:sldId id="287" r:id="rId13"/>
    <p:sldId id="257" r:id="rId14"/>
    <p:sldId id="305" r:id="rId15"/>
    <p:sldId id="313" r:id="rId16"/>
    <p:sldId id="312" r:id="rId17"/>
    <p:sldId id="309" r:id="rId18"/>
    <p:sldId id="308" r:id="rId19"/>
    <p:sldId id="311" r:id="rId20"/>
    <p:sldId id="307" r:id="rId21"/>
    <p:sldId id="299" r:id="rId22"/>
    <p:sldId id="301" r:id="rId23"/>
    <p:sldId id="280" r:id="rId24"/>
    <p:sldId id="310" r:id="rId25"/>
    <p:sldId id="265" r:id="rId26"/>
    <p:sldId id="302" r:id="rId27"/>
    <p:sldId id="30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237F"/>
    <a:srgbClr val="AE77D7"/>
    <a:srgbClr val="8538BE"/>
    <a:srgbClr val="8564B0"/>
    <a:srgbClr val="BD92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A7B215-B020-4075-BD0E-E7442E28E696}" v="543" dt="2023-04-21T06:23:52.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73" autoAdjust="0"/>
    <p:restoredTop sz="82417" autoAdjust="0"/>
  </p:normalViewPr>
  <p:slideViewPr>
    <p:cSldViewPr snapToGrid="0">
      <p:cViewPr varScale="1">
        <p:scale>
          <a:sx n="76" d="100"/>
          <a:sy n="76" d="100"/>
        </p:scale>
        <p:origin x="1196"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EA98FA-903B-4DF1-8DF9-AC7EB691037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667A5E1-75CF-4312-956A-0090F5EB9F73}">
      <dgm:prSet/>
      <dgm:spPr/>
      <dgm:t>
        <a:bodyPr/>
        <a:lstStyle/>
        <a:p>
          <a:r>
            <a:rPr lang="en-US"/>
            <a:t>International</a:t>
          </a:r>
          <a:r>
            <a:rPr lang="en-US" baseline="0"/>
            <a:t> Student Wellness</a:t>
          </a:r>
          <a:endParaRPr lang="en-US"/>
        </a:p>
      </dgm:t>
    </dgm:pt>
    <dgm:pt modelId="{D1785A23-154E-4531-992E-4ACB5DC73816}" type="parTrans" cxnId="{B2C531F7-2E73-4C15-A776-9A01D58DC159}">
      <dgm:prSet/>
      <dgm:spPr/>
      <dgm:t>
        <a:bodyPr/>
        <a:lstStyle/>
        <a:p>
          <a:endParaRPr lang="en-US"/>
        </a:p>
      </dgm:t>
    </dgm:pt>
    <dgm:pt modelId="{0204D7E9-8A3A-4EC4-9665-576E2F2B2F1F}" type="sibTrans" cxnId="{B2C531F7-2E73-4C15-A776-9A01D58DC159}">
      <dgm:prSet/>
      <dgm:spPr/>
      <dgm:t>
        <a:bodyPr/>
        <a:lstStyle/>
        <a:p>
          <a:endParaRPr lang="en-US"/>
        </a:p>
      </dgm:t>
    </dgm:pt>
    <dgm:pt modelId="{8BB4DF6E-AACC-4CCD-AAA1-9B01D64D9FF7}">
      <dgm:prSet/>
      <dgm:spPr/>
      <dgm:t>
        <a:bodyPr/>
        <a:lstStyle/>
        <a:p>
          <a:r>
            <a:rPr lang="en-US"/>
            <a:t>The Recovery College Model </a:t>
          </a:r>
        </a:p>
      </dgm:t>
    </dgm:pt>
    <dgm:pt modelId="{A8D1F85A-05FC-44C1-A7CA-24327DD476DB}" type="parTrans" cxnId="{B82456C1-54BF-4D10-9592-56A61A76BA35}">
      <dgm:prSet/>
      <dgm:spPr/>
      <dgm:t>
        <a:bodyPr/>
        <a:lstStyle/>
        <a:p>
          <a:endParaRPr lang="en-US"/>
        </a:p>
      </dgm:t>
    </dgm:pt>
    <dgm:pt modelId="{A6582FD1-838E-436B-BA85-3E2482D88742}" type="sibTrans" cxnId="{B82456C1-54BF-4D10-9592-56A61A76BA35}">
      <dgm:prSet/>
      <dgm:spPr/>
      <dgm:t>
        <a:bodyPr/>
        <a:lstStyle/>
        <a:p>
          <a:endParaRPr lang="en-US"/>
        </a:p>
      </dgm:t>
    </dgm:pt>
    <dgm:pt modelId="{951368E9-89B5-414A-A777-FAB1EB4834FF}">
      <dgm:prSet/>
      <dgm:spPr/>
      <dgm:t>
        <a:bodyPr/>
        <a:lstStyle/>
        <a:p>
          <a:r>
            <a:rPr lang="en-US" dirty="0"/>
            <a:t>Evaluation and Impact</a:t>
          </a:r>
        </a:p>
      </dgm:t>
    </dgm:pt>
    <dgm:pt modelId="{406062BB-769F-485D-B94F-C8ECB650C1E7}" type="parTrans" cxnId="{FC4DF778-3A44-43AC-B20F-B1B9EBF9242C}">
      <dgm:prSet/>
      <dgm:spPr/>
      <dgm:t>
        <a:bodyPr/>
        <a:lstStyle/>
        <a:p>
          <a:endParaRPr lang="en-US"/>
        </a:p>
      </dgm:t>
    </dgm:pt>
    <dgm:pt modelId="{44DCEA17-DD13-4C37-B6DB-B54C2659DD0B}" type="sibTrans" cxnId="{FC4DF778-3A44-43AC-B20F-B1B9EBF9242C}">
      <dgm:prSet/>
      <dgm:spPr/>
      <dgm:t>
        <a:bodyPr/>
        <a:lstStyle/>
        <a:p>
          <a:endParaRPr lang="en-US"/>
        </a:p>
      </dgm:t>
    </dgm:pt>
    <dgm:pt modelId="{3258448D-18C1-4C2A-ABB2-4495583F3055}">
      <dgm:prSet/>
      <dgm:spPr/>
      <dgm:t>
        <a:bodyPr/>
        <a:lstStyle/>
        <a:p>
          <a:r>
            <a:rPr lang="en-US" dirty="0"/>
            <a:t>Next Steps</a:t>
          </a:r>
        </a:p>
      </dgm:t>
    </dgm:pt>
    <dgm:pt modelId="{F87D4CA2-90E8-4FD7-847B-09BF799BAB61}" type="parTrans" cxnId="{FEF56C6A-E240-410B-A753-7636D350DDE6}">
      <dgm:prSet/>
      <dgm:spPr/>
      <dgm:t>
        <a:bodyPr/>
        <a:lstStyle/>
        <a:p>
          <a:endParaRPr lang="en-US"/>
        </a:p>
      </dgm:t>
    </dgm:pt>
    <dgm:pt modelId="{E4FD1A23-5324-4238-AACF-B887AD50C884}" type="sibTrans" cxnId="{FEF56C6A-E240-410B-A753-7636D350DDE6}">
      <dgm:prSet/>
      <dgm:spPr/>
      <dgm:t>
        <a:bodyPr/>
        <a:lstStyle/>
        <a:p>
          <a:endParaRPr lang="en-US"/>
        </a:p>
      </dgm:t>
    </dgm:pt>
    <dgm:pt modelId="{0801495C-7D37-451C-A8B2-719360F808EF}" type="pres">
      <dgm:prSet presAssocID="{6DEA98FA-903B-4DF1-8DF9-AC7EB6910371}" presName="root" presStyleCnt="0">
        <dgm:presLayoutVars>
          <dgm:dir/>
          <dgm:resizeHandles val="exact"/>
        </dgm:presLayoutVars>
      </dgm:prSet>
      <dgm:spPr/>
    </dgm:pt>
    <dgm:pt modelId="{F1175F72-7A0F-4BD5-9578-18F74A030427}" type="pres">
      <dgm:prSet presAssocID="{F667A5E1-75CF-4312-956A-0090F5EB9F73}" presName="compNode" presStyleCnt="0"/>
      <dgm:spPr/>
    </dgm:pt>
    <dgm:pt modelId="{E74ECAF7-795A-4976-B2C7-BB45D5F4DCED}" type="pres">
      <dgm:prSet presAssocID="{F667A5E1-75CF-4312-956A-0090F5EB9F73}" presName="bgRect" presStyleLbl="bgShp" presStyleIdx="0" presStyleCnt="4"/>
      <dgm:spPr/>
    </dgm:pt>
    <dgm:pt modelId="{CD28EF3F-EE84-44B8-963C-49B4449937C6}" type="pres">
      <dgm:prSet presAssocID="{F667A5E1-75CF-4312-956A-0090F5EB9F7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Americas"/>
        </a:ext>
      </dgm:extLst>
    </dgm:pt>
    <dgm:pt modelId="{D1FC8EDD-0E32-4FFB-8594-75DB96E18464}" type="pres">
      <dgm:prSet presAssocID="{F667A5E1-75CF-4312-956A-0090F5EB9F73}" presName="spaceRect" presStyleCnt="0"/>
      <dgm:spPr/>
    </dgm:pt>
    <dgm:pt modelId="{06557B4C-363C-464A-BF01-9C04FD2D0733}" type="pres">
      <dgm:prSet presAssocID="{F667A5E1-75CF-4312-956A-0090F5EB9F73}" presName="parTx" presStyleLbl="revTx" presStyleIdx="0" presStyleCnt="4">
        <dgm:presLayoutVars>
          <dgm:chMax val="0"/>
          <dgm:chPref val="0"/>
        </dgm:presLayoutVars>
      </dgm:prSet>
      <dgm:spPr/>
    </dgm:pt>
    <dgm:pt modelId="{7E1947A8-3CE8-431F-9E1F-DD190A9FEAFA}" type="pres">
      <dgm:prSet presAssocID="{0204D7E9-8A3A-4EC4-9665-576E2F2B2F1F}" presName="sibTrans" presStyleCnt="0"/>
      <dgm:spPr/>
    </dgm:pt>
    <dgm:pt modelId="{2DF09317-8A3B-4200-BE45-0AFE94B564B8}" type="pres">
      <dgm:prSet presAssocID="{8BB4DF6E-AACC-4CCD-AAA1-9B01D64D9FF7}" presName="compNode" presStyleCnt="0"/>
      <dgm:spPr/>
    </dgm:pt>
    <dgm:pt modelId="{16AC4496-1A91-4AD1-8C61-3768184CD986}" type="pres">
      <dgm:prSet presAssocID="{8BB4DF6E-AACC-4CCD-AAA1-9B01D64D9FF7}" presName="bgRect" presStyleLbl="bgShp" presStyleIdx="1" presStyleCnt="4"/>
      <dgm:spPr/>
    </dgm:pt>
    <dgm:pt modelId="{9138C9E4-35A6-4C0D-9FB8-D3CEF54637D0}" type="pres">
      <dgm:prSet presAssocID="{8BB4DF6E-AACC-4CCD-AAA1-9B01D64D9FF7}"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ustomer review with solid fill"/>
        </a:ext>
      </dgm:extLst>
    </dgm:pt>
    <dgm:pt modelId="{A5F82C9E-4613-4718-81CB-AD5590AB5B53}" type="pres">
      <dgm:prSet presAssocID="{8BB4DF6E-AACC-4CCD-AAA1-9B01D64D9FF7}" presName="spaceRect" presStyleCnt="0"/>
      <dgm:spPr/>
    </dgm:pt>
    <dgm:pt modelId="{6B09518F-BCF1-46CC-B7E4-1D4EBB246A51}" type="pres">
      <dgm:prSet presAssocID="{8BB4DF6E-AACC-4CCD-AAA1-9B01D64D9FF7}" presName="parTx" presStyleLbl="revTx" presStyleIdx="1" presStyleCnt="4">
        <dgm:presLayoutVars>
          <dgm:chMax val="0"/>
          <dgm:chPref val="0"/>
        </dgm:presLayoutVars>
      </dgm:prSet>
      <dgm:spPr/>
    </dgm:pt>
    <dgm:pt modelId="{1ADCA7FF-7CF6-436B-917B-07700CCDCF01}" type="pres">
      <dgm:prSet presAssocID="{A6582FD1-838E-436B-BA85-3E2482D88742}" presName="sibTrans" presStyleCnt="0"/>
      <dgm:spPr/>
    </dgm:pt>
    <dgm:pt modelId="{C67FD3A9-FB5A-4B8C-B3A9-25E9D4851BB3}" type="pres">
      <dgm:prSet presAssocID="{951368E9-89B5-414A-A777-FAB1EB4834FF}" presName="compNode" presStyleCnt="0"/>
      <dgm:spPr/>
    </dgm:pt>
    <dgm:pt modelId="{04D5A17C-C774-4ABB-BD47-B828E029DB6A}" type="pres">
      <dgm:prSet presAssocID="{951368E9-89B5-414A-A777-FAB1EB4834FF}" presName="bgRect" presStyleLbl="bgShp" presStyleIdx="2" presStyleCnt="4"/>
      <dgm:spPr/>
    </dgm:pt>
    <dgm:pt modelId="{21DBCBF4-F606-4BAB-A386-5005B7B666FD}" type="pres">
      <dgm:prSet presAssocID="{951368E9-89B5-414A-A777-FAB1EB4834F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4A0C6FE7-6C3B-4B15-822D-7CAC5D51B607}" type="pres">
      <dgm:prSet presAssocID="{951368E9-89B5-414A-A777-FAB1EB4834FF}" presName="spaceRect" presStyleCnt="0"/>
      <dgm:spPr/>
    </dgm:pt>
    <dgm:pt modelId="{A3C2454A-F8AF-4829-B512-4FD94F53A409}" type="pres">
      <dgm:prSet presAssocID="{951368E9-89B5-414A-A777-FAB1EB4834FF}" presName="parTx" presStyleLbl="revTx" presStyleIdx="2" presStyleCnt="4">
        <dgm:presLayoutVars>
          <dgm:chMax val="0"/>
          <dgm:chPref val="0"/>
        </dgm:presLayoutVars>
      </dgm:prSet>
      <dgm:spPr/>
    </dgm:pt>
    <dgm:pt modelId="{7C331247-24AB-400D-AEC1-103AD8AFA1EB}" type="pres">
      <dgm:prSet presAssocID="{44DCEA17-DD13-4C37-B6DB-B54C2659DD0B}" presName="sibTrans" presStyleCnt="0"/>
      <dgm:spPr/>
    </dgm:pt>
    <dgm:pt modelId="{F54B82F3-F1C7-4E6F-BF7A-E806E5EB188E}" type="pres">
      <dgm:prSet presAssocID="{3258448D-18C1-4C2A-ABB2-4495583F3055}" presName="compNode" presStyleCnt="0"/>
      <dgm:spPr/>
    </dgm:pt>
    <dgm:pt modelId="{74D3E705-0C7F-4815-BBBA-B5B6E91F772D}" type="pres">
      <dgm:prSet presAssocID="{3258448D-18C1-4C2A-ABB2-4495583F3055}" presName="bgRect" presStyleLbl="bgShp" presStyleIdx="3" presStyleCnt="4"/>
      <dgm:spPr/>
    </dgm:pt>
    <dgm:pt modelId="{9B45D7BE-BD00-40E7-9C64-29ACA2066418}" type="pres">
      <dgm:prSet presAssocID="{3258448D-18C1-4C2A-ABB2-4495583F305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9068F13C-97F3-44C9-9C5F-705E8765572C}" type="pres">
      <dgm:prSet presAssocID="{3258448D-18C1-4C2A-ABB2-4495583F3055}" presName="spaceRect" presStyleCnt="0"/>
      <dgm:spPr/>
    </dgm:pt>
    <dgm:pt modelId="{FB7EE8DB-7DC3-427B-8ED5-0DF3446249C2}" type="pres">
      <dgm:prSet presAssocID="{3258448D-18C1-4C2A-ABB2-4495583F3055}" presName="parTx" presStyleLbl="revTx" presStyleIdx="3" presStyleCnt="4">
        <dgm:presLayoutVars>
          <dgm:chMax val="0"/>
          <dgm:chPref val="0"/>
        </dgm:presLayoutVars>
      </dgm:prSet>
      <dgm:spPr/>
    </dgm:pt>
  </dgm:ptLst>
  <dgm:cxnLst>
    <dgm:cxn modelId="{FF770631-7727-4579-8ED9-542F2DE0EB59}" type="presOf" srcId="{3258448D-18C1-4C2A-ABB2-4495583F3055}" destId="{FB7EE8DB-7DC3-427B-8ED5-0DF3446249C2}" srcOrd="0" destOrd="0" presId="urn:microsoft.com/office/officeart/2018/2/layout/IconVerticalSolidList"/>
    <dgm:cxn modelId="{FEF56C6A-E240-410B-A753-7636D350DDE6}" srcId="{6DEA98FA-903B-4DF1-8DF9-AC7EB6910371}" destId="{3258448D-18C1-4C2A-ABB2-4495583F3055}" srcOrd="3" destOrd="0" parTransId="{F87D4CA2-90E8-4FD7-847B-09BF799BAB61}" sibTransId="{E4FD1A23-5324-4238-AACF-B887AD50C884}"/>
    <dgm:cxn modelId="{FC4DF778-3A44-43AC-B20F-B1B9EBF9242C}" srcId="{6DEA98FA-903B-4DF1-8DF9-AC7EB6910371}" destId="{951368E9-89B5-414A-A777-FAB1EB4834FF}" srcOrd="2" destOrd="0" parTransId="{406062BB-769F-485D-B94F-C8ECB650C1E7}" sibTransId="{44DCEA17-DD13-4C37-B6DB-B54C2659DD0B}"/>
    <dgm:cxn modelId="{D954B77F-CC88-439C-B231-795DE4A0A365}" type="presOf" srcId="{951368E9-89B5-414A-A777-FAB1EB4834FF}" destId="{A3C2454A-F8AF-4829-B512-4FD94F53A409}" srcOrd="0" destOrd="0" presId="urn:microsoft.com/office/officeart/2018/2/layout/IconVerticalSolidList"/>
    <dgm:cxn modelId="{BA94458A-6A79-46D2-AE71-EA57A011822F}" type="presOf" srcId="{6DEA98FA-903B-4DF1-8DF9-AC7EB6910371}" destId="{0801495C-7D37-451C-A8B2-719360F808EF}" srcOrd="0" destOrd="0" presId="urn:microsoft.com/office/officeart/2018/2/layout/IconVerticalSolidList"/>
    <dgm:cxn modelId="{F21940AE-28C4-415E-95F2-A635F2A71555}" type="presOf" srcId="{8BB4DF6E-AACC-4CCD-AAA1-9B01D64D9FF7}" destId="{6B09518F-BCF1-46CC-B7E4-1D4EBB246A51}" srcOrd="0" destOrd="0" presId="urn:microsoft.com/office/officeart/2018/2/layout/IconVerticalSolidList"/>
    <dgm:cxn modelId="{B82456C1-54BF-4D10-9592-56A61A76BA35}" srcId="{6DEA98FA-903B-4DF1-8DF9-AC7EB6910371}" destId="{8BB4DF6E-AACC-4CCD-AAA1-9B01D64D9FF7}" srcOrd="1" destOrd="0" parTransId="{A8D1F85A-05FC-44C1-A7CA-24327DD476DB}" sibTransId="{A6582FD1-838E-436B-BA85-3E2482D88742}"/>
    <dgm:cxn modelId="{A1B993EE-C357-449F-AF7B-58B847460902}" type="presOf" srcId="{F667A5E1-75CF-4312-956A-0090F5EB9F73}" destId="{06557B4C-363C-464A-BF01-9C04FD2D0733}" srcOrd="0" destOrd="0" presId="urn:microsoft.com/office/officeart/2018/2/layout/IconVerticalSolidList"/>
    <dgm:cxn modelId="{B2C531F7-2E73-4C15-A776-9A01D58DC159}" srcId="{6DEA98FA-903B-4DF1-8DF9-AC7EB6910371}" destId="{F667A5E1-75CF-4312-956A-0090F5EB9F73}" srcOrd="0" destOrd="0" parTransId="{D1785A23-154E-4531-992E-4ACB5DC73816}" sibTransId="{0204D7E9-8A3A-4EC4-9665-576E2F2B2F1F}"/>
    <dgm:cxn modelId="{AF9B17DD-93E5-41CD-81B8-E63C94B1855C}" type="presParOf" srcId="{0801495C-7D37-451C-A8B2-719360F808EF}" destId="{F1175F72-7A0F-4BD5-9578-18F74A030427}" srcOrd="0" destOrd="0" presId="urn:microsoft.com/office/officeart/2018/2/layout/IconVerticalSolidList"/>
    <dgm:cxn modelId="{452C446A-5B22-4F1C-859C-7BC315105667}" type="presParOf" srcId="{F1175F72-7A0F-4BD5-9578-18F74A030427}" destId="{E74ECAF7-795A-4976-B2C7-BB45D5F4DCED}" srcOrd="0" destOrd="0" presId="urn:microsoft.com/office/officeart/2018/2/layout/IconVerticalSolidList"/>
    <dgm:cxn modelId="{2210F08A-EF41-4BBD-9D6E-6D5F22E65E23}" type="presParOf" srcId="{F1175F72-7A0F-4BD5-9578-18F74A030427}" destId="{CD28EF3F-EE84-44B8-963C-49B4449937C6}" srcOrd="1" destOrd="0" presId="urn:microsoft.com/office/officeart/2018/2/layout/IconVerticalSolidList"/>
    <dgm:cxn modelId="{3F504EBC-869A-4476-839F-37FB110B29CF}" type="presParOf" srcId="{F1175F72-7A0F-4BD5-9578-18F74A030427}" destId="{D1FC8EDD-0E32-4FFB-8594-75DB96E18464}" srcOrd="2" destOrd="0" presId="urn:microsoft.com/office/officeart/2018/2/layout/IconVerticalSolidList"/>
    <dgm:cxn modelId="{7741260B-50F8-4B14-B1F7-090CFCC054F6}" type="presParOf" srcId="{F1175F72-7A0F-4BD5-9578-18F74A030427}" destId="{06557B4C-363C-464A-BF01-9C04FD2D0733}" srcOrd="3" destOrd="0" presId="urn:microsoft.com/office/officeart/2018/2/layout/IconVerticalSolidList"/>
    <dgm:cxn modelId="{1A1D0418-3F2A-4BA8-8828-B14989E8D88F}" type="presParOf" srcId="{0801495C-7D37-451C-A8B2-719360F808EF}" destId="{7E1947A8-3CE8-431F-9E1F-DD190A9FEAFA}" srcOrd="1" destOrd="0" presId="urn:microsoft.com/office/officeart/2018/2/layout/IconVerticalSolidList"/>
    <dgm:cxn modelId="{DF3B9824-AA53-4AF7-8BB1-570C578B9C69}" type="presParOf" srcId="{0801495C-7D37-451C-A8B2-719360F808EF}" destId="{2DF09317-8A3B-4200-BE45-0AFE94B564B8}" srcOrd="2" destOrd="0" presId="urn:microsoft.com/office/officeart/2018/2/layout/IconVerticalSolidList"/>
    <dgm:cxn modelId="{778CCF30-CB99-47CF-9E3B-C276D4E3DCF3}" type="presParOf" srcId="{2DF09317-8A3B-4200-BE45-0AFE94B564B8}" destId="{16AC4496-1A91-4AD1-8C61-3768184CD986}" srcOrd="0" destOrd="0" presId="urn:microsoft.com/office/officeart/2018/2/layout/IconVerticalSolidList"/>
    <dgm:cxn modelId="{DEC6828A-C60D-493D-AA5C-A5A3CF570CA0}" type="presParOf" srcId="{2DF09317-8A3B-4200-BE45-0AFE94B564B8}" destId="{9138C9E4-35A6-4C0D-9FB8-D3CEF54637D0}" srcOrd="1" destOrd="0" presId="urn:microsoft.com/office/officeart/2018/2/layout/IconVerticalSolidList"/>
    <dgm:cxn modelId="{9171B8E6-E86F-43C2-85CC-61BA8217FD09}" type="presParOf" srcId="{2DF09317-8A3B-4200-BE45-0AFE94B564B8}" destId="{A5F82C9E-4613-4718-81CB-AD5590AB5B53}" srcOrd="2" destOrd="0" presId="urn:microsoft.com/office/officeart/2018/2/layout/IconVerticalSolidList"/>
    <dgm:cxn modelId="{5EAB3938-80CE-457D-B81A-FE75F7AC294C}" type="presParOf" srcId="{2DF09317-8A3B-4200-BE45-0AFE94B564B8}" destId="{6B09518F-BCF1-46CC-B7E4-1D4EBB246A51}" srcOrd="3" destOrd="0" presId="urn:microsoft.com/office/officeart/2018/2/layout/IconVerticalSolidList"/>
    <dgm:cxn modelId="{90F0CA2A-CA4B-40A5-8E4D-FCB4B66EFAF2}" type="presParOf" srcId="{0801495C-7D37-451C-A8B2-719360F808EF}" destId="{1ADCA7FF-7CF6-436B-917B-07700CCDCF01}" srcOrd="3" destOrd="0" presId="urn:microsoft.com/office/officeart/2018/2/layout/IconVerticalSolidList"/>
    <dgm:cxn modelId="{35DD3578-6C0F-428C-9FAE-FF612830BAC7}" type="presParOf" srcId="{0801495C-7D37-451C-A8B2-719360F808EF}" destId="{C67FD3A9-FB5A-4B8C-B3A9-25E9D4851BB3}" srcOrd="4" destOrd="0" presId="urn:microsoft.com/office/officeart/2018/2/layout/IconVerticalSolidList"/>
    <dgm:cxn modelId="{A8FE7489-0518-4D6D-BE23-529FA039423A}" type="presParOf" srcId="{C67FD3A9-FB5A-4B8C-B3A9-25E9D4851BB3}" destId="{04D5A17C-C774-4ABB-BD47-B828E029DB6A}" srcOrd="0" destOrd="0" presId="urn:microsoft.com/office/officeart/2018/2/layout/IconVerticalSolidList"/>
    <dgm:cxn modelId="{C4CAB620-CECA-4E72-8248-5DAD378DF9E7}" type="presParOf" srcId="{C67FD3A9-FB5A-4B8C-B3A9-25E9D4851BB3}" destId="{21DBCBF4-F606-4BAB-A386-5005B7B666FD}" srcOrd="1" destOrd="0" presId="urn:microsoft.com/office/officeart/2018/2/layout/IconVerticalSolidList"/>
    <dgm:cxn modelId="{EA22D4A5-8490-4D1D-B89C-F5EF67C66B0C}" type="presParOf" srcId="{C67FD3A9-FB5A-4B8C-B3A9-25E9D4851BB3}" destId="{4A0C6FE7-6C3B-4B15-822D-7CAC5D51B607}" srcOrd="2" destOrd="0" presId="urn:microsoft.com/office/officeart/2018/2/layout/IconVerticalSolidList"/>
    <dgm:cxn modelId="{9797B34B-86D6-4188-929E-30BF95BEA35F}" type="presParOf" srcId="{C67FD3A9-FB5A-4B8C-B3A9-25E9D4851BB3}" destId="{A3C2454A-F8AF-4829-B512-4FD94F53A409}" srcOrd="3" destOrd="0" presId="urn:microsoft.com/office/officeart/2018/2/layout/IconVerticalSolidList"/>
    <dgm:cxn modelId="{9111083D-476B-4235-B838-4290FFD5051E}" type="presParOf" srcId="{0801495C-7D37-451C-A8B2-719360F808EF}" destId="{7C331247-24AB-400D-AEC1-103AD8AFA1EB}" srcOrd="5" destOrd="0" presId="urn:microsoft.com/office/officeart/2018/2/layout/IconVerticalSolidList"/>
    <dgm:cxn modelId="{8DA33C5A-210A-4B8F-98C4-7C2E93E3130C}" type="presParOf" srcId="{0801495C-7D37-451C-A8B2-719360F808EF}" destId="{F54B82F3-F1C7-4E6F-BF7A-E806E5EB188E}" srcOrd="6" destOrd="0" presId="urn:microsoft.com/office/officeart/2018/2/layout/IconVerticalSolidList"/>
    <dgm:cxn modelId="{EE1C7CAE-ADA9-4D3F-A6FA-2A0274F34B0C}" type="presParOf" srcId="{F54B82F3-F1C7-4E6F-BF7A-E806E5EB188E}" destId="{74D3E705-0C7F-4815-BBBA-B5B6E91F772D}" srcOrd="0" destOrd="0" presId="urn:microsoft.com/office/officeart/2018/2/layout/IconVerticalSolidList"/>
    <dgm:cxn modelId="{F5131116-593C-4A73-8391-D4C5B9F800D6}" type="presParOf" srcId="{F54B82F3-F1C7-4E6F-BF7A-E806E5EB188E}" destId="{9B45D7BE-BD00-40E7-9C64-29ACA2066418}" srcOrd="1" destOrd="0" presId="urn:microsoft.com/office/officeart/2018/2/layout/IconVerticalSolidList"/>
    <dgm:cxn modelId="{92EADF7E-BCF8-43B9-93AD-0CC3743AC5CD}" type="presParOf" srcId="{F54B82F3-F1C7-4E6F-BF7A-E806E5EB188E}" destId="{9068F13C-97F3-44C9-9C5F-705E8765572C}" srcOrd="2" destOrd="0" presId="urn:microsoft.com/office/officeart/2018/2/layout/IconVerticalSolidList"/>
    <dgm:cxn modelId="{95B420B2-1E0F-436D-94AC-26D352D27DA8}" type="presParOf" srcId="{F54B82F3-F1C7-4E6F-BF7A-E806E5EB188E}" destId="{FB7EE8DB-7DC3-427B-8ED5-0DF3446249C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6A3374-B90D-4537-8907-2D1F2D91689D}" type="doc">
      <dgm:prSet loTypeId="urn:microsoft.com/office/officeart/2005/8/layout/vProcess5" loCatId="process" qsTypeId="urn:microsoft.com/office/officeart/2005/8/quickstyle/simple1" qsCatId="simple" csTypeId="urn:microsoft.com/office/officeart/2005/8/colors/accent5_2" csCatId="accent5" phldr="1"/>
      <dgm:spPr/>
      <dgm:t>
        <a:bodyPr/>
        <a:lstStyle/>
        <a:p>
          <a:endParaRPr lang="en-CA"/>
        </a:p>
      </dgm:t>
    </dgm:pt>
    <dgm:pt modelId="{FDCEE4EA-A0BD-438A-9A78-59F20DB6A95D}">
      <dgm:prSet phldrT="[Text]"/>
      <dgm:spPr>
        <a:solidFill>
          <a:schemeClr val="accent2">
            <a:lumMod val="75000"/>
          </a:schemeClr>
        </a:solidFill>
      </dgm:spPr>
      <dgm:t>
        <a:bodyPr/>
        <a:lstStyle/>
        <a:p>
          <a:r>
            <a:rPr lang="en-CA" b="1" dirty="0">
              <a:latin typeface="Arial" panose="020B0604020202020204" pitchFamily="34" charset="0"/>
              <a:cs typeface="Arial" panose="020B0604020202020204" pitchFamily="34" charset="0"/>
            </a:rPr>
            <a:t>2012 – 2018 </a:t>
          </a:r>
        </a:p>
        <a:p>
          <a:r>
            <a:rPr lang="en-CA" dirty="0">
              <a:latin typeface="Arial" panose="020B0604020202020204" pitchFamily="34" charset="0"/>
              <a:cs typeface="Arial" panose="020B0604020202020204" pitchFamily="34" charset="0"/>
            </a:rPr>
            <a:t>Clinical mental health practice (Hospital and Community settings)  </a:t>
          </a:r>
        </a:p>
      </dgm:t>
    </dgm:pt>
    <dgm:pt modelId="{69E816D1-0175-477E-9702-A97721441632}" type="parTrans" cxnId="{12314502-B745-4B4E-B198-C5D074287A9C}">
      <dgm:prSet/>
      <dgm:spPr/>
      <dgm:t>
        <a:bodyPr/>
        <a:lstStyle/>
        <a:p>
          <a:endParaRPr lang="en-CA"/>
        </a:p>
      </dgm:t>
    </dgm:pt>
    <dgm:pt modelId="{F36C2560-404E-44D4-ABA3-43A94FD86989}" type="sibTrans" cxnId="{12314502-B745-4B4E-B198-C5D074287A9C}">
      <dgm:prSet/>
      <dgm:spPr/>
      <dgm:t>
        <a:bodyPr/>
        <a:lstStyle/>
        <a:p>
          <a:endParaRPr lang="en-CA"/>
        </a:p>
      </dgm:t>
    </dgm:pt>
    <dgm:pt modelId="{C51210D6-3A1D-4B0E-99F4-06CF5BA40C51}">
      <dgm:prSet phldrT="[Text]"/>
      <dgm:spPr>
        <a:solidFill>
          <a:schemeClr val="accent3">
            <a:lumMod val="75000"/>
          </a:schemeClr>
        </a:solidFill>
      </dgm:spPr>
      <dgm:t>
        <a:bodyPr/>
        <a:lstStyle/>
        <a:p>
          <a:r>
            <a:rPr lang="en-CA" b="1" dirty="0">
              <a:latin typeface="Arial" panose="020B0604020202020204" pitchFamily="34" charset="0"/>
              <a:cs typeface="Arial" panose="020B0604020202020204" pitchFamily="34" charset="0"/>
            </a:rPr>
            <a:t>2018 – Present </a:t>
          </a:r>
        </a:p>
        <a:p>
          <a:r>
            <a:rPr lang="en-CA" dirty="0">
              <a:latin typeface="Arial" panose="020B0604020202020204" pitchFamily="34" charset="0"/>
              <a:cs typeface="Arial" panose="020B0604020202020204" pitchFamily="34" charset="0"/>
            </a:rPr>
            <a:t>Teaching post-secondary students at college and university levels </a:t>
          </a:r>
        </a:p>
      </dgm:t>
    </dgm:pt>
    <dgm:pt modelId="{0E9201C4-9EC7-4F7B-93AA-55A94C7FD306}" type="parTrans" cxnId="{9F4DDFFD-D9A1-4D7C-A956-55A6A6E42EDB}">
      <dgm:prSet/>
      <dgm:spPr/>
      <dgm:t>
        <a:bodyPr/>
        <a:lstStyle/>
        <a:p>
          <a:endParaRPr lang="en-CA"/>
        </a:p>
      </dgm:t>
    </dgm:pt>
    <dgm:pt modelId="{60664350-F02B-445E-87A3-8F6713EAC4B3}" type="sibTrans" cxnId="{9F4DDFFD-D9A1-4D7C-A956-55A6A6E42EDB}">
      <dgm:prSet/>
      <dgm:spPr/>
      <dgm:t>
        <a:bodyPr/>
        <a:lstStyle/>
        <a:p>
          <a:endParaRPr lang="en-CA"/>
        </a:p>
      </dgm:t>
    </dgm:pt>
    <dgm:pt modelId="{55D566A3-00BF-4EEA-A8A9-BD7935C2BB38}">
      <dgm:prSet phldrT="[Text]"/>
      <dgm:spPr>
        <a:solidFill>
          <a:schemeClr val="accent4">
            <a:lumMod val="75000"/>
          </a:schemeClr>
        </a:solidFill>
      </dgm:spPr>
      <dgm:t>
        <a:bodyPr/>
        <a:lstStyle/>
        <a:p>
          <a:r>
            <a:rPr lang="en-CA" b="1">
              <a:latin typeface="Arial" panose="020B0604020202020204" pitchFamily="34" charset="0"/>
              <a:cs typeface="Arial" panose="020B0604020202020204" pitchFamily="34" charset="0"/>
            </a:rPr>
            <a:t>2020 – Present </a:t>
          </a:r>
        </a:p>
        <a:p>
          <a:r>
            <a:rPr lang="en-CA">
              <a:latin typeface="Arial" panose="020B0604020202020204" pitchFamily="34" charset="0"/>
              <a:cs typeface="Arial" panose="020B0604020202020204" pitchFamily="34" charset="0"/>
            </a:rPr>
            <a:t>Returned to McMaster to study post-secondary student mental health with a specific focus on international students </a:t>
          </a:r>
        </a:p>
      </dgm:t>
    </dgm:pt>
    <dgm:pt modelId="{5D55D965-0893-48E0-BABF-6D4B794093E9}" type="parTrans" cxnId="{C87F6A44-06A8-424F-BDB5-BE12BD657F22}">
      <dgm:prSet/>
      <dgm:spPr/>
      <dgm:t>
        <a:bodyPr/>
        <a:lstStyle/>
        <a:p>
          <a:endParaRPr lang="en-CA"/>
        </a:p>
      </dgm:t>
    </dgm:pt>
    <dgm:pt modelId="{5CA16C53-715E-4D9C-ACD4-8A3BCCD85EEE}" type="sibTrans" cxnId="{C87F6A44-06A8-424F-BDB5-BE12BD657F22}">
      <dgm:prSet/>
      <dgm:spPr/>
      <dgm:t>
        <a:bodyPr/>
        <a:lstStyle/>
        <a:p>
          <a:endParaRPr lang="en-CA"/>
        </a:p>
      </dgm:t>
    </dgm:pt>
    <dgm:pt modelId="{B22A7605-7769-4D81-93F8-1FC5E925E6AB}" type="pres">
      <dgm:prSet presAssocID="{9B6A3374-B90D-4537-8907-2D1F2D91689D}" presName="outerComposite" presStyleCnt="0">
        <dgm:presLayoutVars>
          <dgm:chMax val="5"/>
          <dgm:dir/>
          <dgm:resizeHandles val="exact"/>
        </dgm:presLayoutVars>
      </dgm:prSet>
      <dgm:spPr/>
    </dgm:pt>
    <dgm:pt modelId="{3C340B3A-6F35-46CB-9E84-C9C91369B6BB}" type="pres">
      <dgm:prSet presAssocID="{9B6A3374-B90D-4537-8907-2D1F2D91689D}" presName="dummyMaxCanvas" presStyleCnt="0">
        <dgm:presLayoutVars/>
      </dgm:prSet>
      <dgm:spPr/>
    </dgm:pt>
    <dgm:pt modelId="{CD1785CB-28CE-4DC9-8630-DB67E7BEBD90}" type="pres">
      <dgm:prSet presAssocID="{9B6A3374-B90D-4537-8907-2D1F2D91689D}" presName="ThreeNodes_1" presStyleLbl="node1" presStyleIdx="0" presStyleCnt="3">
        <dgm:presLayoutVars>
          <dgm:bulletEnabled val="1"/>
        </dgm:presLayoutVars>
      </dgm:prSet>
      <dgm:spPr/>
    </dgm:pt>
    <dgm:pt modelId="{DCAF1A02-84DC-488E-8005-C765542DA799}" type="pres">
      <dgm:prSet presAssocID="{9B6A3374-B90D-4537-8907-2D1F2D91689D}" presName="ThreeNodes_2" presStyleLbl="node1" presStyleIdx="1" presStyleCnt="3">
        <dgm:presLayoutVars>
          <dgm:bulletEnabled val="1"/>
        </dgm:presLayoutVars>
      </dgm:prSet>
      <dgm:spPr/>
    </dgm:pt>
    <dgm:pt modelId="{CF3AD822-1626-419A-ACEF-1CE06D88CDE1}" type="pres">
      <dgm:prSet presAssocID="{9B6A3374-B90D-4537-8907-2D1F2D91689D}" presName="ThreeNodes_3" presStyleLbl="node1" presStyleIdx="2" presStyleCnt="3">
        <dgm:presLayoutVars>
          <dgm:bulletEnabled val="1"/>
        </dgm:presLayoutVars>
      </dgm:prSet>
      <dgm:spPr/>
    </dgm:pt>
    <dgm:pt modelId="{7AC7EC4E-BD42-4F99-A2C3-FE7962B88BA0}" type="pres">
      <dgm:prSet presAssocID="{9B6A3374-B90D-4537-8907-2D1F2D91689D}" presName="ThreeConn_1-2" presStyleLbl="fgAccFollowNode1" presStyleIdx="0" presStyleCnt="2">
        <dgm:presLayoutVars>
          <dgm:bulletEnabled val="1"/>
        </dgm:presLayoutVars>
      </dgm:prSet>
      <dgm:spPr/>
    </dgm:pt>
    <dgm:pt modelId="{93093D21-C559-4E13-980B-710A906877FE}" type="pres">
      <dgm:prSet presAssocID="{9B6A3374-B90D-4537-8907-2D1F2D91689D}" presName="ThreeConn_2-3" presStyleLbl="fgAccFollowNode1" presStyleIdx="1" presStyleCnt="2">
        <dgm:presLayoutVars>
          <dgm:bulletEnabled val="1"/>
        </dgm:presLayoutVars>
      </dgm:prSet>
      <dgm:spPr/>
    </dgm:pt>
    <dgm:pt modelId="{E34B75CD-76F3-4F6B-B9FD-D4E8CD4498E0}" type="pres">
      <dgm:prSet presAssocID="{9B6A3374-B90D-4537-8907-2D1F2D91689D}" presName="ThreeNodes_1_text" presStyleLbl="node1" presStyleIdx="2" presStyleCnt="3">
        <dgm:presLayoutVars>
          <dgm:bulletEnabled val="1"/>
        </dgm:presLayoutVars>
      </dgm:prSet>
      <dgm:spPr/>
    </dgm:pt>
    <dgm:pt modelId="{C8025E62-FD37-4D5B-A427-85FAC3B65242}" type="pres">
      <dgm:prSet presAssocID="{9B6A3374-B90D-4537-8907-2D1F2D91689D}" presName="ThreeNodes_2_text" presStyleLbl="node1" presStyleIdx="2" presStyleCnt="3">
        <dgm:presLayoutVars>
          <dgm:bulletEnabled val="1"/>
        </dgm:presLayoutVars>
      </dgm:prSet>
      <dgm:spPr/>
    </dgm:pt>
    <dgm:pt modelId="{5129C452-8FD3-438C-9B3E-37FD31B3EB55}" type="pres">
      <dgm:prSet presAssocID="{9B6A3374-B90D-4537-8907-2D1F2D91689D}" presName="ThreeNodes_3_text" presStyleLbl="node1" presStyleIdx="2" presStyleCnt="3">
        <dgm:presLayoutVars>
          <dgm:bulletEnabled val="1"/>
        </dgm:presLayoutVars>
      </dgm:prSet>
      <dgm:spPr/>
    </dgm:pt>
  </dgm:ptLst>
  <dgm:cxnLst>
    <dgm:cxn modelId="{12314502-B745-4B4E-B198-C5D074287A9C}" srcId="{9B6A3374-B90D-4537-8907-2D1F2D91689D}" destId="{FDCEE4EA-A0BD-438A-9A78-59F20DB6A95D}" srcOrd="0" destOrd="0" parTransId="{69E816D1-0175-477E-9702-A97721441632}" sibTransId="{F36C2560-404E-44D4-ABA3-43A94FD86989}"/>
    <dgm:cxn modelId="{9827640E-0C67-46A4-8DF8-F024799839D8}" type="presOf" srcId="{F36C2560-404E-44D4-ABA3-43A94FD86989}" destId="{7AC7EC4E-BD42-4F99-A2C3-FE7962B88BA0}" srcOrd="0" destOrd="0" presId="urn:microsoft.com/office/officeart/2005/8/layout/vProcess5"/>
    <dgm:cxn modelId="{C87F6A44-06A8-424F-BDB5-BE12BD657F22}" srcId="{9B6A3374-B90D-4537-8907-2D1F2D91689D}" destId="{55D566A3-00BF-4EEA-A8A9-BD7935C2BB38}" srcOrd="2" destOrd="0" parTransId="{5D55D965-0893-48E0-BABF-6D4B794093E9}" sibTransId="{5CA16C53-715E-4D9C-ACD4-8A3BCCD85EEE}"/>
    <dgm:cxn modelId="{100AA576-AD30-4C15-ADC1-99DAC8C8AEC4}" type="presOf" srcId="{FDCEE4EA-A0BD-438A-9A78-59F20DB6A95D}" destId="{CD1785CB-28CE-4DC9-8630-DB67E7BEBD90}" srcOrd="0" destOrd="0" presId="urn:microsoft.com/office/officeart/2005/8/layout/vProcess5"/>
    <dgm:cxn modelId="{5D03887C-EDBC-4942-B8F2-8A2F2CAE66BA}" type="presOf" srcId="{C51210D6-3A1D-4B0E-99F4-06CF5BA40C51}" destId="{C8025E62-FD37-4D5B-A427-85FAC3B65242}" srcOrd="1" destOrd="0" presId="urn:microsoft.com/office/officeart/2005/8/layout/vProcess5"/>
    <dgm:cxn modelId="{C83F4382-E87B-4DF1-B447-7B1097D43513}" type="presOf" srcId="{60664350-F02B-445E-87A3-8F6713EAC4B3}" destId="{93093D21-C559-4E13-980B-710A906877FE}" srcOrd="0" destOrd="0" presId="urn:microsoft.com/office/officeart/2005/8/layout/vProcess5"/>
    <dgm:cxn modelId="{E55D2190-72D7-4DC4-AD20-5831EB2BDB3F}" type="presOf" srcId="{55D566A3-00BF-4EEA-A8A9-BD7935C2BB38}" destId="{CF3AD822-1626-419A-ACEF-1CE06D88CDE1}" srcOrd="0" destOrd="0" presId="urn:microsoft.com/office/officeart/2005/8/layout/vProcess5"/>
    <dgm:cxn modelId="{4B0CE292-E9ED-42B5-9521-80881F201740}" type="presOf" srcId="{55D566A3-00BF-4EEA-A8A9-BD7935C2BB38}" destId="{5129C452-8FD3-438C-9B3E-37FD31B3EB55}" srcOrd="1" destOrd="0" presId="urn:microsoft.com/office/officeart/2005/8/layout/vProcess5"/>
    <dgm:cxn modelId="{E80BAAC3-6963-4BD4-989C-630510602D1D}" type="presOf" srcId="{9B6A3374-B90D-4537-8907-2D1F2D91689D}" destId="{B22A7605-7769-4D81-93F8-1FC5E925E6AB}" srcOrd="0" destOrd="0" presId="urn:microsoft.com/office/officeart/2005/8/layout/vProcess5"/>
    <dgm:cxn modelId="{4E58E9CB-F5AC-47E2-AB94-B4B5B2BFFD59}" type="presOf" srcId="{FDCEE4EA-A0BD-438A-9A78-59F20DB6A95D}" destId="{E34B75CD-76F3-4F6B-B9FD-D4E8CD4498E0}" srcOrd="1" destOrd="0" presId="urn:microsoft.com/office/officeart/2005/8/layout/vProcess5"/>
    <dgm:cxn modelId="{E4FFE8E2-6FE1-431C-A43A-4C2BDEDF30B0}" type="presOf" srcId="{C51210D6-3A1D-4B0E-99F4-06CF5BA40C51}" destId="{DCAF1A02-84DC-488E-8005-C765542DA799}" srcOrd="0" destOrd="0" presId="urn:microsoft.com/office/officeart/2005/8/layout/vProcess5"/>
    <dgm:cxn modelId="{9F4DDFFD-D9A1-4D7C-A956-55A6A6E42EDB}" srcId="{9B6A3374-B90D-4537-8907-2D1F2D91689D}" destId="{C51210D6-3A1D-4B0E-99F4-06CF5BA40C51}" srcOrd="1" destOrd="0" parTransId="{0E9201C4-9EC7-4F7B-93AA-55A94C7FD306}" sibTransId="{60664350-F02B-445E-87A3-8F6713EAC4B3}"/>
    <dgm:cxn modelId="{89FA9584-3AB5-4BBE-ACCB-C07C98A64480}" type="presParOf" srcId="{B22A7605-7769-4D81-93F8-1FC5E925E6AB}" destId="{3C340B3A-6F35-46CB-9E84-C9C91369B6BB}" srcOrd="0" destOrd="0" presId="urn:microsoft.com/office/officeart/2005/8/layout/vProcess5"/>
    <dgm:cxn modelId="{5C1F427D-DA60-42A1-84C7-101925E00723}" type="presParOf" srcId="{B22A7605-7769-4D81-93F8-1FC5E925E6AB}" destId="{CD1785CB-28CE-4DC9-8630-DB67E7BEBD90}" srcOrd="1" destOrd="0" presId="urn:microsoft.com/office/officeart/2005/8/layout/vProcess5"/>
    <dgm:cxn modelId="{C6F63B02-3998-4834-954D-B9F44813E502}" type="presParOf" srcId="{B22A7605-7769-4D81-93F8-1FC5E925E6AB}" destId="{DCAF1A02-84DC-488E-8005-C765542DA799}" srcOrd="2" destOrd="0" presId="urn:microsoft.com/office/officeart/2005/8/layout/vProcess5"/>
    <dgm:cxn modelId="{703DBBBC-0271-49E7-BDD2-AA3DE1D06EAB}" type="presParOf" srcId="{B22A7605-7769-4D81-93F8-1FC5E925E6AB}" destId="{CF3AD822-1626-419A-ACEF-1CE06D88CDE1}" srcOrd="3" destOrd="0" presId="urn:microsoft.com/office/officeart/2005/8/layout/vProcess5"/>
    <dgm:cxn modelId="{85B48404-FA9E-426A-8A7B-7DC16EA3EE87}" type="presParOf" srcId="{B22A7605-7769-4D81-93F8-1FC5E925E6AB}" destId="{7AC7EC4E-BD42-4F99-A2C3-FE7962B88BA0}" srcOrd="4" destOrd="0" presId="urn:microsoft.com/office/officeart/2005/8/layout/vProcess5"/>
    <dgm:cxn modelId="{7C9850FA-6F99-4A65-8BA8-03A7F6E6A225}" type="presParOf" srcId="{B22A7605-7769-4D81-93F8-1FC5E925E6AB}" destId="{93093D21-C559-4E13-980B-710A906877FE}" srcOrd="5" destOrd="0" presId="urn:microsoft.com/office/officeart/2005/8/layout/vProcess5"/>
    <dgm:cxn modelId="{25E4F2A8-1BB6-4AC0-A95C-941BA21FF3D9}" type="presParOf" srcId="{B22A7605-7769-4D81-93F8-1FC5E925E6AB}" destId="{E34B75CD-76F3-4F6B-B9FD-D4E8CD4498E0}" srcOrd="6" destOrd="0" presId="urn:microsoft.com/office/officeart/2005/8/layout/vProcess5"/>
    <dgm:cxn modelId="{F8334D71-D21C-4349-8937-AE8280867143}" type="presParOf" srcId="{B22A7605-7769-4D81-93F8-1FC5E925E6AB}" destId="{C8025E62-FD37-4D5B-A427-85FAC3B65242}" srcOrd="7" destOrd="0" presId="urn:microsoft.com/office/officeart/2005/8/layout/vProcess5"/>
    <dgm:cxn modelId="{59D747AC-732A-4354-A482-ECD1CF6F6EA5}" type="presParOf" srcId="{B22A7605-7769-4D81-93F8-1FC5E925E6AB}" destId="{5129C452-8FD3-438C-9B3E-37FD31B3EB5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848667-484A-4A54-8B72-963B6DEAC79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B2CE166-F405-4053-BA4D-B558BC0C1573}">
      <dgm:prSet custT="1"/>
      <dgm:spPr>
        <a:solidFill>
          <a:schemeClr val="accent2">
            <a:lumMod val="75000"/>
          </a:schemeClr>
        </a:solidFill>
      </dgm:spPr>
      <dgm:t>
        <a:bodyPr/>
        <a:lstStyle/>
        <a:p>
          <a:r>
            <a:rPr lang="en-US" sz="2000" dirty="0">
              <a:latin typeface="Arial" panose="020B0604020202020204" pitchFamily="34" charset="0"/>
              <a:cs typeface="Arial" panose="020B0604020202020204" pitchFamily="34" charset="0"/>
            </a:rPr>
            <a:t>Student Living (Lodging, Nutrition)</a:t>
          </a:r>
        </a:p>
      </dgm:t>
    </dgm:pt>
    <dgm:pt modelId="{9A6D0F1E-366A-41CB-9E43-D4EE994E9D5A}" type="parTrans" cxnId="{834B8516-7D67-4596-9E68-CDBE39EA6479}">
      <dgm:prSet/>
      <dgm:spPr/>
      <dgm:t>
        <a:bodyPr/>
        <a:lstStyle/>
        <a:p>
          <a:endParaRPr lang="en-US"/>
        </a:p>
      </dgm:t>
    </dgm:pt>
    <dgm:pt modelId="{C5E7E39E-C571-4F88-8787-B9862905005A}" type="sibTrans" cxnId="{834B8516-7D67-4596-9E68-CDBE39EA6479}">
      <dgm:prSet/>
      <dgm:spPr/>
      <dgm:t>
        <a:bodyPr/>
        <a:lstStyle/>
        <a:p>
          <a:endParaRPr lang="en-US"/>
        </a:p>
      </dgm:t>
    </dgm:pt>
    <dgm:pt modelId="{D10D28CF-B6C5-4203-8A3E-B4087E09544C}">
      <dgm:prSet custT="1"/>
      <dgm:spPr>
        <a:solidFill>
          <a:schemeClr val="accent4">
            <a:lumMod val="75000"/>
          </a:schemeClr>
        </a:solidFill>
      </dgm:spPr>
      <dgm:t>
        <a:bodyPr/>
        <a:lstStyle/>
        <a:p>
          <a:r>
            <a:rPr lang="en-CA" sz="2000" dirty="0">
              <a:latin typeface="Arial" panose="020B0604020202020204" pitchFamily="34" charset="0"/>
              <a:cs typeface="Arial" panose="020B0604020202020204" pitchFamily="34" charset="0"/>
            </a:rPr>
            <a:t>Social and spiritual needs</a:t>
          </a:r>
          <a:endParaRPr lang="en-US" sz="2000" dirty="0">
            <a:latin typeface="Arial" panose="020B0604020202020204" pitchFamily="34" charset="0"/>
            <a:cs typeface="Arial" panose="020B0604020202020204" pitchFamily="34" charset="0"/>
          </a:endParaRPr>
        </a:p>
      </dgm:t>
    </dgm:pt>
    <dgm:pt modelId="{CBFD9721-8F36-4E22-B436-41DD59AC4CD1}" type="sibTrans" cxnId="{03E18C4B-4D25-4804-9896-1C096BF98B0C}">
      <dgm:prSet/>
      <dgm:spPr/>
      <dgm:t>
        <a:bodyPr/>
        <a:lstStyle/>
        <a:p>
          <a:endParaRPr lang="en-US"/>
        </a:p>
      </dgm:t>
    </dgm:pt>
    <dgm:pt modelId="{1A4C542B-D5BD-4EAB-8524-1E8A835C6CB1}" type="parTrans" cxnId="{03E18C4B-4D25-4804-9896-1C096BF98B0C}">
      <dgm:prSet/>
      <dgm:spPr/>
      <dgm:t>
        <a:bodyPr/>
        <a:lstStyle/>
        <a:p>
          <a:endParaRPr lang="en-US"/>
        </a:p>
      </dgm:t>
    </dgm:pt>
    <dgm:pt modelId="{31C98CA2-DD80-4B9D-8EC7-AB4725B64623}">
      <dgm:prSet custT="1"/>
      <dgm:spPr>
        <a:solidFill>
          <a:schemeClr val="accent3">
            <a:lumMod val="75000"/>
          </a:schemeClr>
        </a:solidFill>
      </dgm:spPr>
      <dgm:t>
        <a:bodyPr/>
        <a:lstStyle/>
        <a:p>
          <a:r>
            <a:rPr lang="en-CA" sz="2000" dirty="0">
              <a:latin typeface="Arial" panose="020B0604020202020204" pitchFamily="34" charset="0"/>
              <a:cs typeface="Arial" panose="020B0604020202020204" pitchFamily="34" charset="0"/>
            </a:rPr>
            <a:t>Academic Pressure </a:t>
          </a:r>
        </a:p>
        <a:p>
          <a:r>
            <a:rPr lang="en-CA" sz="1600" dirty="0">
              <a:latin typeface="Arial" panose="020B0604020202020204" pitchFamily="34" charset="0"/>
              <a:cs typeface="Arial" panose="020B0604020202020204" pitchFamily="34" charset="0"/>
            </a:rPr>
            <a:t>(including language development)</a:t>
          </a:r>
          <a:endParaRPr lang="en-US" sz="1600" dirty="0">
            <a:latin typeface="Arial" panose="020B0604020202020204" pitchFamily="34" charset="0"/>
            <a:cs typeface="Arial" panose="020B0604020202020204" pitchFamily="34" charset="0"/>
          </a:endParaRPr>
        </a:p>
      </dgm:t>
    </dgm:pt>
    <dgm:pt modelId="{6FBB2B8B-81BE-47B3-B69E-36B0892A8EB8}" type="sibTrans" cxnId="{5B061E98-CB72-45BE-90F7-F9B52B703EB1}">
      <dgm:prSet/>
      <dgm:spPr/>
      <dgm:t>
        <a:bodyPr/>
        <a:lstStyle/>
        <a:p>
          <a:endParaRPr lang="en-US"/>
        </a:p>
      </dgm:t>
    </dgm:pt>
    <dgm:pt modelId="{BBC1CDF1-C6EE-4DF9-A95B-DA03FFCE3E2D}" type="parTrans" cxnId="{5B061E98-CB72-45BE-90F7-F9B52B703EB1}">
      <dgm:prSet/>
      <dgm:spPr/>
      <dgm:t>
        <a:bodyPr/>
        <a:lstStyle/>
        <a:p>
          <a:endParaRPr lang="en-US"/>
        </a:p>
      </dgm:t>
    </dgm:pt>
    <dgm:pt modelId="{A48BD1CE-0930-4EC1-909F-FA60D0D8B08D}">
      <dgm:prSet custT="1"/>
      <dgm:spPr>
        <a:solidFill>
          <a:schemeClr val="accent2">
            <a:lumMod val="50000"/>
          </a:schemeClr>
        </a:solidFill>
      </dgm:spPr>
      <dgm:t>
        <a:bodyPr/>
        <a:lstStyle/>
        <a:p>
          <a:r>
            <a:rPr lang="en-CA" sz="2000" dirty="0">
              <a:latin typeface="Arial" panose="020B0604020202020204" pitchFamily="34" charset="0"/>
              <a:cs typeface="Arial" panose="020B0604020202020204" pitchFamily="34" charset="0"/>
            </a:rPr>
            <a:t>Transitioning into Canadian society</a:t>
          </a:r>
          <a:endParaRPr lang="en-US" sz="2000" dirty="0">
            <a:latin typeface="Arial" panose="020B0604020202020204" pitchFamily="34" charset="0"/>
            <a:cs typeface="Arial" panose="020B0604020202020204" pitchFamily="34" charset="0"/>
          </a:endParaRPr>
        </a:p>
      </dgm:t>
    </dgm:pt>
    <dgm:pt modelId="{59A08151-FEC6-48A2-B04E-E4CC3E14E567}" type="sibTrans" cxnId="{9778C153-B24C-4FF2-B0BF-3182691F02AF}">
      <dgm:prSet/>
      <dgm:spPr/>
      <dgm:t>
        <a:bodyPr/>
        <a:lstStyle/>
        <a:p>
          <a:endParaRPr lang="en-US"/>
        </a:p>
      </dgm:t>
    </dgm:pt>
    <dgm:pt modelId="{5E9FA66F-5242-4B69-97C4-81C1D4C07D2C}" type="parTrans" cxnId="{9778C153-B24C-4FF2-B0BF-3182691F02AF}">
      <dgm:prSet/>
      <dgm:spPr/>
      <dgm:t>
        <a:bodyPr/>
        <a:lstStyle/>
        <a:p>
          <a:endParaRPr lang="en-US"/>
        </a:p>
      </dgm:t>
    </dgm:pt>
    <dgm:pt modelId="{A547D897-C05E-4DCE-B719-2FF9143E55F1}">
      <dgm:prSet custT="1"/>
      <dgm:spPr>
        <a:solidFill>
          <a:schemeClr val="accent4">
            <a:lumMod val="50000"/>
          </a:schemeClr>
        </a:solidFill>
      </dgm:spPr>
      <dgm:t>
        <a:bodyPr/>
        <a:lstStyle/>
        <a:p>
          <a:r>
            <a:rPr lang="en-CA" sz="2000">
              <a:latin typeface="Arial" panose="020B0604020202020204" pitchFamily="34" charset="0"/>
              <a:cs typeface="Arial" panose="020B0604020202020204" pitchFamily="34" charset="0"/>
            </a:rPr>
            <a:t>Loneliness</a:t>
          </a:r>
          <a:endParaRPr lang="en-US" sz="2000">
            <a:latin typeface="Arial" panose="020B0604020202020204" pitchFamily="34" charset="0"/>
            <a:cs typeface="Arial" panose="020B0604020202020204" pitchFamily="34" charset="0"/>
          </a:endParaRPr>
        </a:p>
      </dgm:t>
    </dgm:pt>
    <dgm:pt modelId="{14775287-4A9D-42EF-84A9-A8A17E20F106}" type="sibTrans" cxnId="{42D961BE-6F4F-41FB-807B-44C8FC3E572D}">
      <dgm:prSet/>
      <dgm:spPr/>
      <dgm:t>
        <a:bodyPr/>
        <a:lstStyle/>
        <a:p>
          <a:endParaRPr lang="en-US"/>
        </a:p>
      </dgm:t>
    </dgm:pt>
    <dgm:pt modelId="{9469B188-412D-4C1A-AFD2-BB55DB6BE448}" type="parTrans" cxnId="{42D961BE-6F4F-41FB-807B-44C8FC3E572D}">
      <dgm:prSet/>
      <dgm:spPr/>
      <dgm:t>
        <a:bodyPr/>
        <a:lstStyle/>
        <a:p>
          <a:endParaRPr lang="en-US"/>
        </a:p>
      </dgm:t>
    </dgm:pt>
    <dgm:pt modelId="{8E8B96E2-1DF1-4149-BB5E-D432C2185ACF}">
      <dgm:prSet custT="1"/>
      <dgm:spPr>
        <a:solidFill>
          <a:srgbClr val="81237F"/>
        </a:solidFill>
      </dgm:spPr>
      <dgm:t>
        <a:bodyPr/>
        <a:lstStyle/>
        <a:p>
          <a:r>
            <a:rPr lang="en-CA" sz="2000" dirty="0">
              <a:latin typeface="Arial" panose="020B0604020202020204" pitchFamily="34" charset="0"/>
              <a:cs typeface="Arial" panose="020B0604020202020204" pitchFamily="34" charset="0"/>
            </a:rPr>
            <a:t>Isolation</a:t>
          </a:r>
          <a:endParaRPr lang="en-US" sz="2000" dirty="0">
            <a:latin typeface="Arial" panose="020B0604020202020204" pitchFamily="34" charset="0"/>
            <a:cs typeface="Arial" panose="020B0604020202020204" pitchFamily="34" charset="0"/>
          </a:endParaRPr>
        </a:p>
      </dgm:t>
    </dgm:pt>
    <dgm:pt modelId="{11FAF27E-4507-423E-9498-6B81FF501630}" type="sibTrans" cxnId="{F37CFBBB-553B-4AC3-8E9D-B56C62735154}">
      <dgm:prSet/>
      <dgm:spPr/>
      <dgm:t>
        <a:bodyPr/>
        <a:lstStyle/>
        <a:p>
          <a:endParaRPr lang="en-US"/>
        </a:p>
      </dgm:t>
    </dgm:pt>
    <dgm:pt modelId="{CAE9F187-FCA6-4EF2-B5B9-CC1AFC2C44AE}" type="parTrans" cxnId="{F37CFBBB-553B-4AC3-8E9D-B56C62735154}">
      <dgm:prSet/>
      <dgm:spPr/>
      <dgm:t>
        <a:bodyPr/>
        <a:lstStyle/>
        <a:p>
          <a:endParaRPr lang="en-US"/>
        </a:p>
      </dgm:t>
    </dgm:pt>
    <dgm:pt modelId="{52359576-60EE-4926-A1C7-3F8800A206CF}">
      <dgm:prSet custT="1"/>
      <dgm:spPr>
        <a:solidFill>
          <a:srgbClr val="AE77D7"/>
        </a:solidFill>
      </dgm:spPr>
      <dgm:t>
        <a:bodyPr/>
        <a:lstStyle/>
        <a:p>
          <a:r>
            <a:rPr lang="en-CA" sz="2000" dirty="0">
              <a:latin typeface="Arial" panose="020B0604020202020204" pitchFamily="34" charset="0"/>
              <a:cs typeface="Arial" panose="020B0604020202020204" pitchFamily="34" charset="0"/>
            </a:rPr>
            <a:t>Discrimination </a:t>
          </a:r>
          <a:endParaRPr lang="en-US" sz="2000" dirty="0">
            <a:latin typeface="Arial" panose="020B0604020202020204" pitchFamily="34" charset="0"/>
            <a:cs typeface="Arial" panose="020B0604020202020204" pitchFamily="34" charset="0"/>
          </a:endParaRPr>
        </a:p>
      </dgm:t>
    </dgm:pt>
    <dgm:pt modelId="{5952150F-B84F-4584-90F4-AD75E9EE4CE1}" type="sibTrans" cxnId="{9F17C8A8-3D0F-44D2-9547-4C9DCCC6D5C1}">
      <dgm:prSet/>
      <dgm:spPr/>
      <dgm:t>
        <a:bodyPr/>
        <a:lstStyle/>
        <a:p>
          <a:endParaRPr lang="en-US"/>
        </a:p>
      </dgm:t>
    </dgm:pt>
    <dgm:pt modelId="{E4AE87F1-A064-4F7C-BD32-761B56CFB79E}" type="parTrans" cxnId="{9F17C8A8-3D0F-44D2-9547-4C9DCCC6D5C1}">
      <dgm:prSet/>
      <dgm:spPr/>
      <dgm:t>
        <a:bodyPr/>
        <a:lstStyle/>
        <a:p>
          <a:endParaRPr lang="en-US"/>
        </a:p>
      </dgm:t>
    </dgm:pt>
    <dgm:pt modelId="{B7424493-0179-4785-9B99-69E9ACCB737A}" type="pres">
      <dgm:prSet presAssocID="{25848667-484A-4A54-8B72-963B6DEAC79D}" presName="diagram" presStyleCnt="0">
        <dgm:presLayoutVars>
          <dgm:dir/>
          <dgm:resizeHandles val="exact"/>
        </dgm:presLayoutVars>
      </dgm:prSet>
      <dgm:spPr/>
    </dgm:pt>
    <dgm:pt modelId="{91482D69-085C-4913-B0BD-050EACD4408B}" type="pres">
      <dgm:prSet presAssocID="{EB2CE166-F405-4053-BA4D-B558BC0C1573}" presName="node" presStyleLbl="node1" presStyleIdx="0" presStyleCnt="7">
        <dgm:presLayoutVars>
          <dgm:bulletEnabled val="1"/>
        </dgm:presLayoutVars>
      </dgm:prSet>
      <dgm:spPr/>
    </dgm:pt>
    <dgm:pt modelId="{A520EC7B-6240-4F6F-8E6A-E9679744B262}" type="pres">
      <dgm:prSet presAssocID="{C5E7E39E-C571-4F88-8787-B9862905005A}" presName="sibTrans" presStyleCnt="0"/>
      <dgm:spPr/>
    </dgm:pt>
    <dgm:pt modelId="{81E52BD9-CDB4-44CA-93E0-C0F8728ACC2E}" type="pres">
      <dgm:prSet presAssocID="{D10D28CF-B6C5-4203-8A3E-B4087E09544C}" presName="node" presStyleLbl="node1" presStyleIdx="1" presStyleCnt="7">
        <dgm:presLayoutVars>
          <dgm:bulletEnabled val="1"/>
        </dgm:presLayoutVars>
      </dgm:prSet>
      <dgm:spPr/>
    </dgm:pt>
    <dgm:pt modelId="{D84B0E73-A5CF-41C2-8BDB-0860D8FA5EB9}" type="pres">
      <dgm:prSet presAssocID="{CBFD9721-8F36-4E22-B436-41DD59AC4CD1}" presName="sibTrans" presStyleCnt="0"/>
      <dgm:spPr/>
    </dgm:pt>
    <dgm:pt modelId="{B81BED58-EC2A-4891-B622-6407A5546193}" type="pres">
      <dgm:prSet presAssocID="{31C98CA2-DD80-4B9D-8EC7-AB4725B64623}" presName="node" presStyleLbl="node1" presStyleIdx="2" presStyleCnt="7">
        <dgm:presLayoutVars>
          <dgm:bulletEnabled val="1"/>
        </dgm:presLayoutVars>
      </dgm:prSet>
      <dgm:spPr/>
    </dgm:pt>
    <dgm:pt modelId="{1D1CA698-F7FF-46AB-A60F-3819D279616F}" type="pres">
      <dgm:prSet presAssocID="{6FBB2B8B-81BE-47B3-B69E-36B0892A8EB8}" presName="sibTrans" presStyleCnt="0"/>
      <dgm:spPr/>
    </dgm:pt>
    <dgm:pt modelId="{52B9488F-D8DD-476F-A9F7-D7FE6B947583}" type="pres">
      <dgm:prSet presAssocID="{A48BD1CE-0930-4EC1-909F-FA60D0D8B08D}" presName="node" presStyleLbl="node1" presStyleIdx="3" presStyleCnt="7">
        <dgm:presLayoutVars>
          <dgm:bulletEnabled val="1"/>
        </dgm:presLayoutVars>
      </dgm:prSet>
      <dgm:spPr/>
    </dgm:pt>
    <dgm:pt modelId="{DDCA9E5F-2C6B-4B82-A199-9E4BDAE2A26F}" type="pres">
      <dgm:prSet presAssocID="{59A08151-FEC6-48A2-B04E-E4CC3E14E567}" presName="sibTrans" presStyleCnt="0"/>
      <dgm:spPr/>
    </dgm:pt>
    <dgm:pt modelId="{E5EF9DD4-74EB-48A2-92DC-C25DDA77684B}" type="pres">
      <dgm:prSet presAssocID="{A547D897-C05E-4DCE-B719-2FF9143E55F1}" presName="node" presStyleLbl="node1" presStyleIdx="4" presStyleCnt="7">
        <dgm:presLayoutVars>
          <dgm:bulletEnabled val="1"/>
        </dgm:presLayoutVars>
      </dgm:prSet>
      <dgm:spPr/>
    </dgm:pt>
    <dgm:pt modelId="{105209AF-6654-44FB-B022-CFF40ED1CCA5}" type="pres">
      <dgm:prSet presAssocID="{14775287-4A9D-42EF-84A9-A8A17E20F106}" presName="sibTrans" presStyleCnt="0"/>
      <dgm:spPr/>
    </dgm:pt>
    <dgm:pt modelId="{9FFE28FA-D4B8-49B7-968B-29196576BDF0}" type="pres">
      <dgm:prSet presAssocID="{8E8B96E2-1DF1-4149-BB5E-D432C2185ACF}" presName="node" presStyleLbl="node1" presStyleIdx="5" presStyleCnt="7">
        <dgm:presLayoutVars>
          <dgm:bulletEnabled val="1"/>
        </dgm:presLayoutVars>
      </dgm:prSet>
      <dgm:spPr/>
    </dgm:pt>
    <dgm:pt modelId="{838C6665-52D8-42F2-A97D-5E191DF301E0}" type="pres">
      <dgm:prSet presAssocID="{11FAF27E-4507-423E-9498-6B81FF501630}" presName="sibTrans" presStyleCnt="0"/>
      <dgm:spPr/>
    </dgm:pt>
    <dgm:pt modelId="{330A48B0-EC05-4CDA-8C42-DAC57B460281}" type="pres">
      <dgm:prSet presAssocID="{52359576-60EE-4926-A1C7-3F8800A206CF}" presName="node" presStyleLbl="node1" presStyleIdx="6" presStyleCnt="7">
        <dgm:presLayoutVars>
          <dgm:bulletEnabled val="1"/>
        </dgm:presLayoutVars>
      </dgm:prSet>
      <dgm:spPr/>
    </dgm:pt>
  </dgm:ptLst>
  <dgm:cxnLst>
    <dgm:cxn modelId="{1046C605-8DE2-4323-B36A-FAF2C413929C}" type="presOf" srcId="{52359576-60EE-4926-A1C7-3F8800A206CF}" destId="{330A48B0-EC05-4CDA-8C42-DAC57B460281}" srcOrd="0" destOrd="0" presId="urn:microsoft.com/office/officeart/2005/8/layout/default"/>
    <dgm:cxn modelId="{834B8516-7D67-4596-9E68-CDBE39EA6479}" srcId="{25848667-484A-4A54-8B72-963B6DEAC79D}" destId="{EB2CE166-F405-4053-BA4D-B558BC0C1573}" srcOrd="0" destOrd="0" parTransId="{9A6D0F1E-366A-41CB-9E43-D4EE994E9D5A}" sibTransId="{C5E7E39E-C571-4F88-8787-B9862905005A}"/>
    <dgm:cxn modelId="{A1DA091E-90B4-4378-9F6A-4C3AB7E3E613}" type="presOf" srcId="{A547D897-C05E-4DCE-B719-2FF9143E55F1}" destId="{E5EF9DD4-74EB-48A2-92DC-C25DDA77684B}" srcOrd="0" destOrd="0" presId="urn:microsoft.com/office/officeart/2005/8/layout/default"/>
    <dgm:cxn modelId="{73AB4337-C171-4D4C-B153-5C3F28C88E83}" type="presOf" srcId="{31C98CA2-DD80-4B9D-8EC7-AB4725B64623}" destId="{B81BED58-EC2A-4891-B622-6407A5546193}" srcOrd="0" destOrd="0" presId="urn:microsoft.com/office/officeart/2005/8/layout/default"/>
    <dgm:cxn modelId="{6D9FFB3F-17D3-4CAD-8162-1584E0AF80F9}" type="presOf" srcId="{D10D28CF-B6C5-4203-8A3E-B4087E09544C}" destId="{81E52BD9-CDB4-44CA-93E0-C0F8728ACC2E}" srcOrd="0" destOrd="0" presId="urn:microsoft.com/office/officeart/2005/8/layout/default"/>
    <dgm:cxn modelId="{AB4F0245-88B6-471D-9CBF-83BF297BCB39}" type="presOf" srcId="{EB2CE166-F405-4053-BA4D-B558BC0C1573}" destId="{91482D69-085C-4913-B0BD-050EACD4408B}" srcOrd="0" destOrd="0" presId="urn:microsoft.com/office/officeart/2005/8/layout/default"/>
    <dgm:cxn modelId="{03E18C4B-4D25-4804-9896-1C096BF98B0C}" srcId="{25848667-484A-4A54-8B72-963B6DEAC79D}" destId="{D10D28CF-B6C5-4203-8A3E-B4087E09544C}" srcOrd="1" destOrd="0" parTransId="{1A4C542B-D5BD-4EAB-8524-1E8A835C6CB1}" sibTransId="{CBFD9721-8F36-4E22-B436-41DD59AC4CD1}"/>
    <dgm:cxn modelId="{9778C153-B24C-4FF2-B0BF-3182691F02AF}" srcId="{25848667-484A-4A54-8B72-963B6DEAC79D}" destId="{A48BD1CE-0930-4EC1-909F-FA60D0D8B08D}" srcOrd="3" destOrd="0" parTransId="{5E9FA66F-5242-4B69-97C4-81C1D4C07D2C}" sibTransId="{59A08151-FEC6-48A2-B04E-E4CC3E14E567}"/>
    <dgm:cxn modelId="{5B061E98-CB72-45BE-90F7-F9B52B703EB1}" srcId="{25848667-484A-4A54-8B72-963B6DEAC79D}" destId="{31C98CA2-DD80-4B9D-8EC7-AB4725B64623}" srcOrd="2" destOrd="0" parTransId="{BBC1CDF1-C6EE-4DF9-A95B-DA03FFCE3E2D}" sibTransId="{6FBB2B8B-81BE-47B3-B69E-36B0892A8EB8}"/>
    <dgm:cxn modelId="{452E0A99-4B69-4C4D-91FA-1D750A1484CE}" type="presOf" srcId="{A48BD1CE-0930-4EC1-909F-FA60D0D8B08D}" destId="{52B9488F-D8DD-476F-A9F7-D7FE6B947583}" srcOrd="0" destOrd="0" presId="urn:microsoft.com/office/officeart/2005/8/layout/default"/>
    <dgm:cxn modelId="{9F17C8A8-3D0F-44D2-9547-4C9DCCC6D5C1}" srcId="{25848667-484A-4A54-8B72-963B6DEAC79D}" destId="{52359576-60EE-4926-A1C7-3F8800A206CF}" srcOrd="6" destOrd="0" parTransId="{E4AE87F1-A064-4F7C-BD32-761B56CFB79E}" sibTransId="{5952150F-B84F-4584-90F4-AD75E9EE4CE1}"/>
    <dgm:cxn modelId="{F37CFBBB-553B-4AC3-8E9D-B56C62735154}" srcId="{25848667-484A-4A54-8B72-963B6DEAC79D}" destId="{8E8B96E2-1DF1-4149-BB5E-D432C2185ACF}" srcOrd="5" destOrd="0" parTransId="{CAE9F187-FCA6-4EF2-B5B9-CC1AFC2C44AE}" sibTransId="{11FAF27E-4507-423E-9498-6B81FF501630}"/>
    <dgm:cxn modelId="{42D961BE-6F4F-41FB-807B-44C8FC3E572D}" srcId="{25848667-484A-4A54-8B72-963B6DEAC79D}" destId="{A547D897-C05E-4DCE-B719-2FF9143E55F1}" srcOrd="4" destOrd="0" parTransId="{9469B188-412D-4C1A-AFD2-BB55DB6BE448}" sibTransId="{14775287-4A9D-42EF-84A9-A8A17E20F106}"/>
    <dgm:cxn modelId="{2B8BB6C6-4006-46BE-AFD6-C19F5A49D036}" type="presOf" srcId="{25848667-484A-4A54-8B72-963B6DEAC79D}" destId="{B7424493-0179-4785-9B99-69E9ACCB737A}" srcOrd="0" destOrd="0" presId="urn:microsoft.com/office/officeart/2005/8/layout/default"/>
    <dgm:cxn modelId="{DA0FDCD3-B82A-47BC-8F69-5419DF230382}" type="presOf" srcId="{8E8B96E2-1DF1-4149-BB5E-D432C2185ACF}" destId="{9FFE28FA-D4B8-49B7-968B-29196576BDF0}" srcOrd="0" destOrd="0" presId="urn:microsoft.com/office/officeart/2005/8/layout/default"/>
    <dgm:cxn modelId="{8755FE70-46E2-4ED2-996A-68213D029327}" type="presParOf" srcId="{B7424493-0179-4785-9B99-69E9ACCB737A}" destId="{91482D69-085C-4913-B0BD-050EACD4408B}" srcOrd="0" destOrd="0" presId="urn:microsoft.com/office/officeart/2005/8/layout/default"/>
    <dgm:cxn modelId="{2553B2CC-E3F6-4D96-87D3-BC80622AF9A7}" type="presParOf" srcId="{B7424493-0179-4785-9B99-69E9ACCB737A}" destId="{A520EC7B-6240-4F6F-8E6A-E9679744B262}" srcOrd="1" destOrd="0" presId="urn:microsoft.com/office/officeart/2005/8/layout/default"/>
    <dgm:cxn modelId="{3FEF8A0C-5F97-40F7-A653-74C6F25F73C3}" type="presParOf" srcId="{B7424493-0179-4785-9B99-69E9ACCB737A}" destId="{81E52BD9-CDB4-44CA-93E0-C0F8728ACC2E}" srcOrd="2" destOrd="0" presId="urn:microsoft.com/office/officeart/2005/8/layout/default"/>
    <dgm:cxn modelId="{9707C600-EB92-43C8-AFB8-2064E24CF0E9}" type="presParOf" srcId="{B7424493-0179-4785-9B99-69E9ACCB737A}" destId="{D84B0E73-A5CF-41C2-8BDB-0860D8FA5EB9}" srcOrd="3" destOrd="0" presId="urn:microsoft.com/office/officeart/2005/8/layout/default"/>
    <dgm:cxn modelId="{87CE0FB2-9799-4D5F-85E2-8A395C8C6E7F}" type="presParOf" srcId="{B7424493-0179-4785-9B99-69E9ACCB737A}" destId="{B81BED58-EC2A-4891-B622-6407A5546193}" srcOrd="4" destOrd="0" presId="urn:microsoft.com/office/officeart/2005/8/layout/default"/>
    <dgm:cxn modelId="{2E54E2BC-2B31-4E61-986D-B08C6EE7266B}" type="presParOf" srcId="{B7424493-0179-4785-9B99-69E9ACCB737A}" destId="{1D1CA698-F7FF-46AB-A60F-3819D279616F}" srcOrd="5" destOrd="0" presId="urn:microsoft.com/office/officeart/2005/8/layout/default"/>
    <dgm:cxn modelId="{FAE4872E-A66E-44D6-8902-98408EC38C88}" type="presParOf" srcId="{B7424493-0179-4785-9B99-69E9ACCB737A}" destId="{52B9488F-D8DD-476F-A9F7-D7FE6B947583}" srcOrd="6" destOrd="0" presId="urn:microsoft.com/office/officeart/2005/8/layout/default"/>
    <dgm:cxn modelId="{78B679AE-6C02-4EE5-8943-CA9459B22AAC}" type="presParOf" srcId="{B7424493-0179-4785-9B99-69E9ACCB737A}" destId="{DDCA9E5F-2C6B-4B82-A199-9E4BDAE2A26F}" srcOrd="7" destOrd="0" presId="urn:microsoft.com/office/officeart/2005/8/layout/default"/>
    <dgm:cxn modelId="{33F0B3D9-7102-443A-AA93-CD74F1B26A5E}" type="presParOf" srcId="{B7424493-0179-4785-9B99-69E9ACCB737A}" destId="{E5EF9DD4-74EB-48A2-92DC-C25DDA77684B}" srcOrd="8" destOrd="0" presId="urn:microsoft.com/office/officeart/2005/8/layout/default"/>
    <dgm:cxn modelId="{819A460E-3752-48DD-9590-E86FA68D49DF}" type="presParOf" srcId="{B7424493-0179-4785-9B99-69E9ACCB737A}" destId="{105209AF-6654-44FB-B022-CFF40ED1CCA5}" srcOrd="9" destOrd="0" presId="urn:microsoft.com/office/officeart/2005/8/layout/default"/>
    <dgm:cxn modelId="{A71BAEF1-E921-4652-9BC8-97B15B087469}" type="presParOf" srcId="{B7424493-0179-4785-9B99-69E9ACCB737A}" destId="{9FFE28FA-D4B8-49B7-968B-29196576BDF0}" srcOrd="10" destOrd="0" presId="urn:microsoft.com/office/officeart/2005/8/layout/default"/>
    <dgm:cxn modelId="{4A764805-FC53-4F14-A16D-22B57CAA709B}" type="presParOf" srcId="{B7424493-0179-4785-9B99-69E9ACCB737A}" destId="{838C6665-52D8-42F2-A97D-5E191DF301E0}" srcOrd="11" destOrd="0" presId="urn:microsoft.com/office/officeart/2005/8/layout/default"/>
    <dgm:cxn modelId="{1CE3FDC9-EF09-4F36-8F9B-348E4B925B9D}" type="presParOf" srcId="{B7424493-0179-4785-9B99-69E9ACCB737A}" destId="{330A48B0-EC05-4CDA-8C42-DAC57B460281}"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A062BC-8CE8-4456-9A60-D9C04142D8F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D148EF9-E7E3-4F6D-B52C-9663E4939B07}">
      <dgm:prSet/>
      <dgm:spPr/>
      <dgm:t>
        <a:bodyPr/>
        <a:lstStyle/>
        <a:p>
          <a:r>
            <a:rPr lang="en-CA" b="1" dirty="0">
              <a:latin typeface="Arial" panose="020B0604020202020204" pitchFamily="34" charset="0"/>
              <a:cs typeface="Arial" panose="020B0604020202020204" pitchFamily="34" charset="0"/>
            </a:rPr>
            <a:t>Acculturative Stress</a:t>
          </a:r>
          <a:endParaRPr lang="en-US" b="1" dirty="0">
            <a:latin typeface="Arial" panose="020B0604020202020204" pitchFamily="34" charset="0"/>
            <a:cs typeface="Arial" panose="020B0604020202020204" pitchFamily="34" charset="0"/>
          </a:endParaRPr>
        </a:p>
      </dgm:t>
    </dgm:pt>
    <dgm:pt modelId="{CAE5968E-8A28-4A72-8465-652F70A8D5A7}" type="parTrans" cxnId="{359C8445-3137-4D3A-91D7-E3139A978E9E}">
      <dgm:prSet/>
      <dgm:spPr/>
      <dgm:t>
        <a:bodyPr/>
        <a:lstStyle/>
        <a:p>
          <a:endParaRPr lang="en-US"/>
        </a:p>
      </dgm:t>
    </dgm:pt>
    <dgm:pt modelId="{8F682982-19AB-4397-B4BF-A5445EFEFCDA}" type="sibTrans" cxnId="{359C8445-3137-4D3A-91D7-E3139A978E9E}">
      <dgm:prSet/>
      <dgm:spPr/>
      <dgm:t>
        <a:bodyPr/>
        <a:lstStyle/>
        <a:p>
          <a:endParaRPr lang="en-US"/>
        </a:p>
      </dgm:t>
    </dgm:pt>
    <dgm:pt modelId="{9D90E637-1C9B-463C-9B20-9902606ACA23}">
      <dgm:prSet/>
      <dgm:spPr/>
      <dgm:t>
        <a:bodyPr/>
        <a:lstStyle/>
        <a:p>
          <a:r>
            <a:rPr lang="en-CA" dirty="0">
              <a:latin typeface="Arial" panose="020B0604020202020204" pitchFamily="34" charset="0"/>
              <a:cs typeface="Arial" panose="020B0604020202020204" pitchFamily="34" charset="0"/>
            </a:rPr>
            <a:t>English-language Proficiency</a:t>
          </a:r>
          <a:endParaRPr lang="en-US" dirty="0">
            <a:latin typeface="Arial" panose="020B0604020202020204" pitchFamily="34" charset="0"/>
            <a:cs typeface="Arial" panose="020B0604020202020204" pitchFamily="34" charset="0"/>
          </a:endParaRPr>
        </a:p>
      </dgm:t>
    </dgm:pt>
    <dgm:pt modelId="{9C0316B7-3EF6-4D69-8B2C-420EC5E17352}" type="parTrans" cxnId="{E47C0ED7-FFB2-4D89-B588-FD22F76E7877}">
      <dgm:prSet/>
      <dgm:spPr/>
      <dgm:t>
        <a:bodyPr/>
        <a:lstStyle/>
        <a:p>
          <a:endParaRPr lang="en-US"/>
        </a:p>
      </dgm:t>
    </dgm:pt>
    <dgm:pt modelId="{FB0D0FEE-0267-41CD-AE75-0A3A449AB8D0}" type="sibTrans" cxnId="{E47C0ED7-FFB2-4D89-B588-FD22F76E7877}">
      <dgm:prSet/>
      <dgm:spPr/>
      <dgm:t>
        <a:bodyPr/>
        <a:lstStyle/>
        <a:p>
          <a:endParaRPr lang="en-US"/>
        </a:p>
      </dgm:t>
    </dgm:pt>
    <dgm:pt modelId="{7C4252B9-BB98-49AA-A522-2B670192CDD7}">
      <dgm:prSet/>
      <dgm:spPr/>
      <dgm:t>
        <a:bodyPr/>
        <a:lstStyle/>
        <a:p>
          <a:r>
            <a:rPr lang="en-CA" dirty="0">
              <a:latin typeface="Arial" panose="020B0604020202020204" pitchFamily="34" charset="0"/>
              <a:cs typeface="Arial" panose="020B0604020202020204" pitchFamily="34" charset="0"/>
            </a:rPr>
            <a:t>Perceived Discrimination</a:t>
          </a:r>
          <a:endParaRPr lang="en-US" dirty="0">
            <a:latin typeface="Arial" panose="020B0604020202020204" pitchFamily="34" charset="0"/>
            <a:cs typeface="Arial" panose="020B0604020202020204" pitchFamily="34" charset="0"/>
          </a:endParaRPr>
        </a:p>
      </dgm:t>
    </dgm:pt>
    <dgm:pt modelId="{044EA9B3-B6C0-4A31-B785-0D5DE772306F}" type="parTrans" cxnId="{F28A1DAB-1908-4F54-BD1C-0AD8C26DC377}">
      <dgm:prSet/>
      <dgm:spPr/>
      <dgm:t>
        <a:bodyPr/>
        <a:lstStyle/>
        <a:p>
          <a:endParaRPr lang="en-US"/>
        </a:p>
      </dgm:t>
    </dgm:pt>
    <dgm:pt modelId="{88EC104E-E795-4D06-BDFC-77494A40DE6C}" type="sibTrans" cxnId="{F28A1DAB-1908-4F54-BD1C-0AD8C26DC377}">
      <dgm:prSet/>
      <dgm:spPr/>
      <dgm:t>
        <a:bodyPr/>
        <a:lstStyle/>
        <a:p>
          <a:endParaRPr lang="en-US"/>
        </a:p>
      </dgm:t>
    </dgm:pt>
    <dgm:pt modelId="{5F5087B2-2E37-4B3F-BC53-F273A801B19B}">
      <dgm:prSet/>
      <dgm:spPr/>
      <dgm:t>
        <a:bodyPr/>
        <a:lstStyle/>
        <a:p>
          <a:r>
            <a:rPr lang="en-CA" dirty="0">
              <a:latin typeface="Arial" panose="020B0604020202020204" pitchFamily="34" charset="0"/>
              <a:cs typeface="Arial" panose="020B0604020202020204" pitchFamily="34" charset="0"/>
            </a:rPr>
            <a:t>Loneliness</a:t>
          </a:r>
          <a:endParaRPr lang="en-US" dirty="0">
            <a:latin typeface="Arial" panose="020B0604020202020204" pitchFamily="34" charset="0"/>
            <a:cs typeface="Arial" panose="020B0604020202020204" pitchFamily="34" charset="0"/>
          </a:endParaRPr>
        </a:p>
      </dgm:t>
    </dgm:pt>
    <dgm:pt modelId="{96E1F6BE-58ED-4644-8117-4AAACEE2B32C}" type="parTrans" cxnId="{8B83B954-D420-4475-A150-4F0525D55422}">
      <dgm:prSet/>
      <dgm:spPr/>
      <dgm:t>
        <a:bodyPr/>
        <a:lstStyle/>
        <a:p>
          <a:endParaRPr lang="en-US"/>
        </a:p>
      </dgm:t>
    </dgm:pt>
    <dgm:pt modelId="{34AA6629-E556-4B28-AFCC-6EF18BC4DBBF}" type="sibTrans" cxnId="{8B83B954-D420-4475-A150-4F0525D55422}">
      <dgm:prSet/>
      <dgm:spPr/>
      <dgm:t>
        <a:bodyPr/>
        <a:lstStyle/>
        <a:p>
          <a:endParaRPr lang="en-US"/>
        </a:p>
      </dgm:t>
    </dgm:pt>
    <dgm:pt modelId="{009F92CE-A2E6-465C-8F67-02092F6441AE}">
      <dgm:prSet/>
      <dgm:spPr/>
      <dgm:t>
        <a:bodyPr/>
        <a:lstStyle/>
        <a:p>
          <a:r>
            <a:rPr lang="en-CA" dirty="0">
              <a:latin typeface="Arial" panose="020B0604020202020204" pitchFamily="34" charset="0"/>
              <a:cs typeface="Arial" panose="020B0604020202020204" pitchFamily="34" charset="0"/>
            </a:rPr>
            <a:t>Academic Stress </a:t>
          </a:r>
          <a:endParaRPr lang="en-US" dirty="0">
            <a:latin typeface="Arial" panose="020B0604020202020204" pitchFamily="34" charset="0"/>
            <a:cs typeface="Arial" panose="020B0604020202020204" pitchFamily="34" charset="0"/>
          </a:endParaRPr>
        </a:p>
      </dgm:t>
    </dgm:pt>
    <dgm:pt modelId="{7B241E32-A054-480D-A734-BA7182A1FF19}" type="parTrans" cxnId="{5A8001AE-46BD-4675-A70E-E5959D5E2C37}">
      <dgm:prSet/>
      <dgm:spPr/>
      <dgm:t>
        <a:bodyPr/>
        <a:lstStyle/>
        <a:p>
          <a:endParaRPr lang="en-US"/>
        </a:p>
      </dgm:t>
    </dgm:pt>
    <dgm:pt modelId="{6C4DD93A-DF90-460A-B487-FA90F50B1F28}" type="sibTrans" cxnId="{5A8001AE-46BD-4675-A70E-E5959D5E2C37}">
      <dgm:prSet/>
      <dgm:spPr/>
      <dgm:t>
        <a:bodyPr/>
        <a:lstStyle/>
        <a:p>
          <a:endParaRPr lang="en-US"/>
        </a:p>
      </dgm:t>
    </dgm:pt>
    <dgm:pt modelId="{326F1FAE-E16E-4E30-952F-4D15E3024865}" type="pres">
      <dgm:prSet presAssocID="{9EA062BC-8CE8-4456-9A60-D9C04142D8FC}" presName="vert0" presStyleCnt="0">
        <dgm:presLayoutVars>
          <dgm:dir/>
          <dgm:animOne val="branch"/>
          <dgm:animLvl val="lvl"/>
        </dgm:presLayoutVars>
      </dgm:prSet>
      <dgm:spPr/>
    </dgm:pt>
    <dgm:pt modelId="{5CFD450F-BB12-4D6F-BCC3-A5146F7F669A}" type="pres">
      <dgm:prSet presAssocID="{6D148EF9-E7E3-4F6D-B52C-9663E4939B07}" presName="thickLine" presStyleLbl="alignNode1" presStyleIdx="0" presStyleCnt="5"/>
      <dgm:spPr/>
    </dgm:pt>
    <dgm:pt modelId="{E100B28F-8743-4981-B5B7-CBF2786E2E55}" type="pres">
      <dgm:prSet presAssocID="{6D148EF9-E7E3-4F6D-B52C-9663E4939B07}" presName="horz1" presStyleCnt="0"/>
      <dgm:spPr/>
    </dgm:pt>
    <dgm:pt modelId="{2E54C634-6E4D-4D3B-93B4-E3F0A79D1BD3}" type="pres">
      <dgm:prSet presAssocID="{6D148EF9-E7E3-4F6D-B52C-9663E4939B07}" presName="tx1" presStyleLbl="revTx" presStyleIdx="0" presStyleCnt="5"/>
      <dgm:spPr/>
    </dgm:pt>
    <dgm:pt modelId="{9E915BAE-39ED-4040-845E-E3054CDD3D3B}" type="pres">
      <dgm:prSet presAssocID="{6D148EF9-E7E3-4F6D-B52C-9663E4939B07}" presName="vert1" presStyleCnt="0"/>
      <dgm:spPr/>
    </dgm:pt>
    <dgm:pt modelId="{A966308D-C39B-40F6-9DD0-89757364BE88}" type="pres">
      <dgm:prSet presAssocID="{9D90E637-1C9B-463C-9B20-9902606ACA23}" presName="thickLine" presStyleLbl="alignNode1" presStyleIdx="1" presStyleCnt="5"/>
      <dgm:spPr/>
    </dgm:pt>
    <dgm:pt modelId="{9B78885B-0BAB-405A-9533-EC02F4E43D05}" type="pres">
      <dgm:prSet presAssocID="{9D90E637-1C9B-463C-9B20-9902606ACA23}" presName="horz1" presStyleCnt="0"/>
      <dgm:spPr/>
    </dgm:pt>
    <dgm:pt modelId="{2EEFA6C6-507F-4977-842D-AF7D4F909301}" type="pres">
      <dgm:prSet presAssocID="{9D90E637-1C9B-463C-9B20-9902606ACA23}" presName="tx1" presStyleLbl="revTx" presStyleIdx="1" presStyleCnt="5"/>
      <dgm:spPr/>
    </dgm:pt>
    <dgm:pt modelId="{7ED205D4-E942-483E-B71A-F793B172CFDB}" type="pres">
      <dgm:prSet presAssocID="{9D90E637-1C9B-463C-9B20-9902606ACA23}" presName="vert1" presStyleCnt="0"/>
      <dgm:spPr/>
    </dgm:pt>
    <dgm:pt modelId="{ACE9393B-7064-4AEC-8928-FB463977A18D}" type="pres">
      <dgm:prSet presAssocID="{7C4252B9-BB98-49AA-A522-2B670192CDD7}" presName="thickLine" presStyleLbl="alignNode1" presStyleIdx="2" presStyleCnt="5"/>
      <dgm:spPr/>
    </dgm:pt>
    <dgm:pt modelId="{F3461030-DDB8-4064-8AD1-0FEA00ED841C}" type="pres">
      <dgm:prSet presAssocID="{7C4252B9-BB98-49AA-A522-2B670192CDD7}" presName="horz1" presStyleCnt="0"/>
      <dgm:spPr/>
    </dgm:pt>
    <dgm:pt modelId="{AE35B3DA-4E0B-4105-9814-7089AEFE8988}" type="pres">
      <dgm:prSet presAssocID="{7C4252B9-BB98-49AA-A522-2B670192CDD7}" presName="tx1" presStyleLbl="revTx" presStyleIdx="2" presStyleCnt="5"/>
      <dgm:spPr/>
    </dgm:pt>
    <dgm:pt modelId="{942D1A31-D5A0-4E36-9A57-E53E49CFA97B}" type="pres">
      <dgm:prSet presAssocID="{7C4252B9-BB98-49AA-A522-2B670192CDD7}" presName="vert1" presStyleCnt="0"/>
      <dgm:spPr/>
    </dgm:pt>
    <dgm:pt modelId="{E5694EF8-E411-40A7-99E1-76735F6CC1B8}" type="pres">
      <dgm:prSet presAssocID="{5F5087B2-2E37-4B3F-BC53-F273A801B19B}" presName="thickLine" presStyleLbl="alignNode1" presStyleIdx="3" presStyleCnt="5"/>
      <dgm:spPr/>
    </dgm:pt>
    <dgm:pt modelId="{A76239B9-007D-4F44-B3E5-326920C2AEC0}" type="pres">
      <dgm:prSet presAssocID="{5F5087B2-2E37-4B3F-BC53-F273A801B19B}" presName="horz1" presStyleCnt="0"/>
      <dgm:spPr/>
    </dgm:pt>
    <dgm:pt modelId="{96FCE00E-8CB6-4CA3-905F-7043303FF686}" type="pres">
      <dgm:prSet presAssocID="{5F5087B2-2E37-4B3F-BC53-F273A801B19B}" presName="tx1" presStyleLbl="revTx" presStyleIdx="3" presStyleCnt="5"/>
      <dgm:spPr/>
    </dgm:pt>
    <dgm:pt modelId="{6E82E754-3F84-4D6F-BE16-E0AA3AF3A332}" type="pres">
      <dgm:prSet presAssocID="{5F5087B2-2E37-4B3F-BC53-F273A801B19B}" presName="vert1" presStyleCnt="0"/>
      <dgm:spPr/>
    </dgm:pt>
    <dgm:pt modelId="{73F1E741-BC05-4342-89BF-8DF242C01A9E}" type="pres">
      <dgm:prSet presAssocID="{009F92CE-A2E6-465C-8F67-02092F6441AE}" presName="thickLine" presStyleLbl="alignNode1" presStyleIdx="4" presStyleCnt="5"/>
      <dgm:spPr/>
    </dgm:pt>
    <dgm:pt modelId="{B9041FA1-95ED-4165-A0CF-A2B860761764}" type="pres">
      <dgm:prSet presAssocID="{009F92CE-A2E6-465C-8F67-02092F6441AE}" presName="horz1" presStyleCnt="0"/>
      <dgm:spPr/>
    </dgm:pt>
    <dgm:pt modelId="{11E08E5B-EDF0-40B7-A869-61F6A3E9F5E7}" type="pres">
      <dgm:prSet presAssocID="{009F92CE-A2E6-465C-8F67-02092F6441AE}" presName="tx1" presStyleLbl="revTx" presStyleIdx="4" presStyleCnt="5"/>
      <dgm:spPr/>
    </dgm:pt>
    <dgm:pt modelId="{D5BE9B77-48DB-412C-B95E-62094D42F852}" type="pres">
      <dgm:prSet presAssocID="{009F92CE-A2E6-465C-8F67-02092F6441AE}" presName="vert1" presStyleCnt="0"/>
      <dgm:spPr/>
    </dgm:pt>
  </dgm:ptLst>
  <dgm:cxnLst>
    <dgm:cxn modelId="{C1689C1F-3191-4BC7-8734-B661234BEFB1}" type="presOf" srcId="{009F92CE-A2E6-465C-8F67-02092F6441AE}" destId="{11E08E5B-EDF0-40B7-A869-61F6A3E9F5E7}" srcOrd="0" destOrd="0" presId="urn:microsoft.com/office/officeart/2008/layout/LinedList"/>
    <dgm:cxn modelId="{359C8445-3137-4D3A-91D7-E3139A978E9E}" srcId="{9EA062BC-8CE8-4456-9A60-D9C04142D8FC}" destId="{6D148EF9-E7E3-4F6D-B52C-9663E4939B07}" srcOrd="0" destOrd="0" parTransId="{CAE5968E-8A28-4A72-8465-652F70A8D5A7}" sibTransId="{8F682982-19AB-4397-B4BF-A5445EFEFCDA}"/>
    <dgm:cxn modelId="{4B6BD470-2A10-45DD-98E1-CC35F76DB27A}" type="presOf" srcId="{6D148EF9-E7E3-4F6D-B52C-9663E4939B07}" destId="{2E54C634-6E4D-4D3B-93B4-E3F0A79D1BD3}" srcOrd="0" destOrd="0" presId="urn:microsoft.com/office/officeart/2008/layout/LinedList"/>
    <dgm:cxn modelId="{8B83B954-D420-4475-A150-4F0525D55422}" srcId="{9EA062BC-8CE8-4456-9A60-D9C04142D8FC}" destId="{5F5087B2-2E37-4B3F-BC53-F273A801B19B}" srcOrd="3" destOrd="0" parTransId="{96E1F6BE-58ED-4644-8117-4AAACEE2B32C}" sibTransId="{34AA6629-E556-4B28-AFCC-6EF18BC4DBBF}"/>
    <dgm:cxn modelId="{51368E57-16AA-4B64-8775-C948B24E4112}" type="presOf" srcId="{9EA062BC-8CE8-4456-9A60-D9C04142D8FC}" destId="{326F1FAE-E16E-4E30-952F-4D15E3024865}" srcOrd="0" destOrd="0" presId="urn:microsoft.com/office/officeart/2008/layout/LinedList"/>
    <dgm:cxn modelId="{001CB083-A9DF-49C7-B036-F49E0019E18C}" type="presOf" srcId="{7C4252B9-BB98-49AA-A522-2B670192CDD7}" destId="{AE35B3DA-4E0B-4105-9814-7089AEFE8988}" srcOrd="0" destOrd="0" presId="urn:microsoft.com/office/officeart/2008/layout/LinedList"/>
    <dgm:cxn modelId="{C5A92298-338C-47F2-A477-545D14661169}" type="presOf" srcId="{9D90E637-1C9B-463C-9B20-9902606ACA23}" destId="{2EEFA6C6-507F-4977-842D-AF7D4F909301}" srcOrd="0" destOrd="0" presId="urn:microsoft.com/office/officeart/2008/layout/LinedList"/>
    <dgm:cxn modelId="{F28A1DAB-1908-4F54-BD1C-0AD8C26DC377}" srcId="{9EA062BC-8CE8-4456-9A60-D9C04142D8FC}" destId="{7C4252B9-BB98-49AA-A522-2B670192CDD7}" srcOrd="2" destOrd="0" parTransId="{044EA9B3-B6C0-4A31-B785-0D5DE772306F}" sibTransId="{88EC104E-E795-4D06-BDFC-77494A40DE6C}"/>
    <dgm:cxn modelId="{5A8001AE-46BD-4675-A70E-E5959D5E2C37}" srcId="{9EA062BC-8CE8-4456-9A60-D9C04142D8FC}" destId="{009F92CE-A2E6-465C-8F67-02092F6441AE}" srcOrd="4" destOrd="0" parTransId="{7B241E32-A054-480D-A734-BA7182A1FF19}" sibTransId="{6C4DD93A-DF90-460A-B487-FA90F50B1F28}"/>
    <dgm:cxn modelId="{8715F3C9-2150-4A61-B091-F4507D6C3ED0}" type="presOf" srcId="{5F5087B2-2E37-4B3F-BC53-F273A801B19B}" destId="{96FCE00E-8CB6-4CA3-905F-7043303FF686}" srcOrd="0" destOrd="0" presId="urn:microsoft.com/office/officeart/2008/layout/LinedList"/>
    <dgm:cxn modelId="{E47C0ED7-FFB2-4D89-B588-FD22F76E7877}" srcId="{9EA062BC-8CE8-4456-9A60-D9C04142D8FC}" destId="{9D90E637-1C9B-463C-9B20-9902606ACA23}" srcOrd="1" destOrd="0" parTransId="{9C0316B7-3EF6-4D69-8B2C-420EC5E17352}" sibTransId="{FB0D0FEE-0267-41CD-AE75-0A3A449AB8D0}"/>
    <dgm:cxn modelId="{232F0782-3133-4F91-8814-C8417B80D481}" type="presParOf" srcId="{326F1FAE-E16E-4E30-952F-4D15E3024865}" destId="{5CFD450F-BB12-4D6F-BCC3-A5146F7F669A}" srcOrd="0" destOrd="0" presId="urn:microsoft.com/office/officeart/2008/layout/LinedList"/>
    <dgm:cxn modelId="{B6C392D0-CD62-46BA-9ACE-EF579C3FF0C0}" type="presParOf" srcId="{326F1FAE-E16E-4E30-952F-4D15E3024865}" destId="{E100B28F-8743-4981-B5B7-CBF2786E2E55}" srcOrd="1" destOrd="0" presId="urn:microsoft.com/office/officeart/2008/layout/LinedList"/>
    <dgm:cxn modelId="{7038F76A-B36A-421A-8062-58D2DCD65403}" type="presParOf" srcId="{E100B28F-8743-4981-B5B7-CBF2786E2E55}" destId="{2E54C634-6E4D-4D3B-93B4-E3F0A79D1BD3}" srcOrd="0" destOrd="0" presId="urn:microsoft.com/office/officeart/2008/layout/LinedList"/>
    <dgm:cxn modelId="{861B3F8D-E643-48F0-9B52-CC91E0A366D2}" type="presParOf" srcId="{E100B28F-8743-4981-B5B7-CBF2786E2E55}" destId="{9E915BAE-39ED-4040-845E-E3054CDD3D3B}" srcOrd="1" destOrd="0" presId="urn:microsoft.com/office/officeart/2008/layout/LinedList"/>
    <dgm:cxn modelId="{7913E654-FE1A-4EDC-A020-95174BDC5FF5}" type="presParOf" srcId="{326F1FAE-E16E-4E30-952F-4D15E3024865}" destId="{A966308D-C39B-40F6-9DD0-89757364BE88}" srcOrd="2" destOrd="0" presId="urn:microsoft.com/office/officeart/2008/layout/LinedList"/>
    <dgm:cxn modelId="{6C8AA170-A913-42AE-B402-68B7C0830EF8}" type="presParOf" srcId="{326F1FAE-E16E-4E30-952F-4D15E3024865}" destId="{9B78885B-0BAB-405A-9533-EC02F4E43D05}" srcOrd="3" destOrd="0" presId="urn:microsoft.com/office/officeart/2008/layout/LinedList"/>
    <dgm:cxn modelId="{80AB78F9-FFED-4A4C-866A-5A37FE300229}" type="presParOf" srcId="{9B78885B-0BAB-405A-9533-EC02F4E43D05}" destId="{2EEFA6C6-507F-4977-842D-AF7D4F909301}" srcOrd="0" destOrd="0" presId="urn:microsoft.com/office/officeart/2008/layout/LinedList"/>
    <dgm:cxn modelId="{1BE6BA78-DB13-44A0-A448-20BC91E41E3C}" type="presParOf" srcId="{9B78885B-0BAB-405A-9533-EC02F4E43D05}" destId="{7ED205D4-E942-483E-B71A-F793B172CFDB}" srcOrd="1" destOrd="0" presId="urn:microsoft.com/office/officeart/2008/layout/LinedList"/>
    <dgm:cxn modelId="{748C2AC7-07DF-427A-9D60-9F5088E048D9}" type="presParOf" srcId="{326F1FAE-E16E-4E30-952F-4D15E3024865}" destId="{ACE9393B-7064-4AEC-8928-FB463977A18D}" srcOrd="4" destOrd="0" presId="urn:microsoft.com/office/officeart/2008/layout/LinedList"/>
    <dgm:cxn modelId="{72E628CF-348B-45D5-B3C6-B20F509B2510}" type="presParOf" srcId="{326F1FAE-E16E-4E30-952F-4D15E3024865}" destId="{F3461030-DDB8-4064-8AD1-0FEA00ED841C}" srcOrd="5" destOrd="0" presId="urn:microsoft.com/office/officeart/2008/layout/LinedList"/>
    <dgm:cxn modelId="{C547F7A6-C1BE-4C69-BEA3-BB7436BEC7AF}" type="presParOf" srcId="{F3461030-DDB8-4064-8AD1-0FEA00ED841C}" destId="{AE35B3DA-4E0B-4105-9814-7089AEFE8988}" srcOrd="0" destOrd="0" presId="urn:microsoft.com/office/officeart/2008/layout/LinedList"/>
    <dgm:cxn modelId="{7FF07A7F-5D33-45D9-B6A0-C801EF131FFA}" type="presParOf" srcId="{F3461030-DDB8-4064-8AD1-0FEA00ED841C}" destId="{942D1A31-D5A0-4E36-9A57-E53E49CFA97B}" srcOrd="1" destOrd="0" presId="urn:microsoft.com/office/officeart/2008/layout/LinedList"/>
    <dgm:cxn modelId="{E258C5D6-FB0B-4F90-91FF-AEF26076811D}" type="presParOf" srcId="{326F1FAE-E16E-4E30-952F-4D15E3024865}" destId="{E5694EF8-E411-40A7-99E1-76735F6CC1B8}" srcOrd="6" destOrd="0" presId="urn:microsoft.com/office/officeart/2008/layout/LinedList"/>
    <dgm:cxn modelId="{94051639-400E-4D95-A142-695F57BD22A8}" type="presParOf" srcId="{326F1FAE-E16E-4E30-952F-4D15E3024865}" destId="{A76239B9-007D-4F44-B3E5-326920C2AEC0}" srcOrd="7" destOrd="0" presId="urn:microsoft.com/office/officeart/2008/layout/LinedList"/>
    <dgm:cxn modelId="{AA10FABC-8978-49A5-9A29-AE67154355CC}" type="presParOf" srcId="{A76239B9-007D-4F44-B3E5-326920C2AEC0}" destId="{96FCE00E-8CB6-4CA3-905F-7043303FF686}" srcOrd="0" destOrd="0" presId="urn:microsoft.com/office/officeart/2008/layout/LinedList"/>
    <dgm:cxn modelId="{4943C4CD-B3A7-4B91-BA46-D55BDC68DEC9}" type="presParOf" srcId="{A76239B9-007D-4F44-B3E5-326920C2AEC0}" destId="{6E82E754-3F84-4D6F-BE16-E0AA3AF3A332}" srcOrd="1" destOrd="0" presId="urn:microsoft.com/office/officeart/2008/layout/LinedList"/>
    <dgm:cxn modelId="{F545D24D-072C-4928-90A8-5CA600D15394}" type="presParOf" srcId="{326F1FAE-E16E-4E30-952F-4D15E3024865}" destId="{73F1E741-BC05-4342-89BF-8DF242C01A9E}" srcOrd="8" destOrd="0" presId="urn:microsoft.com/office/officeart/2008/layout/LinedList"/>
    <dgm:cxn modelId="{92F609DA-0EDE-46FA-AC37-35E3EC913EA3}" type="presParOf" srcId="{326F1FAE-E16E-4E30-952F-4D15E3024865}" destId="{B9041FA1-95ED-4165-A0CF-A2B860761764}" srcOrd="9" destOrd="0" presId="urn:microsoft.com/office/officeart/2008/layout/LinedList"/>
    <dgm:cxn modelId="{C3470981-82EC-4FEF-8FD0-2EFA7EE2DBB5}" type="presParOf" srcId="{B9041FA1-95ED-4165-A0CF-A2B860761764}" destId="{11E08E5B-EDF0-40B7-A869-61F6A3E9F5E7}" srcOrd="0" destOrd="0" presId="urn:microsoft.com/office/officeart/2008/layout/LinedList"/>
    <dgm:cxn modelId="{FE3A0689-C684-4354-8612-A6E2EC132D7D}" type="presParOf" srcId="{B9041FA1-95ED-4165-A0CF-A2B860761764}" destId="{D5BE9B77-48DB-412C-B95E-62094D42F85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C62253-6700-468B-BE46-DE52B048D593}"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CA"/>
        </a:p>
      </dgm:t>
    </dgm:pt>
    <dgm:pt modelId="{9467D6BE-843D-4140-922C-32D54DC1A9A2}">
      <dgm:prSet phldrT="[Text]"/>
      <dgm:spPr/>
      <dgm:t>
        <a:bodyPr/>
        <a:lstStyle/>
        <a:p>
          <a:r>
            <a:rPr lang="en-CA" b="1" dirty="0">
              <a:latin typeface="Arial" panose="020B0604020202020204" pitchFamily="34" charset="0"/>
              <a:cs typeface="Arial" panose="020B0604020202020204" pitchFamily="34" charset="0"/>
            </a:rPr>
            <a:t>Recovery</a:t>
          </a:r>
          <a:r>
            <a:rPr lang="en-CA" dirty="0"/>
            <a:t> </a:t>
          </a:r>
        </a:p>
      </dgm:t>
    </dgm:pt>
    <dgm:pt modelId="{A9B7E9F5-82A1-441C-A317-E85F78D7B1FF}" type="parTrans" cxnId="{CFA8A384-DA57-4371-AAA5-D8A5E2AB3920}">
      <dgm:prSet/>
      <dgm:spPr/>
      <dgm:t>
        <a:bodyPr/>
        <a:lstStyle/>
        <a:p>
          <a:endParaRPr lang="en-CA"/>
        </a:p>
      </dgm:t>
    </dgm:pt>
    <dgm:pt modelId="{F04B6E7F-7466-4BA4-AD6C-4EB450B58DA7}" type="sibTrans" cxnId="{CFA8A384-DA57-4371-AAA5-D8A5E2AB3920}">
      <dgm:prSet/>
      <dgm:spPr/>
      <dgm:t>
        <a:bodyPr/>
        <a:lstStyle/>
        <a:p>
          <a:endParaRPr lang="en-CA"/>
        </a:p>
      </dgm:t>
    </dgm:pt>
    <dgm:pt modelId="{DB831E09-5E0E-4928-B7D2-88C1AC07DEF0}">
      <dgm:prSet phldrT="[Text]" custT="1"/>
      <dgm:spPr/>
      <dgm:t>
        <a:bodyPr/>
        <a:lstStyle/>
        <a:p>
          <a:r>
            <a:rPr lang="en-CA" sz="1300" b="1" dirty="0">
              <a:latin typeface="Arial" panose="020B0604020202020204" pitchFamily="34" charset="0"/>
              <a:cs typeface="Arial" panose="020B0604020202020204" pitchFamily="34" charset="0"/>
            </a:rPr>
            <a:t>Connection</a:t>
          </a:r>
        </a:p>
      </dgm:t>
    </dgm:pt>
    <dgm:pt modelId="{1783D15B-426E-4F82-9CE4-DBE61FA19660}" type="parTrans" cxnId="{A83AC786-B74C-4D31-8FDA-BE57B18DD455}">
      <dgm:prSet/>
      <dgm:spPr/>
      <dgm:t>
        <a:bodyPr/>
        <a:lstStyle/>
        <a:p>
          <a:endParaRPr lang="en-CA"/>
        </a:p>
      </dgm:t>
    </dgm:pt>
    <dgm:pt modelId="{C5D3AF23-DAD4-4820-9408-FCBF0A6F011E}" type="sibTrans" cxnId="{A83AC786-B74C-4D31-8FDA-BE57B18DD455}">
      <dgm:prSet/>
      <dgm:spPr/>
      <dgm:t>
        <a:bodyPr/>
        <a:lstStyle/>
        <a:p>
          <a:endParaRPr lang="en-CA"/>
        </a:p>
      </dgm:t>
    </dgm:pt>
    <dgm:pt modelId="{72C35C5E-1F88-4D51-B2E8-7D45E5459DB2}">
      <dgm:prSet phldrT="[Text]" custT="1"/>
      <dgm:spPr/>
      <dgm:t>
        <a:bodyPr/>
        <a:lstStyle/>
        <a:p>
          <a:r>
            <a:rPr lang="en-CA" sz="1300" b="1" dirty="0">
              <a:latin typeface="Arial" panose="020B0604020202020204" pitchFamily="34" charset="0"/>
              <a:cs typeface="Arial" panose="020B0604020202020204" pitchFamily="34" charset="0"/>
            </a:rPr>
            <a:t>Identity</a:t>
          </a:r>
        </a:p>
      </dgm:t>
    </dgm:pt>
    <dgm:pt modelId="{281DE285-9C81-4860-BFA1-811F820BC567}" type="parTrans" cxnId="{53EA8B97-ACE1-441C-943D-8B944627B230}">
      <dgm:prSet/>
      <dgm:spPr/>
      <dgm:t>
        <a:bodyPr/>
        <a:lstStyle/>
        <a:p>
          <a:endParaRPr lang="en-CA"/>
        </a:p>
      </dgm:t>
    </dgm:pt>
    <dgm:pt modelId="{CE0FF3A3-9BF9-4C2C-9E6D-7F8DEEF17888}" type="sibTrans" cxnId="{53EA8B97-ACE1-441C-943D-8B944627B230}">
      <dgm:prSet/>
      <dgm:spPr/>
      <dgm:t>
        <a:bodyPr/>
        <a:lstStyle/>
        <a:p>
          <a:endParaRPr lang="en-CA"/>
        </a:p>
      </dgm:t>
    </dgm:pt>
    <dgm:pt modelId="{23554D33-66F7-4116-ABCD-37E6B1F4B569}">
      <dgm:prSet phldrT="[Text]" custT="1"/>
      <dgm:spPr/>
      <dgm:t>
        <a:bodyPr/>
        <a:lstStyle/>
        <a:p>
          <a:r>
            <a:rPr lang="en-CA" sz="1300" b="1" dirty="0">
              <a:latin typeface="Arial" panose="020B0604020202020204" pitchFamily="34" charset="0"/>
              <a:cs typeface="Arial" panose="020B0604020202020204" pitchFamily="34" charset="0"/>
            </a:rPr>
            <a:t>Making sense and finding meaning</a:t>
          </a:r>
        </a:p>
      </dgm:t>
    </dgm:pt>
    <dgm:pt modelId="{5EBBF77B-A1A2-4ED1-96B8-BC82D08AB49F}" type="parTrans" cxnId="{27F8E89C-ECC3-4229-AD9A-18F2DBE8ECA3}">
      <dgm:prSet/>
      <dgm:spPr/>
      <dgm:t>
        <a:bodyPr/>
        <a:lstStyle/>
        <a:p>
          <a:endParaRPr lang="en-CA"/>
        </a:p>
      </dgm:t>
    </dgm:pt>
    <dgm:pt modelId="{1D7EEDFE-E9F5-404A-BD2D-CA6387300771}" type="sibTrans" cxnId="{27F8E89C-ECC3-4229-AD9A-18F2DBE8ECA3}">
      <dgm:prSet/>
      <dgm:spPr/>
      <dgm:t>
        <a:bodyPr/>
        <a:lstStyle/>
        <a:p>
          <a:endParaRPr lang="en-CA"/>
        </a:p>
      </dgm:t>
    </dgm:pt>
    <dgm:pt modelId="{C7E4AF5F-45B0-4546-A1DC-F59CFBB30B12}">
      <dgm:prSet phldrT="[Text]" custT="1"/>
      <dgm:spPr/>
      <dgm:t>
        <a:bodyPr/>
        <a:lstStyle/>
        <a:p>
          <a:r>
            <a:rPr lang="en-CA" sz="1000" b="1" dirty="0">
              <a:latin typeface="Arial" panose="020B0604020202020204" pitchFamily="34" charset="0"/>
              <a:cs typeface="Arial" panose="020B0604020202020204" pitchFamily="34" charset="0"/>
            </a:rPr>
            <a:t>Empowerment</a:t>
          </a:r>
        </a:p>
      </dgm:t>
    </dgm:pt>
    <dgm:pt modelId="{8A16F847-34DF-41B7-9B92-1E524D98F579}" type="parTrans" cxnId="{FC591A68-CD2A-4BA3-BDB3-5946BAEAF3CE}">
      <dgm:prSet/>
      <dgm:spPr/>
      <dgm:t>
        <a:bodyPr/>
        <a:lstStyle/>
        <a:p>
          <a:endParaRPr lang="en-CA"/>
        </a:p>
      </dgm:t>
    </dgm:pt>
    <dgm:pt modelId="{06087A3C-18F7-4546-8724-35F37C603FBA}" type="sibTrans" cxnId="{FC591A68-CD2A-4BA3-BDB3-5946BAEAF3CE}">
      <dgm:prSet/>
      <dgm:spPr/>
      <dgm:t>
        <a:bodyPr/>
        <a:lstStyle/>
        <a:p>
          <a:endParaRPr lang="en-CA"/>
        </a:p>
      </dgm:t>
    </dgm:pt>
    <dgm:pt modelId="{F7ECCDE5-3183-4231-9FA0-BF73128033BD}">
      <dgm:prSet custT="1"/>
      <dgm:spPr/>
      <dgm:t>
        <a:bodyPr/>
        <a:lstStyle/>
        <a:p>
          <a:r>
            <a:rPr lang="en-CA" sz="1300" b="1" dirty="0">
              <a:latin typeface="Arial" panose="020B0604020202020204" pitchFamily="34" charset="0"/>
              <a:cs typeface="Arial" panose="020B0604020202020204" pitchFamily="34" charset="0"/>
            </a:rPr>
            <a:t>Hope</a:t>
          </a:r>
        </a:p>
      </dgm:t>
    </dgm:pt>
    <dgm:pt modelId="{BA78B04F-7AF3-45F8-A006-E59D28CAEB7B}" type="parTrans" cxnId="{1D23C7E1-7E72-4574-AE97-C5F7D8111328}">
      <dgm:prSet/>
      <dgm:spPr/>
      <dgm:t>
        <a:bodyPr/>
        <a:lstStyle/>
        <a:p>
          <a:endParaRPr lang="en-CA"/>
        </a:p>
      </dgm:t>
    </dgm:pt>
    <dgm:pt modelId="{147E52A5-76B6-4A99-A335-A720CC4BF3C6}" type="sibTrans" cxnId="{1D23C7E1-7E72-4574-AE97-C5F7D8111328}">
      <dgm:prSet/>
      <dgm:spPr/>
      <dgm:t>
        <a:bodyPr/>
        <a:lstStyle/>
        <a:p>
          <a:endParaRPr lang="en-CA"/>
        </a:p>
      </dgm:t>
    </dgm:pt>
    <dgm:pt modelId="{D90E448A-3BB8-4627-B7C1-C4B139CE598E}">
      <dgm:prSet/>
      <dgm:spPr/>
    </dgm:pt>
    <dgm:pt modelId="{CC447960-1D96-48A4-AFE3-A07D5BF96D27}" type="parTrans" cxnId="{BE5DBC03-4546-4C3F-9650-122FC8F660EE}">
      <dgm:prSet/>
      <dgm:spPr/>
      <dgm:t>
        <a:bodyPr/>
        <a:lstStyle/>
        <a:p>
          <a:endParaRPr lang="en-CA"/>
        </a:p>
      </dgm:t>
    </dgm:pt>
    <dgm:pt modelId="{457D8FF2-181D-4148-8BBA-E154835AF9E6}" type="sibTrans" cxnId="{BE5DBC03-4546-4C3F-9650-122FC8F660EE}">
      <dgm:prSet/>
      <dgm:spPr/>
      <dgm:t>
        <a:bodyPr/>
        <a:lstStyle/>
        <a:p>
          <a:endParaRPr lang="en-CA"/>
        </a:p>
      </dgm:t>
    </dgm:pt>
    <dgm:pt modelId="{77EC3DE4-EDD8-4AD3-A857-AEC3AF33E363}" type="pres">
      <dgm:prSet presAssocID="{40C62253-6700-468B-BE46-DE52B048D593}" presName="Name0" presStyleCnt="0">
        <dgm:presLayoutVars>
          <dgm:chMax val="1"/>
          <dgm:dir/>
          <dgm:animLvl val="ctr"/>
          <dgm:resizeHandles val="exact"/>
        </dgm:presLayoutVars>
      </dgm:prSet>
      <dgm:spPr/>
    </dgm:pt>
    <dgm:pt modelId="{DFCD2E43-9EFC-42FD-9EF4-564C772D916C}" type="pres">
      <dgm:prSet presAssocID="{9467D6BE-843D-4140-922C-32D54DC1A9A2}" presName="centerShape" presStyleLbl="node0" presStyleIdx="0" presStyleCnt="1"/>
      <dgm:spPr/>
    </dgm:pt>
    <dgm:pt modelId="{904A6088-FF4C-4C2B-9289-09216F3589BE}" type="pres">
      <dgm:prSet presAssocID="{DB831E09-5E0E-4928-B7D2-88C1AC07DEF0}" presName="node" presStyleLbl="node1" presStyleIdx="0" presStyleCnt="5">
        <dgm:presLayoutVars>
          <dgm:bulletEnabled val="1"/>
        </dgm:presLayoutVars>
      </dgm:prSet>
      <dgm:spPr/>
    </dgm:pt>
    <dgm:pt modelId="{01331195-2433-4892-B338-132982568333}" type="pres">
      <dgm:prSet presAssocID="{DB831E09-5E0E-4928-B7D2-88C1AC07DEF0}" presName="dummy" presStyleCnt="0"/>
      <dgm:spPr/>
    </dgm:pt>
    <dgm:pt modelId="{76C724D1-EFDE-4ACE-9E7F-051E37B09AC9}" type="pres">
      <dgm:prSet presAssocID="{C5D3AF23-DAD4-4820-9408-FCBF0A6F011E}" presName="sibTrans" presStyleLbl="sibTrans2D1" presStyleIdx="0" presStyleCnt="5"/>
      <dgm:spPr/>
    </dgm:pt>
    <dgm:pt modelId="{ACB6584E-7F8D-4FB9-8F19-6D2B130F4540}" type="pres">
      <dgm:prSet presAssocID="{F7ECCDE5-3183-4231-9FA0-BF73128033BD}" presName="node" presStyleLbl="node1" presStyleIdx="1" presStyleCnt="5">
        <dgm:presLayoutVars>
          <dgm:bulletEnabled val="1"/>
        </dgm:presLayoutVars>
      </dgm:prSet>
      <dgm:spPr/>
    </dgm:pt>
    <dgm:pt modelId="{B5483034-6D64-4BD1-8415-FBFA1473243F}" type="pres">
      <dgm:prSet presAssocID="{F7ECCDE5-3183-4231-9FA0-BF73128033BD}" presName="dummy" presStyleCnt="0"/>
      <dgm:spPr/>
    </dgm:pt>
    <dgm:pt modelId="{AF3F44EF-2A15-4F84-B974-C6FBA74E1B52}" type="pres">
      <dgm:prSet presAssocID="{147E52A5-76B6-4A99-A335-A720CC4BF3C6}" presName="sibTrans" presStyleLbl="sibTrans2D1" presStyleIdx="1" presStyleCnt="5"/>
      <dgm:spPr/>
    </dgm:pt>
    <dgm:pt modelId="{7A6824DB-991E-4DB2-9065-A9802781352C}" type="pres">
      <dgm:prSet presAssocID="{72C35C5E-1F88-4D51-B2E8-7D45E5459DB2}" presName="node" presStyleLbl="node1" presStyleIdx="2" presStyleCnt="5">
        <dgm:presLayoutVars>
          <dgm:bulletEnabled val="1"/>
        </dgm:presLayoutVars>
      </dgm:prSet>
      <dgm:spPr/>
    </dgm:pt>
    <dgm:pt modelId="{A885282E-024A-467C-9F41-351AA8C631C1}" type="pres">
      <dgm:prSet presAssocID="{72C35C5E-1F88-4D51-B2E8-7D45E5459DB2}" presName="dummy" presStyleCnt="0"/>
      <dgm:spPr/>
    </dgm:pt>
    <dgm:pt modelId="{A11F9D27-C11E-4F99-9A48-E7370FFFB6F4}" type="pres">
      <dgm:prSet presAssocID="{CE0FF3A3-9BF9-4C2C-9E6D-7F8DEEF17888}" presName="sibTrans" presStyleLbl="sibTrans2D1" presStyleIdx="2" presStyleCnt="5"/>
      <dgm:spPr/>
    </dgm:pt>
    <dgm:pt modelId="{BA984EF8-B6E0-484D-85E8-2E594B0C27B8}" type="pres">
      <dgm:prSet presAssocID="{23554D33-66F7-4116-ABCD-37E6B1F4B569}" presName="node" presStyleLbl="node1" presStyleIdx="3" presStyleCnt="5">
        <dgm:presLayoutVars>
          <dgm:bulletEnabled val="1"/>
        </dgm:presLayoutVars>
      </dgm:prSet>
      <dgm:spPr/>
    </dgm:pt>
    <dgm:pt modelId="{37831514-AD2F-4E1E-B28D-F5863BA687B6}" type="pres">
      <dgm:prSet presAssocID="{23554D33-66F7-4116-ABCD-37E6B1F4B569}" presName="dummy" presStyleCnt="0"/>
      <dgm:spPr/>
    </dgm:pt>
    <dgm:pt modelId="{5A5265E9-D339-4056-8C27-72B5CA3187B1}" type="pres">
      <dgm:prSet presAssocID="{1D7EEDFE-E9F5-404A-BD2D-CA6387300771}" presName="sibTrans" presStyleLbl="sibTrans2D1" presStyleIdx="3" presStyleCnt="5"/>
      <dgm:spPr/>
    </dgm:pt>
    <dgm:pt modelId="{A5D1C470-C58D-405B-9128-0D730554ACF9}" type="pres">
      <dgm:prSet presAssocID="{C7E4AF5F-45B0-4546-A1DC-F59CFBB30B12}" presName="node" presStyleLbl="node1" presStyleIdx="4" presStyleCnt="5">
        <dgm:presLayoutVars>
          <dgm:bulletEnabled val="1"/>
        </dgm:presLayoutVars>
      </dgm:prSet>
      <dgm:spPr/>
    </dgm:pt>
    <dgm:pt modelId="{1111FD0B-9472-4357-9FC2-D3BABA209275}" type="pres">
      <dgm:prSet presAssocID="{C7E4AF5F-45B0-4546-A1DC-F59CFBB30B12}" presName="dummy" presStyleCnt="0"/>
      <dgm:spPr/>
    </dgm:pt>
    <dgm:pt modelId="{2E4551AD-6352-4944-982C-205BC687AF7F}" type="pres">
      <dgm:prSet presAssocID="{06087A3C-18F7-4546-8724-35F37C603FBA}" presName="sibTrans" presStyleLbl="sibTrans2D1" presStyleIdx="4" presStyleCnt="5"/>
      <dgm:spPr/>
    </dgm:pt>
  </dgm:ptLst>
  <dgm:cxnLst>
    <dgm:cxn modelId="{253F7700-4B43-431D-9125-7F540AA01B4F}" type="presOf" srcId="{9467D6BE-843D-4140-922C-32D54DC1A9A2}" destId="{DFCD2E43-9EFC-42FD-9EF4-564C772D916C}" srcOrd="0" destOrd="0" presId="urn:microsoft.com/office/officeart/2005/8/layout/radial6"/>
    <dgm:cxn modelId="{BE5DBC03-4546-4C3F-9650-122FC8F660EE}" srcId="{40C62253-6700-468B-BE46-DE52B048D593}" destId="{D90E448A-3BB8-4627-B7C1-C4B139CE598E}" srcOrd="1" destOrd="0" parTransId="{CC447960-1D96-48A4-AFE3-A07D5BF96D27}" sibTransId="{457D8FF2-181D-4148-8BBA-E154835AF9E6}"/>
    <dgm:cxn modelId="{0114FC13-E87C-49DE-9EF3-690CD2849BAF}" type="presOf" srcId="{F7ECCDE5-3183-4231-9FA0-BF73128033BD}" destId="{ACB6584E-7F8D-4FB9-8F19-6D2B130F4540}" srcOrd="0" destOrd="0" presId="urn:microsoft.com/office/officeart/2005/8/layout/radial6"/>
    <dgm:cxn modelId="{4AAC9A39-FC58-48ED-B66C-603863C0D26B}" type="presOf" srcId="{C7E4AF5F-45B0-4546-A1DC-F59CFBB30B12}" destId="{A5D1C470-C58D-405B-9128-0D730554ACF9}" srcOrd="0" destOrd="0" presId="urn:microsoft.com/office/officeart/2005/8/layout/radial6"/>
    <dgm:cxn modelId="{89A7503C-23A6-4D3B-B7EC-3CAB828266B3}" type="presOf" srcId="{147E52A5-76B6-4A99-A335-A720CC4BF3C6}" destId="{AF3F44EF-2A15-4F84-B974-C6FBA74E1B52}" srcOrd="0" destOrd="0" presId="urn:microsoft.com/office/officeart/2005/8/layout/radial6"/>
    <dgm:cxn modelId="{5438BA3D-4D93-4E3A-A376-256220F44055}" type="presOf" srcId="{DB831E09-5E0E-4928-B7D2-88C1AC07DEF0}" destId="{904A6088-FF4C-4C2B-9289-09216F3589BE}" srcOrd="0" destOrd="0" presId="urn:microsoft.com/office/officeart/2005/8/layout/radial6"/>
    <dgm:cxn modelId="{FC591A68-CD2A-4BA3-BDB3-5946BAEAF3CE}" srcId="{9467D6BE-843D-4140-922C-32D54DC1A9A2}" destId="{C7E4AF5F-45B0-4546-A1DC-F59CFBB30B12}" srcOrd="4" destOrd="0" parTransId="{8A16F847-34DF-41B7-9B92-1E524D98F579}" sibTransId="{06087A3C-18F7-4546-8724-35F37C603FBA}"/>
    <dgm:cxn modelId="{5944696E-9352-4C05-82E3-2CC8B96C7D76}" type="presOf" srcId="{06087A3C-18F7-4546-8724-35F37C603FBA}" destId="{2E4551AD-6352-4944-982C-205BC687AF7F}" srcOrd="0" destOrd="0" presId="urn:microsoft.com/office/officeart/2005/8/layout/radial6"/>
    <dgm:cxn modelId="{79EC5E71-07BD-47D8-8EA4-28AE8539F24D}" type="presOf" srcId="{C5D3AF23-DAD4-4820-9408-FCBF0A6F011E}" destId="{76C724D1-EFDE-4ACE-9E7F-051E37B09AC9}" srcOrd="0" destOrd="0" presId="urn:microsoft.com/office/officeart/2005/8/layout/radial6"/>
    <dgm:cxn modelId="{A4DAE457-A0FF-4EFB-B8E3-3E8DC55FB9A2}" type="presOf" srcId="{1D7EEDFE-E9F5-404A-BD2D-CA6387300771}" destId="{5A5265E9-D339-4056-8C27-72B5CA3187B1}" srcOrd="0" destOrd="0" presId="urn:microsoft.com/office/officeart/2005/8/layout/radial6"/>
    <dgm:cxn modelId="{CFA8A384-DA57-4371-AAA5-D8A5E2AB3920}" srcId="{40C62253-6700-468B-BE46-DE52B048D593}" destId="{9467D6BE-843D-4140-922C-32D54DC1A9A2}" srcOrd="0" destOrd="0" parTransId="{A9B7E9F5-82A1-441C-A317-E85F78D7B1FF}" sibTransId="{F04B6E7F-7466-4BA4-AD6C-4EB450B58DA7}"/>
    <dgm:cxn modelId="{A83AC786-B74C-4D31-8FDA-BE57B18DD455}" srcId="{9467D6BE-843D-4140-922C-32D54DC1A9A2}" destId="{DB831E09-5E0E-4928-B7D2-88C1AC07DEF0}" srcOrd="0" destOrd="0" parTransId="{1783D15B-426E-4F82-9CE4-DBE61FA19660}" sibTransId="{C5D3AF23-DAD4-4820-9408-FCBF0A6F011E}"/>
    <dgm:cxn modelId="{C4439C8D-404C-4097-8923-C693BC645CAC}" type="presOf" srcId="{CE0FF3A3-9BF9-4C2C-9E6D-7F8DEEF17888}" destId="{A11F9D27-C11E-4F99-9A48-E7370FFFB6F4}" srcOrd="0" destOrd="0" presId="urn:microsoft.com/office/officeart/2005/8/layout/radial6"/>
    <dgm:cxn modelId="{53EA8B97-ACE1-441C-943D-8B944627B230}" srcId="{9467D6BE-843D-4140-922C-32D54DC1A9A2}" destId="{72C35C5E-1F88-4D51-B2E8-7D45E5459DB2}" srcOrd="2" destOrd="0" parTransId="{281DE285-9C81-4860-BFA1-811F820BC567}" sibTransId="{CE0FF3A3-9BF9-4C2C-9E6D-7F8DEEF17888}"/>
    <dgm:cxn modelId="{27F8E89C-ECC3-4229-AD9A-18F2DBE8ECA3}" srcId="{9467D6BE-843D-4140-922C-32D54DC1A9A2}" destId="{23554D33-66F7-4116-ABCD-37E6B1F4B569}" srcOrd="3" destOrd="0" parTransId="{5EBBF77B-A1A2-4ED1-96B8-BC82D08AB49F}" sibTransId="{1D7EEDFE-E9F5-404A-BD2D-CA6387300771}"/>
    <dgm:cxn modelId="{DC5ABECA-D0CC-4DFE-85E4-8287D19E9790}" type="presOf" srcId="{40C62253-6700-468B-BE46-DE52B048D593}" destId="{77EC3DE4-EDD8-4AD3-A857-AEC3AF33E363}" srcOrd="0" destOrd="0" presId="urn:microsoft.com/office/officeart/2005/8/layout/radial6"/>
    <dgm:cxn modelId="{1D23C7E1-7E72-4574-AE97-C5F7D8111328}" srcId="{9467D6BE-843D-4140-922C-32D54DC1A9A2}" destId="{F7ECCDE5-3183-4231-9FA0-BF73128033BD}" srcOrd="1" destOrd="0" parTransId="{BA78B04F-7AF3-45F8-A006-E59D28CAEB7B}" sibTransId="{147E52A5-76B6-4A99-A335-A720CC4BF3C6}"/>
    <dgm:cxn modelId="{65C427EB-4420-4118-A195-2D9BDA25E3F4}" type="presOf" srcId="{23554D33-66F7-4116-ABCD-37E6B1F4B569}" destId="{BA984EF8-B6E0-484D-85E8-2E594B0C27B8}" srcOrd="0" destOrd="0" presId="urn:microsoft.com/office/officeart/2005/8/layout/radial6"/>
    <dgm:cxn modelId="{1F8C33F6-A3DE-4C63-BD9A-4A33552F5BA6}" type="presOf" srcId="{72C35C5E-1F88-4D51-B2E8-7D45E5459DB2}" destId="{7A6824DB-991E-4DB2-9065-A9802781352C}" srcOrd="0" destOrd="0" presId="urn:microsoft.com/office/officeart/2005/8/layout/radial6"/>
    <dgm:cxn modelId="{E63640E3-6DD8-4ABE-9497-C96BAAC607E3}" type="presParOf" srcId="{77EC3DE4-EDD8-4AD3-A857-AEC3AF33E363}" destId="{DFCD2E43-9EFC-42FD-9EF4-564C772D916C}" srcOrd="0" destOrd="0" presId="urn:microsoft.com/office/officeart/2005/8/layout/radial6"/>
    <dgm:cxn modelId="{3E82116E-8CDC-40CC-94C6-1D82AB3DB8EF}" type="presParOf" srcId="{77EC3DE4-EDD8-4AD3-A857-AEC3AF33E363}" destId="{904A6088-FF4C-4C2B-9289-09216F3589BE}" srcOrd="1" destOrd="0" presId="urn:microsoft.com/office/officeart/2005/8/layout/radial6"/>
    <dgm:cxn modelId="{6AEF4199-CD24-4BED-84D7-A4C62F21B808}" type="presParOf" srcId="{77EC3DE4-EDD8-4AD3-A857-AEC3AF33E363}" destId="{01331195-2433-4892-B338-132982568333}" srcOrd="2" destOrd="0" presId="urn:microsoft.com/office/officeart/2005/8/layout/radial6"/>
    <dgm:cxn modelId="{B81358BD-2BA4-4391-9424-5EEAB9045868}" type="presParOf" srcId="{77EC3DE4-EDD8-4AD3-A857-AEC3AF33E363}" destId="{76C724D1-EFDE-4ACE-9E7F-051E37B09AC9}" srcOrd="3" destOrd="0" presId="urn:microsoft.com/office/officeart/2005/8/layout/radial6"/>
    <dgm:cxn modelId="{F605D311-FA99-4DB0-9410-1482EE2C23BC}" type="presParOf" srcId="{77EC3DE4-EDD8-4AD3-A857-AEC3AF33E363}" destId="{ACB6584E-7F8D-4FB9-8F19-6D2B130F4540}" srcOrd="4" destOrd="0" presId="urn:microsoft.com/office/officeart/2005/8/layout/radial6"/>
    <dgm:cxn modelId="{BA0A582C-252C-40D3-8B9D-B31BF83C9084}" type="presParOf" srcId="{77EC3DE4-EDD8-4AD3-A857-AEC3AF33E363}" destId="{B5483034-6D64-4BD1-8415-FBFA1473243F}" srcOrd="5" destOrd="0" presId="urn:microsoft.com/office/officeart/2005/8/layout/radial6"/>
    <dgm:cxn modelId="{E62084C7-4A65-424C-AC08-9993B818465A}" type="presParOf" srcId="{77EC3DE4-EDD8-4AD3-A857-AEC3AF33E363}" destId="{AF3F44EF-2A15-4F84-B974-C6FBA74E1B52}" srcOrd="6" destOrd="0" presId="urn:microsoft.com/office/officeart/2005/8/layout/radial6"/>
    <dgm:cxn modelId="{626958C5-CCAD-4922-A0CC-6C7675BDDC2D}" type="presParOf" srcId="{77EC3DE4-EDD8-4AD3-A857-AEC3AF33E363}" destId="{7A6824DB-991E-4DB2-9065-A9802781352C}" srcOrd="7" destOrd="0" presId="urn:microsoft.com/office/officeart/2005/8/layout/radial6"/>
    <dgm:cxn modelId="{B9E10A12-6448-412F-AA28-7B7799FA5ECE}" type="presParOf" srcId="{77EC3DE4-EDD8-4AD3-A857-AEC3AF33E363}" destId="{A885282E-024A-467C-9F41-351AA8C631C1}" srcOrd="8" destOrd="0" presId="urn:microsoft.com/office/officeart/2005/8/layout/radial6"/>
    <dgm:cxn modelId="{66DB9A12-64A2-44A6-AEE4-A18EB7485201}" type="presParOf" srcId="{77EC3DE4-EDD8-4AD3-A857-AEC3AF33E363}" destId="{A11F9D27-C11E-4F99-9A48-E7370FFFB6F4}" srcOrd="9" destOrd="0" presId="urn:microsoft.com/office/officeart/2005/8/layout/radial6"/>
    <dgm:cxn modelId="{75DCB0F8-67CB-4B98-B55E-AF129F33E841}" type="presParOf" srcId="{77EC3DE4-EDD8-4AD3-A857-AEC3AF33E363}" destId="{BA984EF8-B6E0-484D-85E8-2E594B0C27B8}" srcOrd="10" destOrd="0" presId="urn:microsoft.com/office/officeart/2005/8/layout/radial6"/>
    <dgm:cxn modelId="{525D74C0-39D9-4EF8-8C9E-3035F5439C3D}" type="presParOf" srcId="{77EC3DE4-EDD8-4AD3-A857-AEC3AF33E363}" destId="{37831514-AD2F-4E1E-B28D-F5863BA687B6}" srcOrd="11" destOrd="0" presId="urn:microsoft.com/office/officeart/2005/8/layout/radial6"/>
    <dgm:cxn modelId="{2C0A43E5-B256-415B-AA5D-8C0848138677}" type="presParOf" srcId="{77EC3DE4-EDD8-4AD3-A857-AEC3AF33E363}" destId="{5A5265E9-D339-4056-8C27-72B5CA3187B1}" srcOrd="12" destOrd="0" presId="urn:microsoft.com/office/officeart/2005/8/layout/radial6"/>
    <dgm:cxn modelId="{8D3F66BB-FE77-4AE0-AACB-40E411BDE5EB}" type="presParOf" srcId="{77EC3DE4-EDD8-4AD3-A857-AEC3AF33E363}" destId="{A5D1C470-C58D-405B-9128-0D730554ACF9}" srcOrd="13" destOrd="0" presId="urn:microsoft.com/office/officeart/2005/8/layout/radial6"/>
    <dgm:cxn modelId="{C18B443A-CCB3-4ABF-B0B8-E54204E7D3FB}" type="presParOf" srcId="{77EC3DE4-EDD8-4AD3-A857-AEC3AF33E363}" destId="{1111FD0B-9472-4357-9FC2-D3BABA209275}" srcOrd="14" destOrd="0" presId="urn:microsoft.com/office/officeart/2005/8/layout/radial6"/>
    <dgm:cxn modelId="{B6B5FA8C-65F1-4599-8004-EA1267ADE8A5}" type="presParOf" srcId="{77EC3DE4-EDD8-4AD3-A857-AEC3AF33E363}" destId="{2E4551AD-6352-4944-982C-205BC687AF7F}"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9F0BA8-AE41-421D-AFA0-18AB9AB690E7}" type="doc">
      <dgm:prSet loTypeId="urn:microsoft.com/office/officeart/2005/8/layout/vList2" loCatId="list" qsTypeId="urn:microsoft.com/office/officeart/2005/8/quickstyle/simple2" qsCatId="simple" csTypeId="urn:microsoft.com/office/officeart/2005/8/colors/colorful2" csCatId="colorful"/>
      <dgm:spPr/>
      <dgm:t>
        <a:bodyPr/>
        <a:lstStyle/>
        <a:p>
          <a:endParaRPr lang="en-US"/>
        </a:p>
      </dgm:t>
    </dgm:pt>
    <dgm:pt modelId="{0817C896-E2D2-49F6-9DC6-C38821688C51}">
      <dgm:prSet/>
      <dgm:spPr/>
      <dgm:t>
        <a:bodyPr/>
        <a:lstStyle/>
        <a:p>
          <a:r>
            <a:rPr lang="en-CA"/>
            <a:t>Community Connect</a:t>
          </a:r>
          <a:endParaRPr lang="en-US"/>
        </a:p>
      </dgm:t>
    </dgm:pt>
    <dgm:pt modelId="{42621E24-AFAE-4636-BA39-3F7E983C98C3}" type="parTrans" cxnId="{401624C7-E4B7-42DA-AF69-A4717F3FDE32}">
      <dgm:prSet/>
      <dgm:spPr/>
      <dgm:t>
        <a:bodyPr/>
        <a:lstStyle/>
        <a:p>
          <a:endParaRPr lang="en-US"/>
        </a:p>
      </dgm:t>
    </dgm:pt>
    <dgm:pt modelId="{352B2439-27CF-4A4F-BA09-4E800A1959CF}" type="sibTrans" cxnId="{401624C7-E4B7-42DA-AF69-A4717F3FDE32}">
      <dgm:prSet/>
      <dgm:spPr/>
      <dgm:t>
        <a:bodyPr/>
        <a:lstStyle/>
        <a:p>
          <a:endParaRPr lang="en-US"/>
        </a:p>
      </dgm:t>
    </dgm:pt>
    <dgm:pt modelId="{8C9722D1-99FF-4758-A0D8-59CE02BC7F05}">
      <dgm:prSet/>
      <dgm:spPr/>
      <dgm:t>
        <a:bodyPr/>
        <a:lstStyle/>
        <a:p>
          <a:r>
            <a:rPr lang="en-CA"/>
            <a:t>Skills for Daily Living </a:t>
          </a:r>
          <a:endParaRPr lang="en-US"/>
        </a:p>
      </dgm:t>
    </dgm:pt>
    <dgm:pt modelId="{AF243721-C1D8-435C-9040-0F2C5F0FF6E1}" type="parTrans" cxnId="{255BA4DB-7A5B-4F7A-9B56-2645900EB722}">
      <dgm:prSet/>
      <dgm:spPr/>
      <dgm:t>
        <a:bodyPr/>
        <a:lstStyle/>
        <a:p>
          <a:endParaRPr lang="en-US"/>
        </a:p>
      </dgm:t>
    </dgm:pt>
    <dgm:pt modelId="{0D6D03BA-DB59-4EFC-B056-6F168384BB17}" type="sibTrans" cxnId="{255BA4DB-7A5B-4F7A-9B56-2645900EB722}">
      <dgm:prSet/>
      <dgm:spPr/>
      <dgm:t>
        <a:bodyPr/>
        <a:lstStyle/>
        <a:p>
          <a:endParaRPr lang="en-US"/>
        </a:p>
      </dgm:t>
    </dgm:pt>
    <dgm:pt modelId="{4B61032B-2A23-44E5-A65A-58A180211D3F}">
      <dgm:prSet/>
      <dgm:spPr/>
      <dgm:t>
        <a:bodyPr/>
        <a:lstStyle/>
        <a:p>
          <a:r>
            <a:rPr lang="en-CA"/>
            <a:t>Life Hacks </a:t>
          </a:r>
          <a:endParaRPr lang="en-US"/>
        </a:p>
      </dgm:t>
    </dgm:pt>
    <dgm:pt modelId="{6B22FB39-7CC2-4390-AFCD-552E6605E171}" type="parTrans" cxnId="{0796B06D-9BAE-4F0A-9CAA-01FCB2851546}">
      <dgm:prSet/>
      <dgm:spPr/>
      <dgm:t>
        <a:bodyPr/>
        <a:lstStyle/>
        <a:p>
          <a:endParaRPr lang="en-US"/>
        </a:p>
      </dgm:t>
    </dgm:pt>
    <dgm:pt modelId="{F4288C0D-D444-4D10-BA4E-9ED6C9B032E8}" type="sibTrans" cxnId="{0796B06D-9BAE-4F0A-9CAA-01FCB2851546}">
      <dgm:prSet/>
      <dgm:spPr/>
      <dgm:t>
        <a:bodyPr/>
        <a:lstStyle/>
        <a:p>
          <a:endParaRPr lang="en-US"/>
        </a:p>
      </dgm:t>
    </dgm:pt>
    <dgm:pt modelId="{1E21ACE7-AF76-4DAE-AC11-D79CCA1AA033}">
      <dgm:prSet/>
      <dgm:spPr/>
      <dgm:t>
        <a:bodyPr/>
        <a:lstStyle/>
        <a:p>
          <a:r>
            <a:rPr lang="en-CA"/>
            <a:t>Let’s Get Cookin’</a:t>
          </a:r>
          <a:endParaRPr lang="en-US"/>
        </a:p>
      </dgm:t>
    </dgm:pt>
    <dgm:pt modelId="{234137F7-79AE-4146-8B90-8468B16F2E67}" type="parTrans" cxnId="{DF581755-8A45-4649-B80D-1AABE0E3B150}">
      <dgm:prSet/>
      <dgm:spPr/>
      <dgm:t>
        <a:bodyPr/>
        <a:lstStyle/>
        <a:p>
          <a:endParaRPr lang="en-US"/>
        </a:p>
      </dgm:t>
    </dgm:pt>
    <dgm:pt modelId="{8DB7053A-8654-4C5A-A717-46456EC9AE9C}" type="sibTrans" cxnId="{DF581755-8A45-4649-B80D-1AABE0E3B150}">
      <dgm:prSet/>
      <dgm:spPr/>
      <dgm:t>
        <a:bodyPr/>
        <a:lstStyle/>
        <a:p>
          <a:endParaRPr lang="en-US"/>
        </a:p>
      </dgm:t>
    </dgm:pt>
    <dgm:pt modelId="{D834F6EE-ACEA-4AB9-B9F0-A2FF0838C295}">
      <dgm:prSet/>
      <dgm:spPr/>
      <dgm:t>
        <a:bodyPr/>
        <a:lstStyle/>
        <a:p>
          <a:r>
            <a:rPr lang="en-CA"/>
            <a:t>Self-Discovery: Looking Inwards </a:t>
          </a:r>
          <a:endParaRPr lang="en-US"/>
        </a:p>
      </dgm:t>
    </dgm:pt>
    <dgm:pt modelId="{0F4EE60F-DD28-4190-B9B9-9251CC53DDE5}" type="parTrans" cxnId="{AC2B6CA4-C690-482B-AF60-2FC9DBFDCF62}">
      <dgm:prSet/>
      <dgm:spPr/>
      <dgm:t>
        <a:bodyPr/>
        <a:lstStyle/>
        <a:p>
          <a:endParaRPr lang="en-US"/>
        </a:p>
      </dgm:t>
    </dgm:pt>
    <dgm:pt modelId="{C3A4D676-5C45-4E7E-8AB4-2F5A863FD217}" type="sibTrans" cxnId="{AC2B6CA4-C690-482B-AF60-2FC9DBFDCF62}">
      <dgm:prSet/>
      <dgm:spPr/>
      <dgm:t>
        <a:bodyPr/>
        <a:lstStyle/>
        <a:p>
          <a:endParaRPr lang="en-US"/>
        </a:p>
      </dgm:t>
    </dgm:pt>
    <dgm:pt modelId="{9B7FAF75-5A40-4B07-9778-985C59DACA93}">
      <dgm:prSet/>
      <dgm:spPr/>
      <dgm:t>
        <a:bodyPr/>
        <a:lstStyle/>
        <a:p>
          <a:r>
            <a:rPr lang="en-CA"/>
            <a:t>Navigating Mental Health: Oneself and Others </a:t>
          </a:r>
          <a:endParaRPr lang="en-US"/>
        </a:p>
      </dgm:t>
    </dgm:pt>
    <dgm:pt modelId="{1D1E2E69-2B9C-479F-9BEC-C8C92E34C88C}" type="parTrans" cxnId="{72099E0E-4DDB-4F8B-8E54-D7AF22F1D2CA}">
      <dgm:prSet/>
      <dgm:spPr/>
      <dgm:t>
        <a:bodyPr/>
        <a:lstStyle/>
        <a:p>
          <a:endParaRPr lang="en-US"/>
        </a:p>
      </dgm:t>
    </dgm:pt>
    <dgm:pt modelId="{B88529F7-2221-4E47-B3B0-BDA5585B09ED}" type="sibTrans" cxnId="{72099E0E-4DDB-4F8B-8E54-D7AF22F1D2CA}">
      <dgm:prSet/>
      <dgm:spPr/>
      <dgm:t>
        <a:bodyPr/>
        <a:lstStyle/>
        <a:p>
          <a:endParaRPr lang="en-US"/>
        </a:p>
      </dgm:t>
    </dgm:pt>
    <dgm:pt modelId="{87140265-1D53-4B0D-B108-ED9ED7DC56BA}" type="pres">
      <dgm:prSet presAssocID="{469F0BA8-AE41-421D-AFA0-18AB9AB690E7}" presName="linear" presStyleCnt="0">
        <dgm:presLayoutVars>
          <dgm:animLvl val="lvl"/>
          <dgm:resizeHandles val="exact"/>
        </dgm:presLayoutVars>
      </dgm:prSet>
      <dgm:spPr/>
    </dgm:pt>
    <dgm:pt modelId="{C61190B9-7A6F-442E-969E-26397BE334B8}" type="pres">
      <dgm:prSet presAssocID="{0817C896-E2D2-49F6-9DC6-C38821688C51}" presName="parentText" presStyleLbl="node1" presStyleIdx="0" presStyleCnt="6">
        <dgm:presLayoutVars>
          <dgm:chMax val="0"/>
          <dgm:bulletEnabled val="1"/>
        </dgm:presLayoutVars>
      </dgm:prSet>
      <dgm:spPr/>
    </dgm:pt>
    <dgm:pt modelId="{6C888A61-27D3-4804-8B76-B532E65269D4}" type="pres">
      <dgm:prSet presAssocID="{352B2439-27CF-4A4F-BA09-4E800A1959CF}" presName="spacer" presStyleCnt="0"/>
      <dgm:spPr/>
    </dgm:pt>
    <dgm:pt modelId="{C68434D3-BFE3-424E-8692-4235B0345318}" type="pres">
      <dgm:prSet presAssocID="{8C9722D1-99FF-4758-A0D8-59CE02BC7F05}" presName="parentText" presStyleLbl="node1" presStyleIdx="1" presStyleCnt="6">
        <dgm:presLayoutVars>
          <dgm:chMax val="0"/>
          <dgm:bulletEnabled val="1"/>
        </dgm:presLayoutVars>
      </dgm:prSet>
      <dgm:spPr/>
    </dgm:pt>
    <dgm:pt modelId="{DE4789AA-8C33-4B67-83F6-2C974109E409}" type="pres">
      <dgm:prSet presAssocID="{0D6D03BA-DB59-4EFC-B056-6F168384BB17}" presName="spacer" presStyleCnt="0"/>
      <dgm:spPr/>
    </dgm:pt>
    <dgm:pt modelId="{31A58073-026A-4FFB-AF23-C6A25029A09E}" type="pres">
      <dgm:prSet presAssocID="{4B61032B-2A23-44E5-A65A-58A180211D3F}" presName="parentText" presStyleLbl="node1" presStyleIdx="2" presStyleCnt="6">
        <dgm:presLayoutVars>
          <dgm:chMax val="0"/>
          <dgm:bulletEnabled val="1"/>
        </dgm:presLayoutVars>
      </dgm:prSet>
      <dgm:spPr/>
    </dgm:pt>
    <dgm:pt modelId="{B147E539-443E-443C-BC99-088730B442FF}" type="pres">
      <dgm:prSet presAssocID="{F4288C0D-D444-4D10-BA4E-9ED6C9B032E8}" presName="spacer" presStyleCnt="0"/>
      <dgm:spPr/>
    </dgm:pt>
    <dgm:pt modelId="{AC92DED6-BBF7-40CC-AD56-30DC1FA4384E}" type="pres">
      <dgm:prSet presAssocID="{1E21ACE7-AF76-4DAE-AC11-D79CCA1AA033}" presName="parentText" presStyleLbl="node1" presStyleIdx="3" presStyleCnt="6">
        <dgm:presLayoutVars>
          <dgm:chMax val="0"/>
          <dgm:bulletEnabled val="1"/>
        </dgm:presLayoutVars>
      </dgm:prSet>
      <dgm:spPr/>
    </dgm:pt>
    <dgm:pt modelId="{083D3AD3-E731-43FA-AF4F-7119A2BC71AF}" type="pres">
      <dgm:prSet presAssocID="{8DB7053A-8654-4C5A-A717-46456EC9AE9C}" presName="spacer" presStyleCnt="0"/>
      <dgm:spPr/>
    </dgm:pt>
    <dgm:pt modelId="{84A80456-3101-4960-888D-19A760FA75B1}" type="pres">
      <dgm:prSet presAssocID="{D834F6EE-ACEA-4AB9-B9F0-A2FF0838C295}" presName="parentText" presStyleLbl="node1" presStyleIdx="4" presStyleCnt="6">
        <dgm:presLayoutVars>
          <dgm:chMax val="0"/>
          <dgm:bulletEnabled val="1"/>
        </dgm:presLayoutVars>
      </dgm:prSet>
      <dgm:spPr/>
    </dgm:pt>
    <dgm:pt modelId="{0BC197E9-7F0D-4033-9906-7F58FE820C3B}" type="pres">
      <dgm:prSet presAssocID="{C3A4D676-5C45-4E7E-8AB4-2F5A863FD217}" presName="spacer" presStyleCnt="0"/>
      <dgm:spPr/>
    </dgm:pt>
    <dgm:pt modelId="{0FD314CA-24E3-4302-91D7-DDDCBD4527AE}" type="pres">
      <dgm:prSet presAssocID="{9B7FAF75-5A40-4B07-9778-985C59DACA93}" presName="parentText" presStyleLbl="node1" presStyleIdx="5" presStyleCnt="6">
        <dgm:presLayoutVars>
          <dgm:chMax val="0"/>
          <dgm:bulletEnabled val="1"/>
        </dgm:presLayoutVars>
      </dgm:prSet>
      <dgm:spPr/>
    </dgm:pt>
  </dgm:ptLst>
  <dgm:cxnLst>
    <dgm:cxn modelId="{72099E0E-4DDB-4F8B-8E54-D7AF22F1D2CA}" srcId="{469F0BA8-AE41-421D-AFA0-18AB9AB690E7}" destId="{9B7FAF75-5A40-4B07-9778-985C59DACA93}" srcOrd="5" destOrd="0" parTransId="{1D1E2E69-2B9C-479F-9BEC-C8C92E34C88C}" sibTransId="{B88529F7-2221-4E47-B3B0-BDA5585B09ED}"/>
    <dgm:cxn modelId="{65BB2D21-40F6-4D52-AA5B-4BDC49B373C7}" type="presOf" srcId="{8C9722D1-99FF-4758-A0D8-59CE02BC7F05}" destId="{C68434D3-BFE3-424E-8692-4235B0345318}" srcOrd="0" destOrd="0" presId="urn:microsoft.com/office/officeart/2005/8/layout/vList2"/>
    <dgm:cxn modelId="{6975512E-5C3A-4173-9C9A-1F924709FB73}" type="presOf" srcId="{1E21ACE7-AF76-4DAE-AC11-D79CCA1AA033}" destId="{AC92DED6-BBF7-40CC-AD56-30DC1FA4384E}" srcOrd="0" destOrd="0" presId="urn:microsoft.com/office/officeart/2005/8/layout/vList2"/>
    <dgm:cxn modelId="{C6789A35-32B7-4358-8DBA-42AD6EEB12C3}" type="presOf" srcId="{0817C896-E2D2-49F6-9DC6-C38821688C51}" destId="{C61190B9-7A6F-442E-969E-26397BE334B8}" srcOrd="0" destOrd="0" presId="urn:microsoft.com/office/officeart/2005/8/layout/vList2"/>
    <dgm:cxn modelId="{2B2E715B-BA7B-4229-9CCF-73DAB93E1EC4}" type="presOf" srcId="{D834F6EE-ACEA-4AB9-B9F0-A2FF0838C295}" destId="{84A80456-3101-4960-888D-19A760FA75B1}" srcOrd="0" destOrd="0" presId="urn:microsoft.com/office/officeart/2005/8/layout/vList2"/>
    <dgm:cxn modelId="{27E56D49-D0A7-44A4-BB4B-0C4CA9F617D3}" type="presOf" srcId="{469F0BA8-AE41-421D-AFA0-18AB9AB690E7}" destId="{87140265-1D53-4B0D-B108-ED9ED7DC56BA}" srcOrd="0" destOrd="0" presId="urn:microsoft.com/office/officeart/2005/8/layout/vList2"/>
    <dgm:cxn modelId="{0796B06D-9BAE-4F0A-9CAA-01FCB2851546}" srcId="{469F0BA8-AE41-421D-AFA0-18AB9AB690E7}" destId="{4B61032B-2A23-44E5-A65A-58A180211D3F}" srcOrd="2" destOrd="0" parTransId="{6B22FB39-7CC2-4390-AFCD-552E6605E171}" sibTransId="{F4288C0D-D444-4D10-BA4E-9ED6C9B032E8}"/>
    <dgm:cxn modelId="{DF581755-8A45-4649-B80D-1AABE0E3B150}" srcId="{469F0BA8-AE41-421D-AFA0-18AB9AB690E7}" destId="{1E21ACE7-AF76-4DAE-AC11-D79CCA1AA033}" srcOrd="3" destOrd="0" parTransId="{234137F7-79AE-4146-8B90-8468B16F2E67}" sibTransId="{8DB7053A-8654-4C5A-A717-46456EC9AE9C}"/>
    <dgm:cxn modelId="{AC2B6CA4-C690-482B-AF60-2FC9DBFDCF62}" srcId="{469F0BA8-AE41-421D-AFA0-18AB9AB690E7}" destId="{D834F6EE-ACEA-4AB9-B9F0-A2FF0838C295}" srcOrd="4" destOrd="0" parTransId="{0F4EE60F-DD28-4190-B9B9-9251CC53DDE5}" sibTransId="{C3A4D676-5C45-4E7E-8AB4-2F5A863FD217}"/>
    <dgm:cxn modelId="{045E6AC0-A16A-47DE-9D6B-7173D0D91A21}" type="presOf" srcId="{4B61032B-2A23-44E5-A65A-58A180211D3F}" destId="{31A58073-026A-4FFB-AF23-C6A25029A09E}" srcOrd="0" destOrd="0" presId="urn:microsoft.com/office/officeart/2005/8/layout/vList2"/>
    <dgm:cxn modelId="{401624C7-E4B7-42DA-AF69-A4717F3FDE32}" srcId="{469F0BA8-AE41-421D-AFA0-18AB9AB690E7}" destId="{0817C896-E2D2-49F6-9DC6-C38821688C51}" srcOrd="0" destOrd="0" parTransId="{42621E24-AFAE-4636-BA39-3F7E983C98C3}" sibTransId="{352B2439-27CF-4A4F-BA09-4E800A1959CF}"/>
    <dgm:cxn modelId="{255BA4DB-7A5B-4F7A-9B56-2645900EB722}" srcId="{469F0BA8-AE41-421D-AFA0-18AB9AB690E7}" destId="{8C9722D1-99FF-4758-A0D8-59CE02BC7F05}" srcOrd="1" destOrd="0" parTransId="{AF243721-C1D8-435C-9040-0F2C5F0FF6E1}" sibTransId="{0D6D03BA-DB59-4EFC-B056-6F168384BB17}"/>
    <dgm:cxn modelId="{06A83DFC-6C87-4AEC-9717-662D312E9A44}" type="presOf" srcId="{9B7FAF75-5A40-4B07-9778-985C59DACA93}" destId="{0FD314CA-24E3-4302-91D7-DDDCBD4527AE}" srcOrd="0" destOrd="0" presId="urn:microsoft.com/office/officeart/2005/8/layout/vList2"/>
    <dgm:cxn modelId="{5B70ADF8-55BD-45E8-86DB-F1328938A865}" type="presParOf" srcId="{87140265-1D53-4B0D-B108-ED9ED7DC56BA}" destId="{C61190B9-7A6F-442E-969E-26397BE334B8}" srcOrd="0" destOrd="0" presId="urn:microsoft.com/office/officeart/2005/8/layout/vList2"/>
    <dgm:cxn modelId="{4798FC0F-DF26-4DBA-BAA9-F44A09394F82}" type="presParOf" srcId="{87140265-1D53-4B0D-B108-ED9ED7DC56BA}" destId="{6C888A61-27D3-4804-8B76-B532E65269D4}" srcOrd="1" destOrd="0" presId="urn:microsoft.com/office/officeart/2005/8/layout/vList2"/>
    <dgm:cxn modelId="{DB83CFBE-3F1D-4DC0-90FF-7B6D11EBCC55}" type="presParOf" srcId="{87140265-1D53-4B0D-B108-ED9ED7DC56BA}" destId="{C68434D3-BFE3-424E-8692-4235B0345318}" srcOrd="2" destOrd="0" presId="urn:microsoft.com/office/officeart/2005/8/layout/vList2"/>
    <dgm:cxn modelId="{903CE4C8-1916-4A03-AB00-799A690E405F}" type="presParOf" srcId="{87140265-1D53-4B0D-B108-ED9ED7DC56BA}" destId="{DE4789AA-8C33-4B67-83F6-2C974109E409}" srcOrd="3" destOrd="0" presId="urn:microsoft.com/office/officeart/2005/8/layout/vList2"/>
    <dgm:cxn modelId="{1967C833-BA86-4E18-8503-83D57030BCEB}" type="presParOf" srcId="{87140265-1D53-4B0D-B108-ED9ED7DC56BA}" destId="{31A58073-026A-4FFB-AF23-C6A25029A09E}" srcOrd="4" destOrd="0" presId="urn:microsoft.com/office/officeart/2005/8/layout/vList2"/>
    <dgm:cxn modelId="{638D9146-ED11-48A6-AE02-A03120E5BE41}" type="presParOf" srcId="{87140265-1D53-4B0D-B108-ED9ED7DC56BA}" destId="{B147E539-443E-443C-BC99-088730B442FF}" srcOrd="5" destOrd="0" presId="urn:microsoft.com/office/officeart/2005/8/layout/vList2"/>
    <dgm:cxn modelId="{3F1C0F70-8EAC-4E7E-AD6E-036216745E12}" type="presParOf" srcId="{87140265-1D53-4B0D-B108-ED9ED7DC56BA}" destId="{AC92DED6-BBF7-40CC-AD56-30DC1FA4384E}" srcOrd="6" destOrd="0" presId="urn:microsoft.com/office/officeart/2005/8/layout/vList2"/>
    <dgm:cxn modelId="{289384D4-14CE-4EFC-AE99-0543A65FDA0E}" type="presParOf" srcId="{87140265-1D53-4B0D-B108-ED9ED7DC56BA}" destId="{083D3AD3-E731-43FA-AF4F-7119A2BC71AF}" srcOrd="7" destOrd="0" presId="urn:microsoft.com/office/officeart/2005/8/layout/vList2"/>
    <dgm:cxn modelId="{04552444-AD64-4A37-BD61-64BFF375EAAE}" type="presParOf" srcId="{87140265-1D53-4B0D-B108-ED9ED7DC56BA}" destId="{84A80456-3101-4960-888D-19A760FA75B1}" srcOrd="8" destOrd="0" presId="urn:microsoft.com/office/officeart/2005/8/layout/vList2"/>
    <dgm:cxn modelId="{C8C6BBD0-E079-4248-8F8F-06A2FA27951F}" type="presParOf" srcId="{87140265-1D53-4B0D-B108-ED9ED7DC56BA}" destId="{0BC197E9-7F0D-4033-9906-7F58FE820C3B}" srcOrd="9" destOrd="0" presId="urn:microsoft.com/office/officeart/2005/8/layout/vList2"/>
    <dgm:cxn modelId="{2186286E-CBC4-4434-A130-4AAA687BB0CA}" type="presParOf" srcId="{87140265-1D53-4B0D-B108-ED9ED7DC56BA}" destId="{0FD314CA-24E3-4302-91D7-DDDCBD4527AE}"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7EFB8B-96FA-4714-8A71-1B1B47930561}"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n-CA"/>
        </a:p>
      </dgm:t>
    </dgm:pt>
    <dgm:pt modelId="{0EFD3D8E-EF52-4EA1-9AC0-37C5C84465FE}">
      <dgm:prSet phldrT="[Text]"/>
      <dgm:spPr/>
      <dgm:t>
        <a:bodyPr/>
        <a:lstStyle/>
        <a:p>
          <a:endParaRPr lang="en-CA" dirty="0"/>
        </a:p>
      </dgm:t>
    </dgm:pt>
    <dgm:pt modelId="{B5F42BFE-E0E6-43A5-8F7F-75CF7A483E86}" type="parTrans" cxnId="{F8DC2748-FE0B-4A1D-B21B-70DB0E371B8A}">
      <dgm:prSet/>
      <dgm:spPr/>
      <dgm:t>
        <a:bodyPr/>
        <a:lstStyle/>
        <a:p>
          <a:endParaRPr lang="en-CA"/>
        </a:p>
      </dgm:t>
    </dgm:pt>
    <dgm:pt modelId="{7AC4174E-D36B-43C7-9065-DF45A7FE6E60}" type="sibTrans" cxnId="{F8DC2748-FE0B-4A1D-B21B-70DB0E371B8A}">
      <dgm:prSet/>
      <dgm:spPr/>
      <dgm:t>
        <a:bodyPr/>
        <a:lstStyle/>
        <a:p>
          <a:endParaRPr lang="en-CA"/>
        </a:p>
      </dgm:t>
    </dgm:pt>
    <dgm:pt modelId="{2160F1ED-9FF1-411C-ADE5-8A5DA5C64F12}">
      <dgm:prSet phldrT="[Text]"/>
      <dgm:spPr/>
      <dgm:t>
        <a:bodyPr/>
        <a:lstStyle/>
        <a:p>
          <a:pPr algn="ctr"/>
          <a:r>
            <a:rPr lang="en-US" b="1" dirty="0">
              <a:solidFill>
                <a:schemeClr val="bg1"/>
              </a:solidFill>
              <a:latin typeface="Arial" panose="020B0604020202020204" pitchFamily="34" charset="0"/>
              <a:cs typeface="Arial" panose="020B0604020202020204" pitchFamily="34" charset="0"/>
            </a:rPr>
            <a:t>Individualistic</a:t>
          </a:r>
        </a:p>
        <a:p>
          <a:pPr algn="ctr"/>
          <a:r>
            <a:rPr lang="en-US" dirty="0">
              <a:solidFill>
                <a:schemeClr val="bg1"/>
              </a:solidFill>
              <a:latin typeface="Arial" panose="020B0604020202020204" pitchFamily="34" charset="0"/>
              <a:cs typeface="Arial" panose="020B0604020202020204" pitchFamily="34" charset="0"/>
            </a:rPr>
            <a:t>-Competition</a:t>
          </a:r>
        </a:p>
        <a:p>
          <a:pPr algn="ctr"/>
          <a:r>
            <a:rPr lang="en-US" dirty="0">
              <a:solidFill>
                <a:schemeClr val="bg1"/>
              </a:solidFill>
              <a:latin typeface="Arial" panose="020B0604020202020204" pitchFamily="34" charset="0"/>
              <a:cs typeface="Arial" panose="020B0604020202020204" pitchFamily="34" charset="0"/>
            </a:rPr>
            <a:t>-Autonomy</a:t>
          </a:r>
        </a:p>
        <a:p>
          <a:pPr algn="ctr"/>
          <a:r>
            <a:rPr lang="en-US" dirty="0">
              <a:solidFill>
                <a:schemeClr val="bg1"/>
              </a:solidFill>
              <a:latin typeface="Arial" panose="020B0604020202020204" pitchFamily="34" charset="0"/>
              <a:cs typeface="Arial" panose="020B0604020202020204" pitchFamily="34" charset="0"/>
            </a:rPr>
            <a:t>-Originality </a:t>
          </a:r>
          <a:r>
            <a:rPr lang="en-US" dirty="0">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dgm:t>
    </dgm:pt>
    <dgm:pt modelId="{8596B0B1-F640-46A0-A796-C5484A138775}" type="parTrans" cxnId="{3D730897-B09F-49F5-A58D-E47372473826}">
      <dgm:prSet/>
      <dgm:spPr/>
      <dgm:t>
        <a:bodyPr/>
        <a:lstStyle/>
        <a:p>
          <a:endParaRPr lang="en-CA"/>
        </a:p>
      </dgm:t>
    </dgm:pt>
    <dgm:pt modelId="{322B7AD0-6950-4ABB-850E-236249D97889}" type="sibTrans" cxnId="{3D730897-B09F-49F5-A58D-E47372473826}">
      <dgm:prSet/>
      <dgm:spPr/>
      <dgm:t>
        <a:bodyPr/>
        <a:lstStyle/>
        <a:p>
          <a:endParaRPr lang="en-CA"/>
        </a:p>
      </dgm:t>
    </dgm:pt>
    <dgm:pt modelId="{3CF56D34-CE4C-4C83-A667-788F71C0E913}">
      <dgm:prSet phldrT="[Text]"/>
      <dgm:spPr/>
      <dgm:t>
        <a:bodyPr/>
        <a:lstStyle/>
        <a:p>
          <a:pPr algn="ctr"/>
          <a:r>
            <a:rPr lang="en-US" b="1" dirty="0">
              <a:solidFill>
                <a:schemeClr val="bg1"/>
              </a:solidFill>
              <a:latin typeface="Arial" panose="020B0604020202020204" pitchFamily="34" charset="0"/>
              <a:cs typeface="Arial" panose="020B0604020202020204" pitchFamily="34" charset="0"/>
            </a:rPr>
            <a:t>Collectivist</a:t>
          </a:r>
        </a:p>
        <a:p>
          <a:pPr algn="ctr"/>
          <a:r>
            <a:rPr lang="en-US" dirty="0">
              <a:solidFill>
                <a:schemeClr val="bg1"/>
              </a:solidFill>
              <a:latin typeface="Arial" panose="020B0604020202020204" pitchFamily="34" charset="0"/>
              <a:cs typeface="Arial" panose="020B0604020202020204" pitchFamily="34" charset="0"/>
            </a:rPr>
            <a:t>-Family/group </a:t>
          </a:r>
        </a:p>
        <a:p>
          <a:pPr algn="ctr"/>
          <a:r>
            <a:rPr lang="en-US" dirty="0">
              <a:solidFill>
                <a:schemeClr val="bg1"/>
              </a:solidFill>
              <a:latin typeface="Arial" panose="020B0604020202020204" pitchFamily="34" charset="0"/>
              <a:cs typeface="Arial" panose="020B0604020202020204" pitchFamily="34" charset="0"/>
            </a:rPr>
            <a:t>-Cooperation</a:t>
          </a:r>
        </a:p>
        <a:p>
          <a:pPr algn="ctr"/>
          <a:r>
            <a:rPr lang="en-US" dirty="0">
              <a:solidFill>
                <a:schemeClr val="bg1"/>
              </a:solidFill>
              <a:latin typeface="Arial" panose="020B0604020202020204" pitchFamily="34" charset="0"/>
              <a:cs typeface="Arial" panose="020B0604020202020204" pitchFamily="34" charset="0"/>
            </a:rPr>
            <a:t>-Reliability </a:t>
          </a:r>
        </a:p>
      </dgm:t>
    </dgm:pt>
    <dgm:pt modelId="{CED61B9E-2C1D-4788-AE70-2F66E72620DA}" type="parTrans" cxnId="{9F802221-5BC8-4F33-A80A-2C7610696047}">
      <dgm:prSet/>
      <dgm:spPr/>
      <dgm:t>
        <a:bodyPr/>
        <a:lstStyle/>
        <a:p>
          <a:endParaRPr lang="en-CA"/>
        </a:p>
      </dgm:t>
    </dgm:pt>
    <dgm:pt modelId="{D6490CF7-9831-414E-AB8B-2DB8AB701330}" type="sibTrans" cxnId="{9F802221-5BC8-4F33-A80A-2C7610696047}">
      <dgm:prSet/>
      <dgm:spPr/>
      <dgm:t>
        <a:bodyPr/>
        <a:lstStyle/>
        <a:p>
          <a:endParaRPr lang="en-CA"/>
        </a:p>
      </dgm:t>
    </dgm:pt>
    <dgm:pt modelId="{4A0C44AF-04D8-43D8-A5BA-C4393C730D20}">
      <dgm:prSet phldrT="[Text]" phldr="1"/>
      <dgm:spPr/>
      <dgm:t>
        <a:bodyPr/>
        <a:lstStyle/>
        <a:p>
          <a:endParaRPr lang="en-CA" dirty="0"/>
        </a:p>
      </dgm:t>
    </dgm:pt>
    <dgm:pt modelId="{21EBF59A-90B6-4C39-A269-3931657E7571}" type="sibTrans" cxnId="{42DEAF98-0DFB-4C5C-8E7B-D951A01DC24E}">
      <dgm:prSet/>
      <dgm:spPr/>
      <dgm:t>
        <a:bodyPr/>
        <a:lstStyle/>
        <a:p>
          <a:endParaRPr lang="en-CA"/>
        </a:p>
      </dgm:t>
    </dgm:pt>
    <dgm:pt modelId="{75A70307-6946-447E-ABFA-8611189B613C}" type="parTrans" cxnId="{42DEAF98-0DFB-4C5C-8E7B-D951A01DC24E}">
      <dgm:prSet/>
      <dgm:spPr/>
      <dgm:t>
        <a:bodyPr/>
        <a:lstStyle/>
        <a:p>
          <a:endParaRPr lang="en-CA"/>
        </a:p>
      </dgm:t>
    </dgm:pt>
    <dgm:pt modelId="{42945389-F191-4154-AD9D-981206D17ACA}" type="pres">
      <dgm:prSet presAssocID="{9E7EFB8B-96FA-4714-8A71-1B1B47930561}" presName="Name0" presStyleCnt="0">
        <dgm:presLayoutVars>
          <dgm:chMax val="2"/>
          <dgm:dir/>
          <dgm:animOne val="branch"/>
          <dgm:animLvl val="lvl"/>
          <dgm:resizeHandles val="exact"/>
        </dgm:presLayoutVars>
      </dgm:prSet>
      <dgm:spPr/>
    </dgm:pt>
    <dgm:pt modelId="{727FC371-D19E-4919-9B3E-B68B96D38463}" type="pres">
      <dgm:prSet presAssocID="{9E7EFB8B-96FA-4714-8A71-1B1B47930561}" presName="Background" presStyleLbl="node1" presStyleIdx="0" presStyleCnt="1"/>
      <dgm:spPr/>
    </dgm:pt>
    <dgm:pt modelId="{9BCC7C7F-1021-4A82-8574-930512D14D86}" type="pres">
      <dgm:prSet presAssocID="{9E7EFB8B-96FA-4714-8A71-1B1B47930561}" presName="Divider" presStyleLbl="callout" presStyleIdx="0" presStyleCnt="1"/>
      <dgm:spPr/>
    </dgm:pt>
    <dgm:pt modelId="{0A4D95E8-42DE-4494-BDBB-F0612DE92CD8}" type="pres">
      <dgm:prSet presAssocID="{9E7EFB8B-96FA-4714-8A71-1B1B47930561}" presName="ChildText1" presStyleLbl="revTx" presStyleIdx="0" presStyleCnt="0">
        <dgm:presLayoutVars>
          <dgm:chMax val="0"/>
          <dgm:chPref val="0"/>
          <dgm:bulletEnabled val="1"/>
        </dgm:presLayoutVars>
      </dgm:prSet>
      <dgm:spPr/>
    </dgm:pt>
    <dgm:pt modelId="{D149B3DA-C07E-4408-A474-67C1F32DE239}" type="pres">
      <dgm:prSet presAssocID="{9E7EFB8B-96FA-4714-8A71-1B1B47930561}" presName="ChildText2" presStyleLbl="revTx" presStyleIdx="0" presStyleCnt="0">
        <dgm:presLayoutVars>
          <dgm:chMax val="0"/>
          <dgm:chPref val="0"/>
          <dgm:bulletEnabled val="1"/>
        </dgm:presLayoutVars>
      </dgm:prSet>
      <dgm:spPr/>
    </dgm:pt>
    <dgm:pt modelId="{BD5C632D-E0DC-4EE2-943F-78E1D3F94E3C}" type="pres">
      <dgm:prSet presAssocID="{9E7EFB8B-96FA-4714-8A71-1B1B47930561}" presName="ParentText1" presStyleLbl="revTx" presStyleIdx="0" presStyleCnt="0">
        <dgm:presLayoutVars>
          <dgm:chMax val="1"/>
          <dgm:chPref val="1"/>
        </dgm:presLayoutVars>
      </dgm:prSet>
      <dgm:spPr/>
    </dgm:pt>
    <dgm:pt modelId="{3A9CB7C6-5E61-44FE-92D6-A233A4D75AA0}" type="pres">
      <dgm:prSet presAssocID="{9E7EFB8B-96FA-4714-8A71-1B1B47930561}" presName="ParentShape1" presStyleLbl="alignImgPlace1" presStyleIdx="0" presStyleCnt="2">
        <dgm:presLayoutVars/>
      </dgm:prSet>
      <dgm:spPr/>
    </dgm:pt>
    <dgm:pt modelId="{043C4250-68D5-49EE-B156-5CD6E4607B38}" type="pres">
      <dgm:prSet presAssocID="{9E7EFB8B-96FA-4714-8A71-1B1B47930561}" presName="ParentText2" presStyleLbl="revTx" presStyleIdx="0" presStyleCnt="0">
        <dgm:presLayoutVars>
          <dgm:chMax val="1"/>
          <dgm:chPref val="1"/>
        </dgm:presLayoutVars>
      </dgm:prSet>
      <dgm:spPr/>
    </dgm:pt>
    <dgm:pt modelId="{FEDB2851-3A7B-40DD-89D0-C778780AB16F}" type="pres">
      <dgm:prSet presAssocID="{9E7EFB8B-96FA-4714-8A71-1B1B47930561}" presName="ParentShape2" presStyleLbl="alignImgPlace1" presStyleIdx="1" presStyleCnt="2" custLinFactX="61463" custLinFactNeighborX="100000" custLinFactNeighborY="735">
        <dgm:presLayoutVars/>
      </dgm:prSet>
      <dgm:spPr/>
    </dgm:pt>
  </dgm:ptLst>
  <dgm:cxnLst>
    <dgm:cxn modelId="{B6787001-00A8-4966-8899-7ED56D1751A1}" type="presOf" srcId="{9E7EFB8B-96FA-4714-8A71-1B1B47930561}" destId="{42945389-F191-4154-AD9D-981206D17ACA}" srcOrd="0" destOrd="0" presId="urn:microsoft.com/office/officeart/2009/3/layout/OpposingIdeas"/>
    <dgm:cxn modelId="{9F802221-5BC8-4F33-A80A-2C7610696047}" srcId="{4A0C44AF-04D8-43D8-A5BA-C4393C730D20}" destId="{3CF56D34-CE4C-4C83-A667-788F71C0E913}" srcOrd="0" destOrd="0" parTransId="{CED61B9E-2C1D-4788-AE70-2F66E72620DA}" sibTransId="{D6490CF7-9831-414E-AB8B-2DB8AB701330}"/>
    <dgm:cxn modelId="{F8DC2748-FE0B-4A1D-B21B-70DB0E371B8A}" srcId="{9E7EFB8B-96FA-4714-8A71-1B1B47930561}" destId="{0EFD3D8E-EF52-4EA1-9AC0-37C5C84465FE}" srcOrd="0" destOrd="0" parTransId="{B5F42BFE-E0E6-43A5-8F7F-75CF7A483E86}" sibTransId="{7AC4174E-D36B-43C7-9065-DF45A7FE6E60}"/>
    <dgm:cxn modelId="{69FB936C-F130-46AA-8D75-71580DFBA690}" type="presOf" srcId="{4A0C44AF-04D8-43D8-A5BA-C4393C730D20}" destId="{FEDB2851-3A7B-40DD-89D0-C778780AB16F}" srcOrd="1" destOrd="0" presId="urn:microsoft.com/office/officeart/2009/3/layout/OpposingIdeas"/>
    <dgm:cxn modelId="{07BE1E77-1760-41FE-87E4-D608C01E49A2}" type="presOf" srcId="{2160F1ED-9FF1-411C-ADE5-8A5DA5C64F12}" destId="{0A4D95E8-42DE-4494-BDBB-F0612DE92CD8}" srcOrd="0" destOrd="0" presId="urn:microsoft.com/office/officeart/2009/3/layout/OpposingIdeas"/>
    <dgm:cxn modelId="{3D730897-B09F-49F5-A58D-E47372473826}" srcId="{0EFD3D8E-EF52-4EA1-9AC0-37C5C84465FE}" destId="{2160F1ED-9FF1-411C-ADE5-8A5DA5C64F12}" srcOrd="0" destOrd="0" parTransId="{8596B0B1-F640-46A0-A796-C5484A138775}" sibTransId="{322B7AD0-6950-4ABB-850E-236249D97889}"/>
    <dgm:cxn modelId="{29D04098-506F-433A-A0CF-F139FFE74008}" type="presOf" srcId="{4A0C44AF-04D8-43D8-A5BA-C4393C730D20}" destId="{043C4250-68D5-49EE-B156-5CD6E4607B38}" srcOrd="0" destOrd="0" presId="urn:microsoft.com/office/officeart/2009/3/layout/OpposingIdeas"/>
    <dgm:cxn modelId="{42DEAF98-0DFB-4C5C-8E7B-D951A01DC24E}" srcId="{9E7EFB8B-96FA-4714-8A71-1B1B47930561}" destId="{4A0C44AF-04D8-43D8-A5BA-C4393C730D20}" srcOrd="1" destOrd="0" parTransId="{75A70307-6946-447E-ABFA-8611189B613C}" sibTransId="{21EBF59A-90B6-4C39-A269-3931657E7571}"/>
    <dgm:cxn modelId="{7DB9F8A1-2394-49C8-A342-C32C6036C007}" type="presOf" srcId="{0EFD3D8E-EF52-4EA1-9AC0-37C5C84465FE}" destId="{3A9CB7C6-5E61-44FE-92D6-A233A4D75AA0}" srcOrd="1" destOrd="0" presId="urn:microsoft.com/office/officeart/2009/3/layout/OpposingIdeas"/>
    <dgm:cxn modelId="{4F2C3CBA-4B6E-4FA2-82C7-88D20D9C432F}" type="presOf" srcId="{0EFD3D8E-EF52-4EA1-9AC0-37C5C84465FE}" destId="{BD5C632D-E0DC-4EE2-943F-78E1D3F94E3C}" srcOrd="0" destOrd="0" presId="urn:microsoft.com/office/officeart/2009/3/layout/OpposingIdeas"/>
    <dgm:cxn modelId="{96254CCE-251B-4EEB-90A1-6F87A56CAED3}" type="presOf" srcId="{3CF56D34-CE4C-4C83-A667-788F71C0E913}" destId="{D149B3DA-C07E-4408-A474-67C1F32DE239}" srcOrd="0" destOrd="0" presId="urn:microsoft.com/office/officeart/2009/3/layout/OpposingIdeas"/>
    <dgm:cxn modelId="{2E36BC6A-A84E-4FE5-850E-4F1883B55CA1}" type="presParOf" srcId="{42945389-F191-4154-AD9D-981206D17ACA}" destId="{727FC371-D19E-4919-9B3E-B68B96D38463}" srcOrd="0" destOrd="0" presId="urn:microsoft.com/office/officeart/2009/3/layout/OpposingIdeas"/>
    <dgm:cxn modelId="{C134614B-BAD9-4EE7-AEE2-F38F583AF147}" type="presParOf" srcId="{42945389-F191-4154-AD9D-981206D17ACA}" destId="{9BCC7C7F-1021-4A82-8574-930512D14D86}" srcOrd="1" destOrd="0" presId="urn:microsoft.com/office/officeart/2009/3/layout/OpposingIdeas"/>
    <dgm:cxn modelId="{336F5382-2F82-4E1C-8100-B82168A8C2B3}" type="presParOf" srcId="{42945389-F191-4154-AD9D-981206D17ACA}" destId="{0A4D95E8-42DE-4494-BDBB-F0612DE92CD8}" srcOrd="2" destOrd="0" presId="urn:microsoft.com/office/officeart/2009/3/layout/OpposingIdeas"/>
    <dgm:cxn modelId="{4A78051A-3918-466F-98C0-49CA18D793D0}" type="presParOf" srcId="{42945389-F191-4154-AD9D-981206D17ACA}" destId="{D149B3DA-C07E-4408-A474-67C1F32DE239}" srcOrd="3" destOrd="0" presId="urn:microsoft.com/office/officeart/2009/3/layout/OpposingIdeas"/>
    <dgm:cxn modelId="{FD94DAD4-9ACF-4054-AC99-8776E3E92D4F}" type="presParOf" srcId="{42945389-F191-4154-AD9D-981206D17ACA}" destId="{BD5C632D-E0DC-4EE2-943F-78E1D3F94E3C}" srcOrd="4" destOrd="0" presId="urn:microsoft.com/office/officeart/2009/3/layout/OpposingIdeas"/>
    <dgm:cxn modelId="{F32C833A-5472-4A7C-81C6-4C07E92E14E0}" type="presParOf" srcId="{42945389-F191-4154-AD9D-981206D17ACA}" destId="{3A9CB7C6-5E61-44FE-92D6-A233A4D75AA0}" srcOrd="5" destOrd="0" presId="urn:microsoft.com/office/officeart/2009/3/layout/OpposingIdeas"/>
    <dgm:cxn modelId="{C7CC794E-AD8D-4000-AADB-E76EEC875BB1}" type="presParOf" srcId="{42945389-F191-4154-AD9D-981206D17ACA}" destId="{043C4250-68D5-49EE-B156-5CD6E4607B38}" srcOrd="6" destOrd="0" presId="urn:microsoft.com/office/officeart/2009/3/layout/OpposingIdeas"/>
    <dgm:cxn modelId="{C662CB10-0F68-41E5-BCAF-5D9A35BFBACF}" type="presParOf" srcId="{42945389-F191-4154-AD9D-981206D17ACA}" destId="{FEDB2851-3A7B-40DD-89D0-C778780AB16F}"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526351-651C-4119-A8A6-4BEDE68C17A9}" type="doc">
      <dgm:prSet loTypeId="urn:microsoft.com/office/officeart/2005/8/layout/process1" loCatId="process" qsTypeId="urn:microsoft.com/office/officeart/2005/8/quickstyle/simple2" qsCatId="simple" csTypeId="urn:microsoft.com/office/officeart/2005/8/colors/accent5_2" csCatId="accent5" phldr="1"/>
      <dgm:spPr/>
    </dgm:pt>
    <dgm:pt modelId="{22ACB2C6-C70B-4935-9212-B10F17637878}">
      <dgm:prSet phldrT="[Text]"/>
      <dgm:spPr/>
      <dgm:t>
        <a:bodyPr/>
        <a:lstStyle/>
        <a:p>
          <a:r>
            <a:rPr lang="en-US" dirty="0">
              <a:latin typeface="Arial" panose="020B0604020202020204" pitchFamily="34" charset="0"/>
              <a:cs typeface="Arial" panose="020B0604020202020204" pitchFamily="34" charset="0"/>
            </a:rPr>
            <a:t>Promises and Possibilities </a:t>
          </a:r>
          <a:endParaRPr lang="en-CA" dirty="0">
            <a:latin typeface="Arial" panose="020B0604020202020204" pitchFamily="34" charset="0"/>
            <a:cs typeface="Arial" panose="020B0604020202020204" pitchFamily="34" charset="0"/>
          </a:endParaRPr>
        </a:p>
      </dgm:t>
    </dgm:pt>
    <dgm:pt modelId="{1924ACFE-5BE9-44AC-80CD-64F45F3FD137}" type="parTrans" cxnId="{6F87000C-2CE7-4949-AC28-3B6ACCE0A608}">
      <dgm:prSet/>
      <dgm:spPr/>
      <dgm:t>
        <a:bodyPr/>
        <a:lstStyle/>
        <a:p>
          <a:endParaRPr lang="en-CA"/>
        </a:p>
      </dgm:t>
    </dgm:pt>
    <dgm:pt modelId="{397560DC-4399-4158-A33C-8DEFDD4020D5}" type="sibTrans" cxnId="{6F87000C-2CE7-4949-AC28-3B6ACCE0A608}">
      <dgm:prSet/>
      <dgm:spPr/>
      <dgm:t>
        <a:bodyPr/>
        <a:lstStyle/>
        <a:p>
          <a:endParaRPr lang="en-CA"/>
        </a:p>
      </dgm:t>
    </dgm:pt>
    <dgm:pt modelId="{E3798676-472B-4473-97BE-B2E718FA4FA4}">
      <dgm:prSet phldrT="[Text]"/>
      <dgm:spPr/>
      <dgm:t>
        <a:bodyPr/>
        <a:lstStyle/>
        <a:p>
          <a:r>
            <a:rPr lang="en-US" dirty="0">
              <a:latin typeface="Arial" panose="020B0604020202020204" pitchFamily="34" charset="0"/>
              <a:cs typeface="Arial" panose="020B0604020202020204" pitchFamily="34" charset="0"/>
            </a:rPr>
            <a:t>Transitioning to a Liminal Space </a:t>
          </a:r>
          <a:endParaRPr lang="en-CA" dirty="0">
            <a:latin typeface="Arial" panose="020B0604020202020204" pitchFamily="34" charset="0"/>
            <a:cs typeface="Arial" panose="020B0604020202020204" pitchFamily="34" charset="0"/>
          </a:endParaRPr>
        </a:p>
      </dgm:t>
    </dgm:pt>
    <dgm:pt modelId="{506A995B-9CC9-408A-823D-AE6A1F492C3B}" type="parTrans" cxnId="{1820D9A2-3437-4D8D-A59E-A46BAD25E031}">
      <dgm:prSet/>
      <dgm:spPr/>
      <dgm:t>
        <a:bodyPr/>
        <a:lstStyle/>
        <a:p>
          <a:endParaRPr lang="en-CA"/>
        </a:p>
      </dgm:t>
    </dgm:pt>
    <dgm:pt modelId="{F5EB5888-FD09-4A6D-ABB4-286F46D88E09}" type="sibTrans" cxnId="{1820D9A2-3437-4D8D-A59E-A46BAD25E031}">
      <dgm:prSet/>
      <dgm:spPr/>
      <dgm:t>
        <a:bodyPr/>
        <a:lstStyle/>
        <a:p>
          <a:endParaRPr lang="en-CA"/>
        </a:p>
      </dgm:t>
    </dgm:pt>
    <dgm:pt modelId="{E0A5DE39-CB26-4D39-9E41-F71192D0F0DD}">
      <dgm:prSet phldrT="[Text]"/>
      <dgm:spPr/>
      <dgm:t>
        <a:bodyPr/>
        <a:lstStyle/>
        <a:p>
          <a:r>
            <a:rPr lang="en-US" dirty="0">
              <a:latin typeface="Arial" panose="020B0604020202020204" pitchFamily="34" charset="0"/>
              <a:cs typeface="Arial" panose="020B0604020202020204" pitchFamily="34" charset="0"/>
            </a:rPr>
            <a:t>Getting to the Other Side</a:t>
          </a:r>
          <a:endParaRPr lang="en-CA" dirty="0">
            <a:latin typeface="Arial" panose="020B0604020202020204" pitchFamily="34" charset="0"/>
            <a:cs typeface="Arial" panose="020B0604020202020204" pitchFamily="34" charset="0"/>
          </a:endParaRPr>
        </a:p>
      </dgm:t>
    </dgm:pt>
    <dgm:pt modelId="{703A2914-4989-4384-98D5-B8657745EB96}" type="parTrans" cxnId="{545A3B24-C3CC-4553-B7E0-D9915B6043BE}">
      <dgm:prSet/>
      <dgm:spPr/>
      <dgm:t>
        <a:bodyPr/>
        <a:lstStyle/>
        <a:p>
          <a:endParaRPr lang="en-CA"/>
        </a:p>
      </dgm:t>
    </dgm:pt>
    <dgm:pt modelId="{75C958A7-9887-47CD-A286-B510D678491A}" type="sibTrans" cxnId="{545A3B24-C3CC-4553-B7E0-D9915B6043BE}">
      <dgm:prSet/>
      <dgm:spPr/>
      <dgm:t>
        <a:bodyPr/>
        <a:lstStyle/>
        <a:p>
          <a:endParaRPr lang="en-CA"/>
        </a:p>
      </dgm:t>
    </dgm:pt>
    <dgm:pt modelId="{D7DC76BC-9EB9-4DD9-A593-06A6FC0CCF8E}">
      <dgm:prSet/>
      <dgm:spPr/>
      <dgm:t>
        <a:bodyPr/>
        <a:lstStyle/>
        <a:p>
          <a:r>
            <a:rPr lang="en-US" dirty="0">
              <a:latin typeface="Arial" panose="020B0604020202020204" pitchFamily="34" charset="0"/>
              <a:cs typeface="Arial" panose="020B0604020202020204" pitchFamily="34" charset="0"/>
            </a:rPr>
            <a:t>Building New Possibilities </a:t>
          </a:r>
          <a:endParaRPr lang="en-CA" dirty="0">
            <a:latin typeface="Arial" panose="020B0604020202020204" pitchFamily="34" charset="0"/>
            <a:cs typeface="Arial" panose="020B0604020202020204" pitchFamily="34" charset="0"/>
          </a:endParaRPr>
        </a:p>
      </dgm:t>
    </dgm:pt>
    <dgm:pt modelId="{9A6A3E3A-EAEE-4C76-84E2-FD8910DC4D1C}" type="parTrans" cxnId="{387F98E7-5BE3-44DA-8D66-EF2EE380B259}">
      <dgm:prSet/>
      <dgm:spPr/>
      <dgm:t>
        <a:bodyPr/>
        <a:lstStyle/>
        <a:p>
          <a:endParaRPr lang="en-CA"/>
        </a:p>
      </dgm:t>
    </dgm:pt>
    <dgm:pt modelId="{04A254E3-BCFD-4AB1-9597-D623A36B6396}" type="sibTrans" cxnId="{387F98E7-5BE3-44DA-8D66-EF2EE380B259}">
      <dgm:prSet/>
      <dgm:spPr/>
      <dgm:t>
        <a:bodyPr/>
        <a:lstStyle/>
        <a:p>
          <a:endParaRPr lang="en-CA"/>
        </a:p>
      </dgm:t>
    </dgm:pt>
    <dgm:pt modelId="{251F6BFB-C8D5-40AB-8BCF-20B970890D76}" type="pres">
      <dgm:prSet presAssocID="{97526351-651C-4119-A8A6-4BEDE68C17A9}" presName="Name0" presStyleCnt="0">
        <dgm:presLayoutVars>
          <dgm:dir/>
          <dgm:resizeHandles val="exact"/>
        </dgm:presLayoutVars>
      </dgm:prSet>
      <dgm:spPr/>
    </dgm:pt>
    <dgm:pt modelId="{C83A45E1-896F-4D53-8501-E71979D82F6B}" type="pres">
      <dgm:prSet presAssocID="{22ACB2C6-C70B-4935-9212-B10F17637878}" presName="node" presStyleLbl="node1" presStyleIdx="0" presStyleCnt="4">
        <dgm:presLayoutVars>
          <dgm:bulletEnabled val="1"/>
        </dgm:presLayoutVars>
      </dgm:prSet>
      <dgm:spPr/>
    </dgm:pt>
    <dgm:pt modelId="{26AA9711-CCE5-41DB-9F34-BDA5124AE39F}" type="pres">
      <dgm:prSet presAssocID="{397560DC-4399-4158-A33C-8DEFDD4020D5}" presName="sibTrans" presStyleLbl="sibTrans2D1" presStyleIdx="0" presStyleCnt="3"/>
      <dgm:spPr/>
    </dgm:pt>
    <dgm:pt modelId="{27EDA23C-526B-4171-BAEF-B39B58D118D4}" type="pres">
      <dgm:prSet presAssocID="{397560DC-4399-4158-A33C-8DEFDD4020D5}" presName="connectorText" presStyleLbl="sibTrans2D1" presStyleIdx="0" presStyleCnt="3"/>
      <dgm:spPr/>
    </dgm:pt>
    <dgm:pt modelId="{A1B7FF24-27BA-4724-BB02-29F89580B96E}" type="pres">
      <dgm:prSet presAssocID="{E3798676-472B-4473-97BE-B2E718FA4FA4}" presName="node" presStyleLbl="node1" presStyleIdx="1" presStyleCnt="4">
        <dgm:presLayoutVars>
          <dgm:bulletEnabled val="1"/>
        </dgm:presLayoutVars>
      </dgm:prSet>
      <dgm:spPr/>
    </dgm:pt>
    <dgm:pt modelId="{F602C2EA-C341-4DD1-886E-89B397006D23}" type="pres">
      <dgm:prSet presAssocID="{F5EB5888-FD09-4A6D-ABB4-286F46D88E09}" presName="sibTrans" presStyleLbl="sibTrans2D1" presStyleIdx="1" presStyleCnt="3"/>
      <dgm:spPr/>
    </dgm:pt>
    <dgm:pt modelId="{89E9C9F0-7C60-4982-99D0-6AAB8479186E}" type="pres">
      <dgm:prSet presAssocID="{F5EB5888-FD09-4A6D-ABB4-286F46D88E09}" presName="connectorText" presStyleLbl="sibTrans2D1" presStyleIdx="1" presStyleCnt="3"/>
      <dgm:spPr/>
    </dgm:pt>
    <dgm:pt modelId="{B7B956F3-2B08-4589-A067-A4F9BF04F4DC}" type="pres">
      <dgm:prSet presAssocID="{E0A5DE39-CB26-4D39-9E41-F71192D0F0DD}" presName="node" presStyleLbl="node1" presStyleIdx="2" presStyleCnt="4">
        <dgm:presLayoutVars>
          <dgm:bulletEnabled val="1"/>
        </dgm:presLayoutVars>
      </dgm:prSet>
      <dgm:spPr/>
    </dgm:pt>
    <dgm:pt modelId="{89F25321-DE03-4398-9671-533AF37C2FBC}" type="pres">
      <dgm:prSet presAssocID="{75C958A7-9887-47CD-A286-B510D678491A}" presName="sibTrans" presStyleLbl="sibTrans2D1" presStyleIdx="2" presStyleCnt="3"/>
      <dgm:spPr/>
    </dgm:pt>
    <dgm:pt modelId="{4A85483F-04F1-4763-9384-B5155BA29912}" type="pres">
      <dgm:prSet presAssocID="{75C958A7-9887-47CD-A286-B510D678491A}" presName="connectorText" presStyleLbl="sibTrans2D1" presStyleIdx="2" presStyleCnt="3"/>
      <dgm:spPr/>
    </dgm:pt>
    <dgm:pt modelId="{899F7343-EB1B-4991-9E3F-4DCFC2A38A5E}" type="pres">
      <dgm:prSet presAssocID="{D7DC76BC-9EB9-4DD9-A593-06A6FC0CCF8E}" presName="node" presStyleLbl="node1" presStyleIdx="3" presStyleCnt="4">
        <dgm:presLayoutVars>
          <dgm:bulletEnabled val="1"/>
        </dgm:presLayoutVars>
      </dgm:prSet>
      <dgm:spPr/>
    </dgm:pt>
  </dgm:ptLst>
  <dgm:cxnLst>
    <dgm:cxn modelId="{77EC1501-4CB2-45A7-9FC7-E1198AEDDFCE}" type="presOf" srcId="{75C958A7-9887-47CD-A286-B510D678491A}" destId="{4A85483F-04F1-4763-9384-B5155BA29912}" srcOrd="1" destOrd="0" presId="urn:microsoft.com/office/officeart/2005/8/layout/process1"/>
    <dgm:cxn modelId="{06B5B603-3D08-47C1-9361-F33CED22B08C}" type="presOf" srcId="{D7DC76BC-9EB9-4DD9-A593-06A6FC0CCF8E}" destId="{899F7343-EB1B-4991-9E3F-4DCFC2A38A5E}" srcOrd="0" destOrd="0" presId="urn:microsoft.com/office/officeart/2005/8/layout/process1"/>
    <dgm:cxn modelId="{E725B507-7A26-479E-86B4-30BCD76710F3}" type="presOf" srcId="{97526351-651C-4119-A8A6-4BEDE68C17A9}" destId="{251F6BFB-C8D5-40AB-8BCF-20B970890D76}" srcOrd="0" destOrd="0" presId="urn:microsoft.com/office/officeart/2005/8/layout/process1"/>
    <dgm:cxn modelId="{6F87000C-2CE7-4949-AC28-3B6ACCE0A608}" srcId="{97526351-651C-4119-A8A6-4BEDE68C17A9}" destId="{22ACB2C6-C70B-4935-9212-B10F17637878}" srcOrd="0" destOrd="0" parTransId="{1924ACFE-5BE9-44AC-80CD-64F45F3FD137}" sibTransId="{397560DC-4399-4158-A33C-8DEFDD4020D5}"/>
    <dgm:cxn modelId="{89E91F1E-6BEF-4D2C-901D-C44398A9441D}" type="presOf" srcId="{F5EB5888-FD09-4A6D-ABB4-286F46D88E09}" destId="{F602C2EA-C341-4DD1-886E-89B397006D23}" srcOrd="0" destOrd="0" presId="urn:microsoft.com/office/officeart/2005/8/layout/process1"/>
    <dgm:cxn modelId="{545A3B24-C3CC-4553-B7E0-D9915B6043BE}" srcId="{97526351-651C-4119-A8A6-4BEDE68C17A9}" destId="{E0A5DE39-CB26-4D39-9E41-F71192D0F0DD}" srcOrd="2" destOrd="0" parTransId="{703A2914-4989-4384-98D5-B8657745EB96}" sibTransId="{75C958A7-9887-47CD-A286-B510D678491A}"/>
    <dgm:cxn modelId="{37C7A825-57EC-4BA5-85F7-0E4C56A82CDD}" type="presOf" srcId="{397560DC-4399-4158-A33C-8DEFDD4020D5}" destId="{26AA9711-CCE5-41DB-9F34-BDA5124AE39F}" srcOrd="0" destOrd="0" presId="urn:microsoft.com/office/officeart/2005/8/layout/process1"/>
    <dgm:cxn modelId="{4FA88368-8996-484E-8720-7911FC93F5A9}" type="presOf" srcId="{E3798676-472B-4473-97BE-B2E718FA4FA4}" destId="{A1B7FF24-27BA-4724-BB02-29F89580B96E}" srcOrd="0" destOrd="0" presId="urn:microsoft.com/office/officeart/2005/8/layout/process1"/>
    <dgm:cxn modelId="{0ECB3D55-655B-4D72-8728-A4F02F99C766}" type="presOf" srcId="{E0A5DE39-CB26-4D39-9E41-F71192D0F0DD}" destId="{B7B956F3-2B08-4589-A067-A4F9BF04F4DC}" srcOrd="0" destOrd="0" presId="urn:microsoft.com/office/officeart/2005/8/layout/process1"/>
    <dgm:cxn modelId="{608B595A-F7B1-4515-9B2B-BA16B77B0B12}" type="presOf" srcId="{75C958A7-9887-47CD-A286-B510D678491A}" destId="{89F25321-DE03-4398-9671-533AF37C2FBC}" srcOrd="0" destOrd="0" presId="urn:microsoft.com/office/officeart/2005/8/layout/process1"/>
    <dgm:cxn modelId="{B21A137E-392A-4F7F-B18D-7C4B7540FC0F}" type="presOf" srcId="{397560DC-4399-4158-A33C-8DEFDD4020D5}" destId="{27EDA23C-526B-4171-BAEF-B39B58D118D4}" srcOrd="1" destOrd="0" presId="urn:microsoft.com/office/officeart/2005/8/layout/process1"/>
    <dgm:cxn modelId="{1172BEA0-C74A-4A66-8556-926C144C8F2E}" type="presOf" srcId="{22ACB2C6-C70B-4935-9212-B10F17637878}" destId="{C83A45E1-896F-4D53-8501-E71979D82F6B}" srcOrd="0" destOrd="0" presId="urn:microsoft.com/office/officeart/2005/8/layout/process1"/>
    <dgm:cxn modelId="{1820D9A2-3437-4D8D-A59E-A46BAD25E031}" srcId="{97526351-651C-4119-A8A6-4BEDE68C17A9}" destId="{E3798676-472B-4473-97BE-B2E718FA4FA4}" srcOrd="1" destOrd="0" parTransId="{506A995B-9CC9-408A-823D-AE6A1F492C3B}" sibTransId="{F5EB5888-FD09-4A6D-ABB4-286F46D88E09}"/>
    <dgm:cxn modelId="{B429F1C3-B706-4606-ABCD-7FB698A7B680}" type="presOf" srcId="{F5EB5888-FD09-4A6D-ABB4-286F46D88E09}" destId="{89E9C9F0-7C60-4982-99D0-6AAB8479186E}" srcOrd="1" destOrd="0" presId="urn:microsoft.com/office/officeart/2005/8/layout/process1"/>
    <dgm:cxn modelId="{387F98E7-5BE3-44DA-8D66-EF2EE380B259}" srcId="{97526351-651C-4119-A8A6-4BEDE68C17A9}" destId="{D7DC76BC-9EB9-4DD9-A593-06A6FC0CCF8E}" srcOrd="3" destOrd="0" parTransId="{9A6A3E3A-EAEE-4C76-84E2-FD8910DC4D1C}" sibTransId="{04A254E3-BCFD-4AB1-9597-D623A36B6396}"/>
    <dgm:cxn modelId="{134377B7-3418-4B87-A99F-3DC01FB61EA7}" type="presParOf" srcId="{251F6BFB-C8D5-40AB-8BCF-20B970890D76}" destId="{C83A45E1-896F-4D53-8501-E71979D82F6B}" srcOrd="0" destOrd="0" presId="urn:microsoft.com/office/officeart/2005/8/layout/process1"/>
    <dgm:cxn modelId="{30D8E250-5D33-4A57-BDBE-B7E21A22DAB8}" type="presParOf" srcId="{251F6BFB-C8D5-40AB-8BCF-20B970890D76}" destId="{26AA9711-CCE5-41DB-9F34-BDA5124AE39F}" srcOrd="1" destOrd="0" presId="urn:microsoft.com/office/officeart/2005/8/layout/process1"/>
    <dgm:cxn modelId="{E3707B08-26BD-4315-8E05-AC69BD476716}" type="presParOf" srcId="{26AA9711-CCE5-41DB-9F34-BDA5124AE39F}" destId="{27EDA23C-526B-4171-BAEF-B39B58D118D4}" srcOrd="0" destOrd="0" presId="urn:microsoft.com/office/officeart/2005/8/layout/process1"/>
    <dgm:cxn modelId="{8CCE251B-D809-4DA8-9D98-C17472BA574D}" type="presParOf" srcId="{251F6BFB-C8D5-40AB-8BCF-20B970890D76}" destId="{A1B7FF24-27BA-4724-BB02-29F89580B96E}" srcOrd="2" destOrd="0" presId="urn:microsoft.com/office/officeart/2005/8/layout/process1"/>
    <dgm:cxn modelId="{487F3049-95FE-4BC8-B10A-7E0AE2BCB14E}" type="presParOf" srcId="{251F6BFB-C8D5-40AB-8BCF-20B970890D76}" destId="{F602C2EA-C341-4DD1-886E-89B397006D23}" srcOrd="3" destOrd="0" presId="urn:microsoft.com/office/officeart/2005/8/layout/process1"/>
    <dgm:cxn modelId="{80ED167C-92AC-4B80-8568-E48989336A26}" type="presParOf" srcId="{F602C2EA-C341-4DD1-886E-89B397006D23}" destId="{89E9C9F0-7C60-4982-99D0-6AAB8479186E}" srcOrd="0" destOrd="0" presId="urn:microsoft.com/office/officeart/2005/8/layout/process1"/>
    <dgm:cxn modelId="{EFA67E5A-439A-4F80-84D5-E5BB8865094B}" type="presParOf" srcId="{251F6BFB-C8D5-40AB-8BCF-20B970890D76}" destId="{B7B956F3-2B08-4589-A067-A4F9BF04F4DC}" srcOrd="4" destOrd="0" presId="urn:microsoft.com/office/officeart/2005/8/layout/process1"/>
    <dgm:cxn modelId="{EA3D2FEF-DB6C-41D3-9B64-638CF6FC682B}" type="presParOf" srcId="{251F6BFB-C8D5-40AB-8BCF-20B970890D76}" destId="{89F25321-DE03-4398-9671-533AF37C2FBC}" srcOrd="5" destOrd="0" presId="urn:microsoft.com/office/officeart/2005/8/layout/process1"/>
    <dgm:cxn modelId="{44BA692C-2C96-4826-95E2-7B5D6968065F}" type="presParOf" srcId="{89F25321-DE03-4398-9671-533AF37C2FBC}" destId="{4A85483F-04F1-4763-9384-B5155BA29912}" srcOrd="0" destOrd="0" presId="urn:microsoft.com/office/officeart/2005/8/layout/process1"/>
    <dgm:cxn modelId="{9AD0091F-17B5-49B7-AA31-FE99CA9A12E6}" type="presParOf" srcId="{251F6BFB-C8D5-40AB-8BCF-20B970890D76}" destId="{899F7343-EB1B-4991-9E3F-4DCFC2A38A5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ECAF7-795A-4976-B2C7-BB45D5F4DCED}">
      <dsp:nvSpPr>
        <dsp:cNvPr id="0" name=""/>
        <dsp:cNvSpPr/>
      </dsp:nvSpPr>
      <dsp:spPr>
        <a:xfrm>
          <a:off x="0" y="2279"/>
          <a:ext cx="6254724"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28EF3F-EE84-44B8-963C-49B4449937C6}">
      <dsp:nvSpPr>
        <dsp:cNvPr id="0" name=""/>
        <dsp:cNvSpPr/>
      </dsp:nvSpPr>
      <dsp:spPr>
        <a:xfrm>
          <a:off x="349511" y="262246"/>
          <a:ext cx="635474" cy="6354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557B4C-363C-464A-BF01-9C04FD2D0733}">
      <dsp:nvSpPr>
        <dsp:cNvPr id="0" name=""/>
        <dsp:cNvSpPr/>
      </dsp:nvSpPr>
      <dsp:spPr>
        <a:xfrm>
          <a:off x="1334496" y="2279"/>
          <a:ext cx="4920227"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977900">
            <a:lnSpc>
              <a:spcPct val="90000"/>
            </a:lnSpc>
            <a:spcBef>
              <a:spcPct val="0"/>
            </a:spcBef>
            <a:spcAft>
              <a:spcPct val="35000"/>
            </a:spcAft>
            <a:buNone/>
          </a:pPr>
          <a:r>
            <a:rPr lang="en-US" sz="2200" kern="1200"/>
            <a:t>International</a:t>
          </a:r>
          <a:r>
            <a:rPr lang="en-US" sz="2200" kern="1200" baseline="0"/>
            <a:t> Student Wellness</a:t>
          </a:r>
          <a:endParaRPr lang="en-US" sz="2200" kern="1200"/>
        </a:p>
      </dsp:txBody>
      <dsp:txXfrm>
        <a:off x="1334496" y="2279"/>
        <a:ext cx="4920227" cy="1155408"/>
      </dsp:txXfrm>
    </dsp:sp>
    <dsp:sp modelId="{16AC4496-1A91-4AD1-8C61-3768184CD986}">
      <dsp:nvSpPr>
        <dsp:cNvPr id="0" name=""/>
        <dsp:cNvSpPr/>
      </dsp:nvSpPr>
      <dsp:spPr>
        <a:xfrm>
          <a:off x="0" y="1446540"/>
          <a:ext cx="6254724"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38C9E4-35A6-4C0D-9FB8-D3CEF54637D0}">
      <dsp:nvSpPr>
        <dsp:cNvPr id="0" name=""/>
        <dsp:cNvSpPr/>
      </dsp:nvSpPr>
      <dsp:spPr>
        <a:xfrm>
          <a:off x="349511" y="1706507"/>
          <a:ext cx="635474" cy="63547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09518F-BCF1-46CC-B7E4-1D4EBB246A51}">
      <dsp:nvSpPr>
        <dsp:cNvPr id="0" name=""/>
        <dsp:cNvSpPr/>
      </dsp:nvSpPr>
      <dsp:spPr>
        <a:xfrm>
          <a:off x="1334496" y="1446540"/>
          <a:ext cx="4920227"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977900">
            <a:lnSpc>
              <a:spcPct val="90000"/>
            </a:lnSpc>
            <a:spcBef>
              <a:spcPct val="0"/>
            </a:spcBef>
            <a:spcAft>
              <a:spcPct val="35000"/>
            </a:spcAft>
            <a:buNone/>
          </a:pPr>
          <a:r>
            <a:rPr lang="en-US" sz="2200" kern="1200"/>
            <a:t>The Recovery College Model </a:t>
          </a:r>
        </a:p>
      </dsp:txBody>
      <dsp:txXfrm>
        <a:off x="1334496" y="1446540"/>
        <a:ext cx="4920227" cy="1155408"/>
      </dsp:txXfrm>
    </dsp:sp>
    <dsp:sp modelId="{04D5A17C-C774-4ABB-BD47-B828E029DB6A}">
      <dsp:nvSpPr>
        <dsp:cNvPr id="0" name=""/>
        <dsp:cNvSpPr/>
      </dsp:nvSpPr>
      <dsp:spPr>
        <a:xfrm>
          <a:off x="0" y="2890801"/>
          <a:ext cx="6254724"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DBCBF4-F606-4BAB-A386-5005B7B666FD}">
      <dsp:nvSpPr>
        <dsp:cNvPr id="0" name=""/>
        <dsp:cNvSpPr/>
      </dsp:nvSpPr>
      <dsp:spPr>
        <a:xfrm>
          <a:off x="349511" y="3150767"/>
          <a:ext cx="635474" cy="6354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C2454A-F8AF-4829-B512-4FD94F53A409}">
      <dsp:nvSpPr>
        <dsp:cNvPr id="0" name=""/>
        <dsp:cNvSpPr/>
      </dsp:nvSpPr>
      <dsp:spPr>
        <a:xfrm>
          <a:off x="1334496" y="2890801"/>
          <a:ext cx="4920227"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977900">
            <a:lnSpc>
              <a:spcPct val="90000"/>
            </a:lnSpc>
            <a:spcBef>
              <a:spcPct val="0"/>
            </a:spcBef>
            <a:spcAft>
              <a:spcPct val="35000"/>
            </a:spcAft>
            <a:buNone/>
          </a:pPr>
          <a:r>
            <a:rPr lang="en-US" sz="2200" kern="1200" dirty="0"/>
            <a:t>Evaluation and Impact</a:t>
          </a:r>
        </a:p>
      </dsp:txBody>
      <dsp:txXfrm>
        <a:off x="1334496" y="2890801"/>
        <a:ext cx="4920227" cy="1155408"/>
      </dsp:txXfrm>
    </dsp:sp>
    <dsp:sp modelId="{74D3E705-0C7F-4815-BBBA-B5B6E91F772D}">
      <dsp:nvSpPr>
        <dsp:cNvPr id="0" name=""/>
        <dsp:cNvSpPr/>
      </dsp:nvSpPr>
      <dsp:spPr>
        <a:xfrm>
          <a:off x="0" y="4335061"/>
          <a:ext cx="6254724" cy="115540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45D7BE-BD00-40E7-9C64-29ACA2066418}">
      <dsp:nvSpPr>
        <dsp:cNvPr id="0" name=""/>
        <dsp:cNvSpPr/>
      </dsp:nvSpPr>
      <dsp:spPr>
        <a:xfrm>
          <a:off x="349511" y="4595028"/>
          <a:ext cx="635474" cy="6354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7EE8DB-7DC3-427B-8ED5-0DF3446249C2}">
      <dsp:nvSpPr>
        <dsp:cNvPr id="0" name=""/>
        <dsp:cNvSpPr/>
      </dsp:nvSpPr>
      <dsp:spPr>
        <a:xfrm>
          <a:off x="1334496" y="4335061"/>
          <a:ext cx="4920227" cy="1155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281" tIns="122281" rIns="122281" bIns="122281" numCol="1" spcCol="1270" anchor="ctr" anchorCtr="0">
          <a:noAutofit/>
        </a:bodyPr>
        <a:lstStyle/>
        <a:p>
          <a:pPr marL="0" lvl="0" indent="0" algn="l" defTabSz="977900">
            <a:lnSpc>
              <a:spcPct val="90000"/>
            </a:lnSpc>
            <a:spcBef>
              <a:spcPct val="0"/>
            </a:spcBef>
            <a:spcAft>
              <a:spcPct val="35000"/>
            </a:spcAft>
            <a:buNone/>
          </a:pPr>
          <a:r>
            <a:rPr lang="en-US" sz="2200" kern="1200" dirty="0"/>
            <a:t>Next Steps</a:t>
          </a:r>
        </a:p>
      </dsp:txBody>
      <dsp:txXfrm>
        <a:off x="1334496" y="4335061"/>
        <a:ext cx="4920227" cy="1155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785CB-28CE-4DC9-8630-DB67E7BEBD90}">
      <dsp:nvSpPr>
        <dsp:cNvPr id="0" name=""/>
        <dsp:cNvSpPr/>
      </dsp:nvSpPr>
      <dsp:spPr>
        <a:xfrm>
          <a:off x="0" y="0"/>
          <a:ext cx="9140666" cy="107977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b="1" kern="1200" dirty="0">
              <a:latin typeface="Arial" panose="020B0604020202020204" pitchFamily="34" charset="0"/>
              <a:cs typeface="Arial" panose="020B0604020202020204" pitchFamily="34" charset="0"/>
            </a:rPr>
            <a:t>2012 – 2018 </a:t>
          </a:r>
        </a:p>
        <a:p>
          <a:pPr marL="0" lvl="0" indent="0" algn="l" defTabSz="844550">
            <a:lnSpc>
              <a:spcPct val="90000"/>
            </a:lnSpc>
            <a:spcBef>
              <a:spcPct val="0"/>
            </a:spcBef>
            <a:spcAft>
              <a:spcPct val="35000"/>
            </a:spcAft>
            <a:buNone/>
          </a:pPr>
          <a:r>
            <a:rPr lang="en-CA" sz="1900" kern="1200" dirty="0">
              <a:latin typeface="Arial" panose="020B0604020202020204" pitchFamily="34" charset="0"/>
              <a:cs typeface="Arial" panose="020B0604020202020204" pitchFamily="34" charset="0"/>
            </a:rPr>
            <a:t>Clinical mental health practice (Hospital and Community settings)  </a:t>
          </a:r>
        </a:p>
      </dsp:txBody>
      <dsp:txXfrm>
        <a:off x="31625" y="31625"/>
        <a:ext cx="7975510" cy="1016520"/>
      </dsp:txXfrm>
    </dsp:sp>
    <dsp:sp modelId="{DCAF1A02-84DC-488E-8005-C765542DA799}">
      <dsp:nvSpPr>
        <dsp:cNvPr id="0" name=""/>
        <dsp:cNvSpPr/>
      </dsp:nvSpPr>
      <dsp:spPr>
        <a:xfrm>
          <a:off x="806529" y="1259731"/>
          <a:ext cx="9140666" cy="1079770"/>
        </a:xfrm>
        <a:prstGeom prst="roundRect">
          <a:avLst>
            <a:gd name="adj" fmla="val 10000"/>
          </a:avLst>
        </a:prstGeom>
        <a:solidFill>
          <a:schemeClr val="accent3">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b="1" kern="1200" dirty="0">
              <a:latin typeface="Arial" panose="020B0604020202020204" pitchFamily="34" charset="0"/>
              <a:cs typeface="Arial" panose="020B0604020202020204" pitchFamily="34" charset="0"/>
            </a:rPr>
            <a:t>2018 – Present </a:t>
          </a:r>
        </a:p>
        <a:p>
          <a:pPr marL="0" lvl="0" indent="0" algn="l" defTabSz="844550">
            <a:lnSpc>
              <a:spcPct val="90000"/>
            </a:lnSpc>
            <a:spcBef>
              <a:spcPct val="0"/>
            </a:spcBef>
            <a:spcAft>
              <a:spcPct val="35000"/>
            </a:spcAft>
            <a:buNone/>
          </a:pPr>
          <a:r>
            <a:rPr lang="en-CA" sz="1900" kern="1200" dirty="0">
              <a:latin typeface="Arial" panose="020B0604020202020204" pitchFamily="34" charset="0"/>
              <a:cs typeface="Arial" panose="020B0604020202020204" pitchFamily="34" charset="0"/>
            </a:rPr>
            <a:t>Teaching post-secondary students at college and university levels </a:t>
          </a:r>
        </a:p>
      </dsp:txBody>
      <dsp:txXfrm>
        <a:off x="838154" y="1291356"/>
        <a:ext cx="7569036" cy="1016520"/>
      </dsp:txXfrm>
    </dsp:sp>
    <dsp:sp modelId="{CF3AD822-1626-419A-ACEF-1CE06D88CDE1}">
      <dsp:nvSpPr>
        <dsp:cNvPr id="0" name=""/>
        <dsp:cNvSpPr/>
      </dsp:nvSpPr>
      <dsp:spPr>
        <a:xfrm>
          <a:off x="1613058" y="2519463"/>
          <a:ext cx="9140666" cy="1079770"/>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CA" sz="1900" b="1" kern="1200">
              <a:latin typeface="Arial" panose="020B0604020202020204" pitchFamily="34" charset="0"/>
              <a:cs typeface="Arial" panose="020B0604020202020204" pitchFamily="34" charset="0"/>
            </a:rPr>
            <a:t>2020 – Present </a:t>
          </a:r>
        </a:p>
        <a:p>
          <a:pPr marL="0" lvl="0" indent="0" algn="l" defTabSz="844550">
            <a:lnSpc>
              <a:spcPct val="90000"/>
            </a:lnSpc>
            <a:spcBef>
              <a:spcPct val="0"/>
            </a:spcBef>
            <a:spcAft>
              <a:spcPct val="35000"/>
            </a:spcAft>
            <a:buNone/>
          </a:pPr>
          <a:r>
            <a:rPr lang="en-CA" sz="1900" kern="1200">
              <a:latin typeface="Arial" panose="020B0604020202020204" pitchFamily="34" charset="0"/>
              <a:cs typeface="Arial" panose="020B0604020202020204" pitchFamily="34" charset="0"/>
            </a:rPr>
            <a:t>Returned to McMaster to study post-secondary student mental health with a specific focus on international students </a:t>
          </a:r>
        </a:p>
      </dsp:txBody>
      <dsp:txXfrm>
        <a:off x="1644683" y="2551088"/>
        <a:ext cx="7569036" cy="1016520"/>
      </dsp:txXfrm>
    </dsp:sp>
    <dsp:sp modelId="{7AC7EC4E-BD42-4F99-A2C3-FE7962B88BA0}">
      <dsp:nvSpPr>
        <dsp:cNvPr id="0" name=""/>
        <dsp:cNvSpPr/>
      </dsp:nvSpPr>
      <dsp:spPr>
        <a:xfrm>
          <a:off x="8438815" y="818825"/>
          <a:ext cx="701850" cy="701850"/>
        </a:xfrm>
        <a:prstGeom prst="downArrow">
          <a:avLst>
            <a:gd name="adj1" fmla="val 55000"/>
            <a:gd name="adj2" fmla="val 45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CA" sz="3200" kern="1200"/>
        </a:p>
      </dsp:txBody>
      <dsp:txXfrm>
        <a:off x="8596731" y="818825"/>
        <a:ext cx="386018" cy="528142"/>
      </dsp:txXfrm>
    </dsp:sp>
    <dsp:sp modelId="{93093D21-C559-4E13-980B-710A906877FE}">
      <dsp:nvSpPr>
        <dsp:cNvPr id="0" name=""/>
        <dsp:cNvSpPr/>
      </dsp:nvSpPr>
      <dsp:spPr>
        <a:xfrm>
          <a:off x="9245344" y="2071359"/>
          <a:ext cx="701850" cy="701850"/>
        </a:xfrm>
        <a:prstGeom prst="downArrow">
          <a:avLst>
            <a:gd name="adj1" fmla="val 55000"/>
            <a:gd name="adj2" fmla="val 45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CA" sz="3200" kern="1200"/>
        </a:p>
      </dsp:txBody>
      <dsp:txXfrm>
        <a:off x="9403260" y="2071359"/>
        <a:ext cx="386018" cy="5281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482D69-085C-4913-B0BD-050EACD4408B}">
      <dsp:nvSpPr>
        <dsp:cNvPr id="0" name=""/>
        <dsp:cNvSpPr/>
      </dsp:nvSpPr>
      <dsp:spPr>
        <a:xfrm>
          <a:off x="1157287" y="1218"/>
          <a:ext cx="2215838" cy="1329502"/>
        </a:xfrm>
        <a:prstGeom prst="rect">
          <a:avLst/>
        </a:prstGeom>
        <a:solidFill>
          <a:schemeClr val="accent2">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Student Living (Lodging, Nutrition)</a:t>
          </a:r>
        </a:p>
      </dsp:txBody>
      <dsp:txXfrm>
        <a:off x="1157287" y="1218"/>
        <a:ext cx="2215838" cy="1329502"/>
      </dsp:txXfrm>
    </dsp:sp>
    <dsp:sp modelId="{81E52BD9-CDB4-44CA-93E0-C0F8728ACC2E}">
      <dsp:nvSpPr>
        <dsp:cNvPr id="0" name=""/>
        <dsp:cNvSpPr/>
      </dsp:nvSpPr>
      <dsp:spPr>
        <a:xfrm>
          <a:off x="3594709" y="1218"/>
          <a:ext cx="2215838" cy="1329502"/>
        </a:xfrm>
        <a:prstGeom prst="rect">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Arial" panose="020B0604020202020204" pitchFamily="34" charset="0"/>
              <a:cs typeface="Arial" panose="020B0604020202020204" pitchFamily="34" charset="0"/>
            </a:rPr>
            <a:t>Social and spiritual needs</a:t>
          </a:r>
          <a:endParaRPr lang="en-US" sz="2000" kern="1200" dirty="0">
            <a:latin typeface="Arial" panose="020B0604020202020204" pitchFamily="34" charset="0"/>
            <a:cs typeface="Arial" panose="020B0604020202020204" pitchFamily="34" charset="0"/>
          </a:endParaRPr>
        </a:p>
      </dsp:txBody>
      <dsp:txXfrm>
        <a:off x="3594709" y="1218"/>
        <a:ext cx="2215838" cy="1329502"/>
      </dsp:txXfrm>
    </dsp:sp>
    <dsp:sp modelId="{B81BED58-EC2A-4891-B622-6407A5546193}">
      <dsp:nvSpPr>
        <dsp:cNvPr id="0" name=""/>
        <dsp:cNvSpPr/>
      </dsp:nvSpPr>
      <dsp:spPr>
        <a:xfrm>
          <a:off x="6032131" y="1218"/>
          <a:ext cx="2215838" cy="1329502"/>
        </a:xfrm>
        <a:prstGeom prst="rect">
          <a:avLst/>
        </a:prstGeom>
        <a:solidFill>
          <a:schemeClr val="accent3">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Arial" panose="020B0604020202020204" pitchFamily="34" charset="0"/>
              <a:cs typeface="Arial" panose="020B0604020202020204" pitchFamily="34" charset="0"/>
            </a:rPr>
            <a:t>Academic Pressure </a:t>
          </a:r>
        </a:p>
        <a:p>
          <a:pPr marL="0" lvl="0" indent="0" algn="ctr" defTabSz="889000">
            <a:lnSpc>
              <a:spcPct val="90000"/>
            </a:lnSpc>
            <a:spcBef>
              <a:spcPct val="0"/>
            </a:spcBef>
            <a:spcAft>
              <a:spcPct val="35000"/>
            </a:spcAft>
            <a:buNone/>
          </a:pPr>
          <a:r>
            <a:rPr lang="en-CA" sz="1600" kern="1200" dirty="0">
              <a:latin typeface="Arial" panose="020B0604020202020204" pitchFamily="34" charset="0"/>
              <a:cs typeface="Arial" panose="020B0604020202020204" pitchFamily="34" charset="0"/>
            </a:rPr>
            <a:t>(including language development)</a:t>
          </a:r>
          <a:endParaRPr lang="en-US" sz="1600" kern="1200" dirty="0">
            <a:latin typeface="Arial" panose="020B0604020202020204" pitchFamily="34" charset="0"/>
            <a:cs typeface="Arial" panose="020B0604020202020204" pitchFamily="34" charset="0"/>
          </a:endParaRPr>
        </a:p>
      </dsp:txBody>
      <dsp:txXfrm>
        <a:off x="6032131" y="1218"/>
        <a:ext cx="2215838" cy="1329502"/>
      </dsp:txXfrm>
    </dsp:sp>
    <dsp:sp modelId="{52B9488F-D8DD-476F-A9F7-D7FE6B947583}">
      <dsp:nvSpPr>
        <dsp:cNvPr id="0" name=""/>
        <dsp:cNvSpPr/>
      </dsp:nvSpPr>
      <dsp:spPr>
        <a:xfrm>
          <a:off x="1157287" y="1552305"/>
          <a:ext cx="2215838" cy="1329502"/>
        </a:xfrm>
        <a:prstGeom prst="rect">
          <a:avLst/>
        </a:prstGeom>
        <a:solidFill>
          <a:schemeClr val="accent2">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Arial" panose="020B0604020202020204" pitchFamily="34" charset="0"/>
              <a:cs typeface="Arial" panose="020B0604020202020204" pitchFamily="34" charset="0"/>
            </a:rPr>
            <a:t>Transitioning into Canadian society</a:t>
          </a:r>
          <a:endParaRPr lang="en-US" sz="2000" kern="1200" dirty="0">
            <a:latin typeface="Arial" panose="020B0604020202020204" pitchFamily="34" charset="0"/>
            <a:cs typeface="Arial" panose="020B0604020202020204" pitchFamily="34" charset="0"/>
          </a:endParaRPr>
        </a:p>
      </dsp:txBody>
      <dsp:txXfrm>
        <a:off x="1157287" y="1552305"/>
        <a:ext cx="2215838" cy="1329502"/>
      </dsp:txXfrm>
    </dsp:sp>
    <dsp:sp modelId="{E5EF9DD4-74EB-48A2-92DC-C25DDA77684B}">
      <dsp:nvSpPr>
        <dsp:cNvPr id="0" name=""/>
        <dsp:cNvSpPr/>
      </dsp:nvSpPr>
      <dsp:spPr>
        <a:xfrm>
          <a:off x="3594709" y="1552305"/>
          <a:ext cx="2215838" cy="1329502"/>
        </a:xfrm>
        <a:prstGeom prst="rect">
          <a:avLst/>
        </a:prstGeom>
        <a:solidFill>
          <a:schemeClr val="accent4">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a:latin typeface="Arial" panose="020B0604020202020204" pitchFamily="34" charset="0"/>
              <a:cs typeface="Arial" panose="020B0604020202020204" pitchFamily="34" charset="0"/>
            </a:rPr>
            <a:t>Loneliness</a:t>
          </a:r>
          <a:endParaRPr lang="en-US" sz="2000" kern="1200">
            <a:latin typeface="Arial" panose="020B0604020202020204" pitchFamily="34" charset="0"/>
            <a:cs typeface="Arial" panose="020B0604020202020204" pitchFamily="34" charset="0"/>
          </a:endParaRPr>
        </a:p>
      </dsp:txBody>
      <dsp:txXfrm>
        <a:off x="3594709" y="1552305"/>
        <a:ext cx="2215838" cy="1329502"/>
      </dsp:txXfrm>
    </dsp:sp>
    <dsp:sp modelId="{9FFE28FA-D4B8-49B7-968B-29196576BDF0}">
      <dsp:nvSpPr>
        <dsp:cNvPr id="0" name=""/>
        <dsp:cNvSpPr/>
      </dsp:nvSpPr>
      <dsp:spPr>
        <a:xfrm>
          <a:off x="6032131" y="1552305"/>
          <a:ext cx="2215838" cy="1329502"/>
        </a:xfrm>
        <a:prstGeom prst="rect">
          <a:avLst/>
        </a:prstGeom>
        <a:solidFill>
          <a:srgbClr val="81237F"/>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Arial" panose="020B0604020202020204" pitchFamily="34" charset="0"/>
              <a:cs typeface="Arial" panose="020B0604020202020204" pitchFamily="34" charset="0"/>
            </a:rPr>
            <a:t>Isolation</a:t>
          </a:r>
          <a:endParaRPr lang="en-US" sz="2000" kern="1200" dirty="0">
            <a:latin typeface="Arial" panose="020B0604020202020204" pitchFamily="34" charset="0"/>
            <a:cs typeface="Arial" panose="020B0604020202020204" pitchFamily="34" charset="0"/>
          </a:endParaRPr>
        </a:p>
      </dsp:txBody>
      <dsp:txXfrm>
        <a:off x="6032131" y="1552305"/>
        <a:ext cx="2215838" cy="1329502"/>
      </dsp:txXfrm>
    </dsp:sp>
    <dsp:sp modelId="{330A48B0-EC05-4CDA-8C42-DAC57B460281}">
      <dsp:nvSpPr>
        <dsp:cNvPr id="0" name=""/>
        <dsp:cNvSpPr/>
      </dsp:nvSpPr>
      <dsp:spPr>
        <a:xfrm>
          <a:off x="3594709" y="3103391"/>
          <a:ext cx="2215838" cy="1329502"/>
        </a:xfrm>
        <a:prstGeom prst="rect">
          <a:avLst/>
        </a:prstGeom>
        <a:solidFill>
          <a:srgbClr val="AE77D7"/>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latin typeface="Arial" panose="020B0604020202020204" pitchFamily="34" charset="0"/>
              <a:cs typeface="Arial" panose="020B0604020202020204" pitchFamily="34" charset="0"/>
            </a:rPr>
            <a:t>Discrimination </a:t>
          </a:r>
          <a:endParaRPr lang="en-US" sz="2000" kern="1200" dirty="0">
            <a:latin typeface="Arial" panose="020B0604020202020204" pitchFamily="34" charset="0"/>
            <a:cs typeface="Arial" panose="020B0604020202020204" pitchFamily="34" charset="0"/>
          </a:endParaRPr>
        </a:p>
      </dsp:txBody>
      <dsp:txXfrm>
        <a:off x="3594709" y="3103391"/>
        <a:ext cx="2215838" cy="1329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D450F-BB12-4D6F-BCC3-A5146F7F669A}">
      <dsp:nvSpPr>
        <dsp:cNvPr id="0" name=""/>
        <dsp:cNvSpPr/>
      </dsp:nvSpPr>
      <dsp:spPr>
        <a:xfrm>
          <a:off x="0" y="459"/>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54C634-6E4D-4D3B-93B4-E3F0A79D1BD3}">
      <dsp:nvSpPr>
        <dsp:cNvPr id="0" name=""/>
        <dsp:cNvSpPr/>
      </dsp:nvSpPr>
      <dsp:spPr>
        <a:xfrm>
          <a:off x="0" y="459"/>
          <a:ext cx="10753725" cy="753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CA" sz="3600" b="1" kern="1200" dirty="0">
              <a:latin typeface="Arial" panose="020B0604020202020204" pitchFamily="34" charset="0"/>
              <a:cs typeface="Arial" panose="020B0604020202020204" pitchFamily="34" charset="0"/>
            </a:rPr>
            <a:t>Acculturative Stress</a:t>
          </a:r>
          <a:endParaRPr lang="en-US" sz="3600" b="1" kern="1200" dirty="0">
            <a:latin typeface="Arial" panose="020B0604020202020204" pitchFamily="34" charset="0"/>
            <a:cs typeface="Arial" panose="020B0604020202020204" pitchFamily="34" charset="0"/>
          </a:endParaRPr>
        </a:p>
      </dsp:txBody>
      <dsp:txXfrm>
        <a:off x="0" y="459"/>
        <a:ext cx="10753725" cy="753053"/>
      </dsp:txXfrm>
    </dsp:sp>
    <dsp:sp modelId="{A966308D-C39B-40F6-9DD0-89757364BE88}">
      <dsp:nvSpPr>
        <dsp:cNvPr id="0" name=""/>
        <dsp:cNvSpPr/>
      </dsp:nvSpPr>
      <dsp:spPr>
        <a:xfrm>
          <a:off x="0" y="753512"/>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EFA6C6-507F-4977-842D-AF7D4F909301}">
      <dsp:nvSpPr>
        <dsp:cNvPr id="0" name=""/>
        <dsp:cNvSpPr/>
      </dsp:nvSpPr>
      <dsp:spPr>
        <a:xfrm>
          <a:off x="0" y="753512"/>
          <a:ext cx="10753725" cy="753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CA" sz="3600" kern="1200" dirty="0">
              <a:latin typeface="Arial" panose="020B0604020202020204" pitchFamily="34" charset="0"/>
              <a:cs typeface="Arial" panose="020B0604020202020204" pitchFamily="34" charset="0"/>
            </a:rPr>
            <a:t>English-language Proficiency</a:t>
          </a:r>
          <a:endParaRPr lang="en-US" sz="3600" kern="1200" dirty="0">
            <a:latin typeface="Arial" panose="020B0604020202020204" pitchFamily="34" charset="0"/>
            <a:cs typeface="Arial" panose="020B0604020202020204" pitchFamily="34" charset="0"/>
          </a:endParaRPr>
        </a:p>
      </dsp:txBody>
      <dsp:txXfrm>
        <a:off x="0" y="753512"/>
        <a:ext cx="10753725" cy="753053"/>
      </dsp:txXfrm>
    </dsp:sp>
    <dsp:sp modelId="{ACE9393B-7064-4AEC-8928-FB463977A18D}">
      <dsp:nvSpPr>
        <dsp:cNvPr id="0" name=""/>
        <dsp:cNvSpPr/>
      </dsp:nvSpPr>
      <dsp:spPr>
        <a:xfrm>
          <a:off x="0" y="1506565"/>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35B3DA-4E0B-4105-9814-7089AEFE8988}">
      <dsp:nvSpPr>
        <dsp:cNvPr id="0" name=""/>
        <dsp:cNvSpPr/>
      </dsp:nvSpPr>
      <dsp:spPr>
        <a:xfrm>
          <a:off x="0" y="1506565"/>
          <a:ext cx="10753725" cy="753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CA" sz="3600" kern="1200" dirty="0">
              <a:latin typeface="Arial" panose="020B0604020202020204" pitchFamily="34" charset="0"/>
              <a:cs typeface="Arial" panose="020B0604020202020204" pitchFamily="34" charset="0"/>
            </a:rPr>
            <a:t>Perceived Discrimination</a:t>
          </a:r>
          <a:endParaRPr lang="en-US" sz="3600" kern="1200" dirty="0">
            <a:latin typeface="Arial" panose="020B0604020202020204" pitchFamily="34" charset="0"/>
            <a:cs typeface="Arial" panose="020B0604020202020204" pitchFamily="34" charset="0"/>
          </a:endParaRPr>
        </a:p>
      </dsp:txBody>
      <dsp:txXfrm>
        <a:off x="0" y="1506565"/>
        <a:ext cx="10753725" cy="753053"/>
      </dsp:txXfrm>
    </dsp:sp>
    <dsp:sp modelId="{E5694EF8-E411-40A7-99E1-76735F6CC1B8}">
      <dsp:nvSpPr>
        <dsp:cNvPr id="0" name=""/>
        <dsp:cNvSpPr/>
      </dsp:nvSpPr>
      <dsp:spPr>
        <a:xfrm>
          <a:off x="0" y="2259619"/>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CE00E-8CB6-4CA3-905F-7043303FF686}">
      <dsp:nvSpPr>
        <dsp:cNvPr id="0" name=""/>
        <dsp:cNvSpPr/>
      </dsp:nvSpPr>
      <dsp:spPr>
        <a:xfrm>
          <a:off x="0" y="2259619"/>
          <a:ext cx="10753725" cy="753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CA" sz="3600" kern="1200" dirty="0">
              <a:latin typeface="Arial" panose="020B0604020202020204" pitchFamily="34" charset="0"/>
              <a:cs typeface="Arial" panose="020B0604020202020204" pitchFamily="34" charset="0"/>
            </a:rPr>
            <a:t>Loneliness</a:t>
          </a:r>
          <a:endParaRPr lang="en-US" sz="3600" kern="1200" dirty="0">
            <a:latin typeface="Arial" panose="020B0604020202020204" pitchFamily="34" charset="0"/>
            <a:cs typeface="Arial" panose="020B0604020202020204" pitchFamily="34" charset="0"/>
          </a:endParaRPr>
        </a:p>
      </dsp:txBody>
      <dsp:txXfrm>
        <a:off x="0" y="2259619"/>
        <a:ext cx="10753725" cy="753053"/>
      </dsp:txXfrm>
    </dsp:sp>
    <dsp:sp modelId="{73F1E741-BC05-4342-89BF-8DF242C01A9E}">
      <dsp:nvSpPr>
        <dsp:cNvPr id="0" name=""/>
        <dsp:cNvSpPr/>
      </dsp:nvSpPr>
      <dsp:spPr>
        <a:xfrm>
          <a:off x="0" y="3012672"/>
          <a:ext cx="1075372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E08E5B-EDF0-40B7-A869-61F6A3E9F5E7}">
      <dsp:nvSpPr>
        <dsp:cNvPr id="0" name=""/>
        <dsp:cNvSpPr/>
      </dsp:nvSpPr>
      <dsp:spPr>
        <a:xfrm>
          <a:off x="0" y="3012672"/>
          <a:ext cx="10753725" cy="753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CA" sz="3600" kern="1200" dirty="0">
              <a:latin typeface="Arial" panose="020B0604020202020204" pitchFamily="34" charset="0"/>
              <a:cs typeface="Arial" panose="020B0604020202020204" pitchFamily="34" charset="0"/>
            </a:rPr>
            <a:t>Academic Stress </a:t>
          </a:r>
          <a:endParaRPr lang="en-US" sz="3600" kern="1200" dirty="0">
            <a:latin typeface="Arial" panose="020B0604020202020204" pitchFamily="34" charset="0"/>
            <a:cs typeface="Arial" panose="020B0604020202020204" pitchFamily="34" charset="0"/>
          </a:endParaRPr>
        </a:p>
      </dsp:txBody>
      <dsp:txXfrm>
        <a:off x="0" y="3012672"/>
        <a:ext cx="10753725" cy="7530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551AD-6352-4944-982C-205BC687AF7F}">
      <dsp:nvSpPr>
        <dsp:cNvPr id="0" name=""/>
        <dsp:cNvSpPr/>
      </dsp:nvSpPr>
      <dsp:spPr>
        <a:xfrm>
          <a:off x="4239554" y="622133"/>
          <a:ext cx="4154710" cy="4154710"/>
        </a:xfrm>
        <a:prstGeom prst="blockArc">
          <a:avLst>
            <a:gd name="adj1" fmla="val 11880000"/>
            <a:gd name="adj2" fmla="val 16200000"/>
            <a:gd name="adj3" fmla="val 464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5265E9-D339-4056-8C27-72B5CA3187B1}">
      <dsp:nvSpPr>
        <dsp:cNvPr id="0" name=""/>
        <dsp:cNvSpPr/>
      </dsp:nvSpPr>
      <dsp:spPr>
        <a:xfrm>
          <a:off x="4239554" y="622133"/>
          <a:ext cx="4154710" cy="4154710"/>
        </a:xfrm>
        <a:prstGeom prst="blockArc">
          <a:avLst>
            <a:gd name="adj1" fmla="val 7560000"/>
            <a:gd name="adj2" fmla="val 11880000"/>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1F9D27-C11E-4F99-9A48-E7370FFFB6F4}">
      <dsp:nvSpPr>
        <dsp:cNvPr id="0" name=""/>
        <dsp:cNvSpPr/>
      </dsp:nvSpPr>
      <dsp:spPr>
        <a:xfrm>
          <a:off x="4239554" y="622133"/>
          <a:ext cx="4154710" cy="4154710"/>
        </a:xfrm>
        <a:prstGeom prst="blockArc">
          <a:avLst>
            <a:gd name="adj1" fmla="val 3240000"/>
            <a:gd name="adj2" fmla="val 7560000"/>
            <a:gd name="adj3" fmla="val 464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3F44EF-2A15-4F84-B974-C6FBA74E1B52}">
      <dsp:nvSpPr>
        <dsp:cNvPr id="0" name=""/>
        <dsp:cNvSpPr/>
      </dsp:nvSpPr>
      <dsp:spPr>
        <a:xfrm>
          <a:off x="4239554" y="622133"/>
          <a:ext cx="4154710" cy="4154710"/>
        </a:xfrm>
        <a:prstGeom prst="blockArc">
          <a:avLst>
            <a:gd name="adj1" fmla="val 20520000"/>
            <a:gd name="adj2" fmla="val 3240000"/>
            <a:gd name="adj3" fmla="val 464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C724D1-EFDE-4ACE-9E7F-051E37B09AC9}">
      <dsp:nvSpPr>
        <dsp:cNvPr id="0" name=""/>
        <dsp:cNvSpPr/>
      </dsp:nvSpPr>
      <dsp:spPr>
        <a:xfrm>
          <a:off x="4239554" y="622133"/>
          <a:ext cx="4154710" cy="4154710"/>
        </a:xfrm>
        <a:prstGeom prst="blockArc">
          <a:avLst>
            <a:gd name="adj1" fmla="val 16200000"/>
            <a:gd name="adj2" fmla="val 20520000"/>
            <a:gd name="adj3" fmla="val 464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CD2E43-9EFC-42FD-9EF4-564C772D916C}">
      <dsp:nvSpPr>
        <dsp:cNvPr id="0" name=""/>
        <dsp:cNvSpPr/>
      </dsp:nvSpPr>
      <dsp:spPr>
        <a:xfrm>
          <a:off x="5360737" y="1743315"/>
          <a:ext cx="1912345" cy="19123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CA" sz="2200" b="1" kern="1200" dirty="0">
              <a:latin typeface="Arial" panose="020B0604020202020204" pitchFamily="34" charset="0"/>
              <a:cs typeface="Arial" panose="020B0604020202020204" pitchFamily="34" charset="0"/>
            </a:rPr>
            <a:t>Recovery</a:t>
          </a:r>
          <a:r>
            <a:rPr lang="en-CA" sz="2200" kern="1200" dirty="0"/>
            <a:t> </a:t>
          </a:r>
        </a:p>
      </dsp:txBody>
      <dsp:txXfrm>
        <a:off x="5640793" y="2023371"/>
        <a:ext cx="1352233" cy="1352233"/>
      </dsp:txXfrm>
    </dsp:sp>
    <dsp:sp modelId="{904A6088-FF4C-4C2B-9289-09216F3589BE}">
      <dsp:nvSpPr>
        <dsp:cNvPr id="0" name=""/>
        <dsp:cNvSpPr/>
      </dsp:nvSpPr>
      <dsp:spPr>
        <a:xfrm>
          <a:off x="5647588" y="1003"/>
          <a:ext cx="1338642" cy="133864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b="1" kern="1200" dirty="0">
              <a:latin typeface="Arial" panose="020B0604020202020204" pitchFamily="34" charset="0"/>
              <a:cs typeface="Arial" panose="020B0604020202020204" pitchFamily="34" charset="0"/>
            </a:rPr>
            <a:t>Connection</a:t>
          </a:r>
        </a:p>
      </dsp:txBody>
      <dsp:txXfrm>
        <a:off x="5843628" y="197043"/>
        <a:ext cx="946562" cy="946562"/>
      </dsp:txXfrm>
    </dsp:sp>
    <dsp:sp modelId="{ACB6584E-7F8D-4FB9-8F19-6D2B130F4540}">
      <dsp:nvSpPr>
        <dsp:cNvPr id="0" name=""/>
        <dsp:cNvSpPr/>
      </dsp:nvSpPr>
      <dsp:spPr>
        <a:xfrm>
          <a:off x="7577438" y="1403121"/>
          <a:ext cx="1338642" cy="133864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b="1" kern="1200" dirty="0">
              <a:latin typeface="Arial" panose="020B0604020202020204" pitchFamily="34" charset="0"/>
              <a:cs typeface="Arial" panose="020B0604020202020204" pitchFamily="34" charset="0"/>
            </a:rPr>
            <a:t>Hope</a:t>
          </a:r>
        </a:p>
      </dsp:txBody>
      <dsp:txXfrm>
        <a:off x="7773478" y="1599161"/>
        <a:ext cx="946562" cy="946562"/>
      </dsp:txXfrm>
    </dsp:sp>
    <dsp:sp modelId="{7A6824DB-991E-4DB2-9065-A9802781352C}">
      <dsp:nvSpPr>
        <dsp:cNvPr id="0" name=""/>
        <dsp:cNvSpPr/>
      </dsp:nvSpPr>
      <dsp:spPr>
        <a:xfrm>
          <a:off x="6840301" y="3671795"/>
          <a:ext cx="1338642" cy="133864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b="1" kern="1200" dirty="0">
              <a:latin typeface="Arial" panose="020B0604020202020204" pitchFamily="34" charset="0"/>
              <a:cs typeface="Arial" panose="020B0604020202020204" pitchFamily="34" charset="0"/>
            </a:rPr>
            <a:t>Identity</a:t>
          </a:r>
        </a:p>
      </dsp:txBody>
      <dsp:txXfrm>
        <a:off x="7036341" y="3867835"/>
        <a:ext cx="946562" cy="946562"/>
      </dsp:txXfrm>
    </dsp:sp>
    <dsp:sp modelId="{BA984EF8-B6E0-484D-85E8-2E594B0C27B8}">
      <dsp:nvSpPr>
        <dsp:cNvPr id="0" name=""/>
        <dsp:cNvSpPr/>
      </dsp:nvSpPr>
      <dsp:spPr>
        <a:xfrm>
          <a:off x="4454876" y="3671795"/>
          <a:ext cx="1338642" cy="133864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CA" sz="1300" b="1" kern="1200" dirty="0">
              <a:latin typeface="Arial" panose="020B0604020202020204" pitchFamily="34" charset="0"/>
              <a:cs typeface="Arial" panose="020B0604020202020204" pitchFamily="34" charset="0"/>
            </a:rPr>
            <a:t>Making sense and finding meaning</a:t>
          </a:r>
        </a:p>
      </dsp:txBody>
      <dsp:txXfrm>
        <a:off x="4650916" y="3867835"/>
        <a:ext cx="946562" cy="946562"/>
      </dsp:txXfrm>
    </dsp:sp>
    <dsp:sp modelId="{A5D1C470-C58D-405B-9128-0D730554ACF9}">
      <dsp:nvSpPr>
        <dsp:cNvPr id="0" name=""/>
        <dsp:cNvSpPr/>
      </dsp:nvSpPr>
      <dsp:spPr>
        <a:xfrm>
          <a:off x="3717739" y="1403121"/>
          <a:ext cx="1338642" cy="133864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CA" sz="1000" b="1" kern="1200" dirty="0">
              <a:latin typeface="Arial" panose="020B0604020202020204" pitchFamily="34" charset="0"/>
              <a:cs typeface="Arial" panose="020B0604020202020204" pitchFamily="34" charset="0"/>
            </a:rPr>
            <a:t>Empowerment</a:t>
          </a:r>
        </a:p>
      </dsp:txBody>
      <dsp:txXfrm>
        <a:off x="3913779" y="1599161"/>
        <a:ext cx="946562" cy="9465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190B9-7A6F-442E-969E-26397BE334B8}">
      <dsp:nvSpPr>
        <dsp:cNvPr id="0" name=""/>
        <dsp:cNvSpPr/>
      </dsp:nvSpPr>
      <dsp:spPr>
        <a:xfrm>
          <a:off x="0" y="767499"/>
          <a:ext cx="6254724" cy="599625"/>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a:t>Community Connect</a:t>
          </a:r>
          <a:endParaRPr lang="en-US" sz="2500" kern="1200"/>
        </a:p>
      </dsp:txBody>
      <dsp:txXfrm>
        <a:off x="29271" y="796770"/>
        <a:ext cx="6196182" cy="541083"/>
      </dsp:txXfrm>
    </dsp:sp>
    <dsp:sp modelId="{C68434D3-BFE3-424E-8692-4235B0345318}">
      <dsp:nvSpPr>
        <dsp:cNvPr id="0" name=""/>
        <dsp:cNvSpPr/>
      </dsp:nvSpPr>
      <dsp:spPr>
        <a:xfrm>
          <a:off x="0" y="1439125"/>
          <a:ext cx="6254724" cy="599625"/>
        </a:xfrm>
        <a:prstGeom prst="roundRect">
          <a:avLst/>
        </a:prstGeom>
        <a:solidFill>
          <a:schemeClr val="accent2">
            <a:hueOff val="-255475"/>
            <a:satOff val="702"/>
            <a:lumOff val="47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a:t>Skills for Daily Living </a:t>
          </a:r>
          <a:endParaRPr lang="en-US" sz="2500" kern="1200"/>
        </a:p>
      </dsp:txBody>
      <dsp:txXfrm>
        <a:off x="29271" y="1468396"/>
        <a:ext cx="6196182" cy="541083"/>
      </dsp:txXfrm>
    </dsp:sp>
    <dsp:sp modelId="{31A58073-026A-4FFB-AF23-C6A25029A09E}">
      <dsp:nvSpPr>
        <dsp:cNvPr id="0" name=""/>
        <dsp:cNvSpPr/>
      </dsp:nvSpPr>
      <dsp:spPr>
        <a:xfrm>
          <a:off x="0" y="2110750"/>
          <a:ext cx="6254724" cy="599625"/>
        </a:xfrm>
        <a:prstGeom prst="roundRect">
          <a:avLst/>
        </a:prstGeom>
        <a:solidFill>
          <a:schemeClr val="accent2">
            <a:hueOff val="-510950"/>
            <a:satOff val="1404"/>
            <a:lumOff val="94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a:t>Life Hacks </a:t>
          </a:r>
          <a:endParaRPr lang="en-US" sz="2500" kern="1200"/>
        </a:p>
      </dsp:txBody>
      <dsp:txXfrm>
        <a:off x="29271" y="2140021"/>
        <a:ext cx="6196182" cy="541083"/>
      </dsp:txXfrm>
    </dsp:sp>
    <dsp:sp modelId="{AC92DED6-BBF7-40CC-AD56-30DC1FA4384E}">
      <dsp:nvSpPr>
        <dsp:cNvPr id="0" name=""/>
        <dsp:cNvSpPr/>
      </dsp:nvSpPr>
      <dsp:spPr>
        <a:xfrm>
          <a:off x="0" y="2782375"/>
          <a:ext cx="6254724" cy="599625"/>
        </a:xfrm>
        <a:prstGeom prst="roundRect">
          <a:avLst/>
        </a:prstGeom>
        <a:solidFill>
          <a:schemeClr val="accent2">
            <a:hueOff val="-766425"/>
            <a:satOff val="2105"/>
            <a:lumOff val="1411"/>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a:t>Let’s Get Cookin’</a:t>
          </a:r>
          <a:endParaRPr lang="en-US" sz="2500" kern="1200"/>
        </a:p>
      </dsp:txBody>
      <dsp:txXfrm>
        <a:off x="29271" y="2811646"/>
        <a:ext cx="6196182" cy="541083"/>
      </dsp:txXfrm>
    </dsp:sp>
    <dsp:sp modelId="{84A80456-3101-4960-888D-19A760FA75B1}">
      <dsp:nvSpPr>
        <dsp:cNvPr id="0" name=""/>
        <dsp:cNvSpPr/>
      </dsp:nvSpPr>
      <dsp:spPr>
        <a:xfrm>
          <a:off x="0" y="3454000"/>
          <a:ext cx="6254724" cy="599625"/>
        </a:xfrm>
        <a:prstGeom prst="roundRect">
          <a:avLst/>
        </a:prstGeom>
        <a:solidFill>
          <a:schemeClr val="accent2">
            <a:hueOff val="-1021900"/>
            <a:satOff val="2807"/>
            <a:lumOff val="1882"/>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a:t>Self-Discovery: Looking Inwards </a:t>
          </a:r>
          <a:endParaRPr lang="en-US" sz="2500" kern="1200"/>
        </a:p>
      </dsp:txBody>
      <dsp:txXfrm>
        <a:off x="29271" y="3483271"/>
        <a:ext cx="6196182" cy="541083"/>
      </dsp:txXfrm>
    </dsp:sp>
    <dsp:sp modelId="{0FD314CA-24E3-4302-91D7-DDDCBD4527AE}">
      <dsp:nvSpPr>
        <dsp:cNvPr id="0" name=""/>
        <dsp:cNvSpPr/>
      </dsp:nvSpPr>
      <dsp:spPr>
        <a:xfrm>
          <a:off x="0" y="4125625"/>
          <a:ext cx="6254724" cy="599625"/>
        </a:xfrm>
        <a:prstGeom prst="roundRect">
          <a:avLst/>
        </a:prstGeom>
        <a:solidFill>
          <a:schemeClr val="accent2">
            <a:hueOff val="-1277375"/>
            <a:satOff val="3509"/>
            <a:lumOff val="2352"/>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CA" sz="2500" kern="1200"/>
            <a:t>Navigating Mental Health: Oneself and Others </a:t>
          </a:r>
          <a:endParaRPr lang="en-US" sz="2500" kern="1200"/>
        </a:p>
      </dsp:txBody>
      <dsp:txXfrm>
        <a:off x="29271" y="4154896"/>
        <a:ext cx="6196182" cy="5410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FC371-D19E-4919-9B3E-B68B96D38463}">
      <dsp:nvSpPr>
        <dsp:cNvPr id="0" name=""/>
        <dsp:cNvSpPr/>
      </dsp:nvSpPr>
      <dsp:spPr>
        <a:xfrm>
          <a:off x="840996" y="1559806"/>
          <a:ext cx="5045977" cy="2713554"/>
        </a:xfrm>
        <a:prstGeom prst="round2DiagRect">
          <a:avLst>
            <a:gd name="adj1" fmla="val 0"/>
            <a:gd name="adj2"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CC7C7F-1021-4A82-8574-930512D14D86}">
      <dsp:nvSpPr>
        <dsp:cNvPr id="0" name=""/>
        <dsp:cNvSpPr/>
      </dsp:nvSpPr>
      <dsp:spPr>
        <a:xfrm>
          <a:off x="3363984" y="1847608"/>
          <a:ext cx="672" cy="2137951"/>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4D95E8-42DE-4494-BDBB-F0612DE92CD8}">
      <dsp:nvSpPr>
        <dsp:cNvPr id="0" name=""/>
        <dsp:cNvSpPr/>
      </dsp:nvSpPr>
      <dsp:spPr>
        <a:xfrm>
          <a:off x="1009195" y="1765379"/>
          <a:ext cx="2186590" cy="230240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Arial" panose="020B0604020202020204" pitchFamily="34" charset="0"/>
              <a:cs typeface="Arial" panose="020B0604020202020204" pitchFamily="34" charset="0"/>
            </a:rPr>
            <a:t>Individualistic</a:t>
          </a:r>
        </a:p>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-Competition</a:t>
          </a:r>
        </a:p>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-Autonomy</a:t>
          </a:r>
        </a:p>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-Originality </a:t>
          </a:r>
          <a:r>
            <a:rPr lang="en-US" sz="2300" kern="1200" dirty="0">
              <a:latin typeface="Arial" panose="020B0604020202020204" pitchFamily="34" charset="0"/>
              <a:cs typeface="Arial" panose="020B0604020202020204" pitchFamily="34" charset="0"/>
            </a:rPr>
            <a:t> </a:t>
          </a:r>
          <a:endParaRPr lang="en-CA" sz="2300" kern="1200" dirty="0">
            <a:latin typeface="Arial" panose="020B0604020202020204" pitchFamily="34" charset="0"/>
            <a:cs typeface="Arial" panose="020B0604020202020204" pitchFamily="34" charset="0"/>
          </a:endParaRPr>
        </a:p>
      </dsp:txBody>
      <dsp:txXfrm>
        <a:off x="1009195" y="1765379"/>
        <a:ext cx="2186590" cy="2302409"/>
      </dsp:txXfrm>
    </dsp:sp>
    <dsp:sp modelId="{D149B3DA-C07E-4408-A474-67C1F32DE239}">
      <dsp:nvSpPr>
        <dsp:cNvPr id="0" name=""/>
        <dsp:cNvSpPr/>
      </dsp:nvSpPr>
      <dsp:spPr>
        <a:xfrm>
          <a:off x="3532184" y="1765379"/>
          <a:ext cx="2186590" cy="230240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b="1" kern="1200" dirty="0">
              <a:solidFill>
                <a:schemeClr val="bg1"/>
              </a:solidFill>
              <a:latin typeface="Arial" panose="020B0604020202020204" pitchFamily="34" charset="0"/>
              <a:cs typeface="Arial" panose="020B0604020202020204" pitchFamily="34" charset="0"/>
            </a:rPr>
            <a:t>Collectivist</a:t>
          </a:r>
        </a:p>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-Family/group </a:t>
          </a:r>
        </a:p>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-Cooperation</a:t>
          </a:r>
        </a:p>
        <a:p>
          <a:pPr marL="0" lvl="0" indent="0" algn="ctr" defTabSz="1022350">
            <a:lnSpc>
              <a:spcPct val="90000"/>
            </a:lnSpc>
            <a:spcBef>
              <a:spcPct val="0"/>
            </a:spcBef>
            <a:spcAft>
              <a:spcPct val="35000"/>
            </a:spcAft>
            <a:buNone/>
          </a:pPr>
          <a:r>
            <a:rPr lang="en-US" sz="2300" kern="1200" dirty="0">
              <a:solidFill>
                <a:schemeClr val="bg1"/>
              </a:solidFill>
              <a:latin typeface="Arial" panose="020B0604020202020204" pitchFamily="34" charset="0"/>
              <a:cs typeface="Arial" panose="020B0604020202020204" pitchFamily="34" charset="0"/>
            </a:rPr>
            <a:t>-Reliability </a:t>
          </a:r>
        </a:p>
      </dsp:txBody>
      <dsp:txXfrm>
        <a:off x="3532184" y="1765379"/>
        <a:ext cx="2186590" cy="2302409"/>
      </dsp:txXfrm>
    </dsp:sp>
    <dsp:sp modelId="{3A9CB7C6-5E61-44FE-92D6-A233A4D75AA0}">
      <dsp:nvSpPr>
        <dsp:cNvPr id="0" name=""/>
        <dsp:cNvSpPr/>
      </dsp:nvSpPr>
      <dsp:spPr>
        <a:xfrm rot="16200000">
          <a:off x="-1059622" y="1920483"/>
          <a:ext cx="2960241" cy="840996"/>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r" defTabSz="844550">
            <a:lnSpc>
              <a:spcPct val="90000"/>
            </a:lnSpc>
            <a:spcBef>
              <a:spcPct val="0"/>
            </a:spcBef>
            <a:spcAft>
              <a:spcPct val="35000"/>
            </a:spcAft>
            <a:buNone/>
          </a:pPr>
          <a:endParaRPr lang="en-CA" sz="1900" kern="1200" dirty="0"/>
        </a:p>
      </dsp:txBody>
      <dsp:txXfrm>
        <a:off x="-932519" y="2258551"/>
        <a:ext cx="2706034" cy="419068"/>
      </dsp:txXfrm>
    </dsp:sp>
    <dsp:sp modelId="{FEDB2851-3A7B-40DD-89D0-C778780AB16F}">
      <dsp:nvSpPr>
        <dsp:cNvPr id="0" name=""/>
        <dsp:cNvSpPr/>
      </dsp:nvSpPr>
      <dsp:spPr>
        <a:xfrm rot="5400000">
          <a:off x="4827351" y="3093446"/>
          <a:ext cx="2960241" cy="840996"/>
        </a:xfrm>
        <a:prstGeom prst="rightArrow">
          <a:avLst>
            <a:gd name="adj1" fmla="val 49830"/>
            <a:gd name="adj2" fmla="val 6066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r" defTabSz="844550">
            <a:lnSpc>
              <a:spcPct val="90000"/>
            </a:lnSpc>
            <a:spcBef>
              <a:spcPct val="0"/>
            </a:spcBef>
            <a:spcAft>
              <a:spcPct val="35000"/>
            </a:spcAft>
            <a:buNone/>
          </a:pPr>
          <a:endParaRPr lang="en-CA" sz="1900" kern="1200" dirty="0"/>
        </a:p>
      </dsp:txBody>
      <dsp:txXfrm>
        <a:off x="4954455" y="3177307"/>
        <a:ext cx="2706034" cy="4190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3A45E1-896F-4D53-8501-E71979D82F6B}">
      <dsp:nvSpPr>
        <dsp:cNvPr id="0" name=""/>
        <dsp:cNvSpPr/>
      </dsp:nvSpPr>
      <dsp:spPr>
        <a:xfrm>
          <a:off x="4777" y="1123924"/>
          <a:ext cx="2088981" cy="1253388"/>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Promises and Possibilities </a:t>
          </a:r>
          <a:endParaRPr lang="en-CA" sz="2500" kern="1200" dirty="0">
            <a:latin typeface="Arial" panose="020B0604020202020204" pitchFamily="34" charset="0"/>
            <a:cs typeface="Arial" panose="020B0604020202020204" pitchFamily="34" charset="0"/>
          </a:endParaRPr>
        </a:p>
      </dsp:txBody>
      <dsp:txXfrm>
        <a:off x="41487" y="1160634"/>
        <a:ext cx="2015561" cy="1179968"/>
      </dsp:txXfrm>
    </dsp:sp>
    <dsp:sp modelId="{26AA9711-CCE5-41DB-9F34-BDA5124AE39F}">
      <dsp:nvSpPr>
        <dsp:cNvPr id="0" name=""/>
        <dsp:cNvSpPr/>
      </dsp:nvSpPr>
      <dsp:spPr>
        <a:xfrm>
          <a:off x="2302657" y="1491585"/>
          <a:ext cx="442864" cy="518067"/>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a:off x="2302657" y="1595198"/>
        <a:ext cx="310005" cy="310841"/>
      </dsp:txXfrm>
    </dsp:sp>
    <dsp:sp modelId="{A1B7FF24-27BA-4724-BB02-29F89580B96E}">
      <dsp:nvSpPr>
        <dsp:cNvPr id="0" name=""/>
        <dsp:cNvSpPr/>
      </dsp:nvSpPr>
      <dsp:spPr>
        <a:xfrm>
          <a:off x="2929351" y="1123924"/>
          <a:ext cx="2088981" cy="1253388"/>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Transitioning to a Liminal Space </a:t>
          </a:r>
          <a:endParaRPr lang="en-CA" sz="2500" kern="1200" dirty="0">
            <a:latin typeface="Arial" panose="020B0604020202020204" pitchFamily="34" charset="0"/>
            <a:cs typeface="Arial" panose="020B0604020202020204" pitchFamily="34" charset="0"/>
          </a:endParaRPr>
        </a:p>
      </dsp:txBody>
      <dsp:txXfrm>
        <a:off x="2966061" y="1160634"/>
        <a:ext cx="2015561" cy="1179968"/>
      </dsp:txXfrm>
    </dsp:sp>
    <dsp:sp modelId="{F602C2EA-C341-4DD1-886E-89B397006D23}">
      <dsp:nvSpPr>
        <dsp:cNvPr id="0" name=""/>
        <dsp:cNvSpPr/>
      </dsp:nvSpPr>
      <dsp:spPr>
        <a:xfrm>
          <a:off x="5227230" y="1491585"/>
          <a:ext cx="442864" cy="518067"/>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a:off x="5227230" y="1595198"/>
        <a:ext cx="310005" cy="310841"/>
      </dsp:txXfrm>
    </dsp:sp>
    <dsp:sp modelId="{B7B956F3-2B08-4589-A067-A4F9BF04F4DC}">
      <dsp:nvSpPr>
        <dsp:cNvPr id="0" name=""/>
        <dsp:cNvSpPr/>
      </dsp:nvSpPr>
      <dsp:spPr>
        <a:xfrm>
          <a:off x="5853925" y="1123924"/>
          <a:ext cx="2088981" cy="1253388"/>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Getting to the Other Side</a:t>
          </a:r>
          <a:endParaRPr lang="en-CA" sz="2500" kern="1200" dirty="0">
            <a:latin typeface="Arial" panose="020B0604020202020204" pitchFamily="34" charset="0"/>
            <a:cs typeface="Arial" panose="020B0604020202020204" pitchFamily="34" charset="0"/>
          </a:endParaRPr>
        </a:p>
      </dsp:txBody>
      <dsp:txXfrm>
        <a:off x="5890635" y="1160634"/>
        <a:ext cx="2015561" cy="1179968"/>
      </dsp:txXfrm>
    </dsp:sp>
    <dsp:sp modelId="{89F25321-DE03-4398-9671-533AF37C2FBC}">
      <dsp:nvSpPr>
        <dsp:cNvPr id="0" name=""/>
        <dsp:cNvSpPr/>
      </dsp:nvSpPr>
      <dsp:spPr>
        <a:xfrm>
          <a:off x="8151804" y="1491585"/>
          <a:ext cx="442864" cy="518067"/>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a:off x="8151804" y="1595198"/>
        <a:ext cx="310005" cy="310841"/>
      </dsp:txXfrm>
    </dsp:sp>
    <dsp:sp modelId="{899F7343-EB1B-4991-9E3F-4DCFC2A38A5E}">
      <dsp:nvSpPr>
        <dsp:cNvPr id="0" name=""/>
        <dsp:cNvSpPr/>
      </dsp:nvSpPr>
      <dsp:spPr>
        <a:xfrm>
          <a:off x="8778498" y="1123924"/>
          <a:ext cx="2088981" cy="1253388"/>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Building New Possibilities </a:t>
          </a:r>
          <a:endParaRPr lang="en-CA" sz="2500" kern="1200" dirty="0">
            <a:latin typeface="Arial" panose="020B0604020202020204" pitchFamily="34" charset="0"/>
            <a:cs typeface="Arial" panose="020B0604020202020204" pitchFamily="34" charset="0"/>
          </a:endParaRPr>
        </a:p>
      </dsp:txBody>
      <dsp:txXfrm>
        <a:off x="8815208" y="1160634"/>
        <a:ext cx="2015561" cy="117996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139D7-70F7-43EC-A1F2-B77ED1FCADB1}" type="datetimeFigureOut">
              <a:rPr lang="en-CA" smtClean="0"/>
              <a:t>2023-04-21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FFFAC-D458-4CE3-96E0-4D1D9A6DBE5C}" type="slidenum">
              <a:rPr lang="en-CA" smtClean="0"/>
              <a:t>‹#›</a:t>
            </a:fld>
            <a:endParaRPr lang="en-CA"/>
          </a:p>
        </p:txBody>
      </p:sp>
    </p:spTree>
    <p:extLst>
      <p:ext uri="{BB962C8B-B14F-4D97-AF65-F5344CB8AC3E}">
        <p14:creationId xmlns:p14="http://schemas.microsoft.com/office/powerpoint/2010/main" val="145710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80FFFAC-D458-4CE3-96E0-4D1D9A6DBE5C}" type="slidenum">
              <a:rPr lang="en-CA" smtClean="0"/>
              <a:t>2</a:t>
            </a:fld>
            <a:endParaRPr lang="en-CA"/>
          </a:p>
        </p:txBody>
      </p:sp>
    </p:spTree>
    <p:extLst>
      <p:ext uri="{BB962C8B-B14F-4D97-AF65-F5344CB8AC3E}">
        <p14:creationId xmlns:p14="http://schemas.microsoft.com/office/powerpoint/2010/main" val="326677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180FFFAC-D458-4CE3-96E0-4D1D9A6DBE5C}" type="slidenum">
              <a:rPr lang="en-CA" smtClean="0"/>
              <a:t>18</a:t>
            </a:fld>
            <a:endParaRPr lang="en-CA"/>
          </a:p>
        </p:txBody>
      </p:sp>
    </p:spTree>
    <p:extLst>
      <p:ext uri="{BB962C8B-B14F-4D97-AF65-F5344CB8AC3E}">
        <p14:creationId xmlns:p14="http://schemas.microsoft.com/office/powerpoint/2010/main" val="1099358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mn-lt"/>
            </a:endParaRPr>
          </a:p>
        </p:txBody>
      </p:sp>
      <p:sp>
        <p:nvSpPr>
          <p:cNvPr id="4" name="Slide Number Placeholder 3"/>
          <p:cNvSpPr>
            <a:spLocks noGrp="1"/>
          </p:cNvSpPr>
          <p:nvPr>
            <p:ph type="sldNum" sz="quarter" idx="5"/>
          </p:nvPr>
        </p:nvSpPr>
        <p:spPr/>
        <p:txBody>
          <a:bodyPr/>
          <a:lstStyle/>
          <a:p>
            <a:fld id="{180FFFAC-D458-4CE3-96E0-4D1D9A6DBE5C}" type="slidenum">
              <a:rPr lang="en-CA" smtClean="0"/>
              <a:t>19</a:t>
            </a:fld>
            <a:endParaRPr lang="en-CA"/>
          </a:p>
        </p:txBody>
      </p:sp>
    </p:spTree>
    <p:extLst>
      <p:ext uri="{BB962C8B-B14F-4D97-AF65-F5344CB8AC3E}">
        <p14:creationId xmlns:p14="http://schemas.microsoft.com/office/powerpoint/2010/main" val="3974047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80FFFAC-D458-4CE3-96E0-4D1D9A6DBE5C}" type="slidenum">
              <a:rPr lang="en-CA" smtClean="0"/>
              <a:t>20</a:t>
            </a:fld>
            <a:endParaRPr lang="en-CA"/>
          </a:p>
        </p:txBody>
      </p:sp>
    </p:spTree>
    <p:extLst>
      <p:ext uri="{BB962C8B-B14F-4D97-AF65-F5344CB8AC3E}">
        <p14:creationId xmlns:p14="http://schemas.microsoft.com/office/powerpoint/2010/main" val="192109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80FFFAC-D458-4CE3-96E0-4D1D9A6DBE5C}" type="slidenum">
              <a:rPr lang="en-CA" smtClean="0"/>
              <a:t>3</a:t>
            </a:fld>
            <a:endParaRPr lang="en-CA"/>
          </a:p>
        </p:txBody>
      </p:sp>
    </p:spTree>
    <p:extLst>
      <p:ext uri="{BB962C8B-B14F-4D97-AF65-F5344CB8AC3E}">
        <p14:creationId xmlns:p14="http://schemas.microsoft.com/office/powerpoint/2010/main" val="345740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80FFFAC-D458-4CE3-96E0-4D1D9A6DBE5C}" type="slidenum">
              <a:rPr lang="en-CA" smtClean="0"/>
              <a:t>4</a:t>
            </a:fld>
            <a:endParaRPr lang="en-CA"/>
          </a:p>
        </p:txBody>
      </p:sp>
    </p:spTree>
    <p:extLst>
      <p:ext uri="{BB962C8B-B14F-4D97-AF65-F5344CB8AC3E}">
        <p14:creationId xmlns:p14="http://schemas.microsoft.com/office/powerpoint/2010/main" val="4053878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80FFFAC-D458-4CE3-96E0-4D1D9A6DBE5C}" type="slidenum">
              <a:rPr lang="en-CA" smtClean="0"/>
              <a:t>5</a:t>
            </a:fld>
            <a:endParaRPr lang="en-CA"/>
          </a:p>
        </p:txBody>
      </p:sp>
    </p:spTree>
    <p:extLst>
      <p:ext uri="{BB962C8B-B14F-4D97-AF65-F5344CB8AC3E}">
        <p14:creationId xmlns:p14="http://schemas.microsoft.com/office/powerpoint/2010/main" val="316023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80FFFAC-D458-4CE3-96E0-4D1D9A6DBE5C}" type="slidenum">
              <a:rPr lang="en-CA" smtClean="0"/>
              <a:t>6</a:t>
            </a:fld>
            <a:endParaRPr lang="en-CA"/>
          </a:p>
        </p:txBody>
      </p:sp>
    </p:spTree>
    <p:extLst>
      <p:ext uri="{BB962C8B-B14F-4D97-AF65-F5344CB8AC3E}">
        <p14:creationId xmlns:p14="http://schemas.microsoft.com/office/powerpoint/2010/main" val="4153110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dirty="0">
                <a:latin typeface="Arial" panose="020B0604020202020204" pitchFamily="34" charset="0"/>
                <a:cs typeface="Arial" panose="020B0604020202020204" pitchFamily="34" charset="0"/>
              </a:rPr>
              <a:t>Positive association between acculturation and depression (Rice et al., 2012); Direct association between acculturative stress and depressive symptoms </a:t>
            </a:r>
          </a:p>
          <a:p>
            <a:pPr lvl="0"/>
            <a:r>
              <a:rPr lang="en-US" sz="1100" dirty="0">
                <a:latin typeface="Arial" panose="020B0604020202020204" pitchFamily="34" charset="0"/>
                <a:cs typeface="Arial" panose="020B0604020202020204" pitchFamily="34" charset="0"/>
              </a:rPr>
              <a:t>(Constantine et al., 2004; Huang &amp; </a:t>
            </a:r>
            <a:r>
              <a:rPr lang="en-US" sz="1100" dirty="0" err="1">
                <a:latin typeface="Arial" panose="020B0604020202020204" pitchFamily="34" charset="0"/>
                <a:cs typeface="Arial" panose="020B0604020202020204" pitchFamily="34" charset="0"/>
              </a:rPr>
              <a:t>Mussap</a:t>
            </a:r>
            <a:r>
              <a:rPr lang="en-US" sz="1100" dirty="0">
                <a:latin typeface="Arial" panose="020B0604020202020204" pitchFamily="34" charset="0"/>
                <a:cs typeface="Arial" panose="020B0604020202020204" pitchFamily="34" charset="0"/>
              </a:rPr>
              <a:t>, 2016;</a:t>
            </a:r>
            <a:r>
              <a:rPr lang="en-US" sz="1100" b="0" i="0" dirty="0">
                <a:latin typeface="Arial" panose="020B0604020202020204" pitchFamily="34" charset="0"/>
                <a:cs typeface="Arial" panose="020B0604020202020204" pitchFamily="34" charset="0"/>
              </a:rPr>
              <a:t> Prieto-Welch, 2016)</a:t>
            </a:r>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Arial" panose="020B0604020202020204" pitchFamily="34" charset="0"/>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180FFFAC-D458-4CE3-96E0-4D1D9A6DBE5C}" type="slidenum">
              <a:rPr lang="en-CA" smtClean="0"/>
              <a:t>8</a:t>
            </a:fld>
            <a:endParaRPr lang="en-CA"/>
          </a:p>
        </p:txBody>
      </p:sp>
    </p:spTree>
    <p:extLst>
      <p:ext uri="{BB962C8B-B14F-4D97-AF65-F5344CB8AC3E}">
        <p14:creationId xmlns:p14="http://schemas.microsoft.com/office/powerpoint/2010/main" val="991284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80FFFAC-D458-4CE3-96E0-4D1D9A6DBE5C}" type="slidenum">
              <a:rPr lang="en-CA" smtClean="0"/>
              <a:t>9</a:t>
            </a:fld>
            <a:endParaRPr lang="en-CA"/>
          </a:p>
        </p:txBody>
      </p:sp>
    </p:spTree>
    <p:extLst>
      <p:ext uri="{BB962C8B-B14F-4D97-AF65-F5344CB8AC3E}">
        <p14:creationId xmlns:p14="http://schemas.microsoft.com/office/powerpoint/2010/main" val="269204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80FFFAC-D458-4CE3-96E0-4D1D9A6DBE5C}" type="slidenum">
              <a:rPr lang="en-CA" smtClean="0"/>
              <a:t>10</a:t>
            </a:fld>
            <a:endParaRPr lang="en-CA"/>
          </a:p>
        </p:txBody>
      </p:sp>
    </p:spTree>
    <p:extLst>
      <p:ext uri="{BB962C8B-B14F-4D97-AF65-F5344CB8AC3E}">
        <p14:creationId xmlns:p14="http://schemas.microsoft.com/office/powerpoint/2010/main" val="1830580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*Based on aggregate data from Fall 2020 – 2022 provided through Ontario Shores of 5 participating colleges/universities in Ontario </a:t>
            </a:r>
          </a:p>
        </p:txBody>
      </p:sp>
      <p:sp>
        <p:nvSpPr>
          <p:cNvPr id="4" name="Slide Number Placeholder 3"/>
          <p:cNvSpPr>
            <a:spLocks noGrp="1"/>
          </p:cNvSpPr>
          <p:nvPr>
            <p:ph type="sldNum" sz="quarter" idx="5"/>
          </p:nvPr>
        </p:nvSpPr>
        <p:spPr/>
        <p:txBody>
          <a:bodyPr/>
          <a:lstStyle/>
          <a:p>
            <a:fld id="{180FFFAC-D458-4CE3-96E0-4D1D9A6DBE5C}" type="slidenum">
              <a:rPr lang="en-CA" smtClean="0"/>
              <a:t>15</a:t>
            </a:fld>
            <a:endParaRPr lang="en-CA"/>
          </a:p>
        </p:txBody>
      </p:sp>
    </p:spTree>
    <p:extLst>
      <p:ext uri="{BB962C8B-B14F-4D97-AF65-F5344CB8AC3E}">
        <p14:creationId xmlns:p14="http://schemas.microsoft.com/office/powerpoint/2010/main" val="1977256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pPr algn="l"/>
            <a:fld id="{A5B0A250-5CC0-1746-B209-08E8B0DAE6AF}" type="datetimeFigureOut">
              <a:rPr lang="en-US" smtClean="0"/>
              <a:pPr algn="l"/>
              <a:t>4/21/2023</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9ABCAEC-7D34-E549-A96E-FCEDAADBE4B0}" type="slidenum">
              <a:rPr lang="en-US" smtClean="0"/>
              <a:t>‹#›</a:t>
            </a:fld>
            <a:endParaRPr lang="en-US" dirty="0"/>
          </a:p>
        </p:txBody>
      </p:sp>
    </p:spTree>
    <p:extLst>
      <p:ext uri="{BB962C8B-B14F-4D97-AF65-F5344CB8AC3E}">
        <p14:creationId xmlns:p14="http://schemas.microsoft.com/office/powerpoint/2010/main" val="41698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B0A250-5CC0-1746-B209-08E8B0DAE6AF}" type="datetimeFigureOut">
              <a:rPr lang="en-US" smtClean="0"/>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81771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B0A250-5CC0-1746-B209-08E8B0DAE6AF}"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2282642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B0A250-5CC0-1746-B209-08E8B0DAE6AF}" type="datetimeFigureOut">
              <a:rPr lang="en-US" smtClean="0"/>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370828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B0A250-5CC0-1746-B209-08E8B0DAE6AF}" type="datetimeFigureOut">
              <a:rPr lang="en-US" smtClean="0"/>
              <a:t>4/21/2023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423558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B0A250-5CC0-1746-B209-08E8B0DAE6AF}" type="datetimeFigureOut">
              <a:rPr lang="en-US" smtClean="0"/>
              <a:t>4/21/2023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ABCAEC-7D34-E549-A96E-FCEDAADBE4B0}" type="slidenum">
              <a:rPr lang="en-US" smtClean="0"/>
              <a:t>‹#›</a:t>
            </a:fld>
            <a:endParaRPr lang="en-US" dirty="0"/>
          </a:p>
        </p:txBody>
      </p:sp>
    </p:spTree>
    <p:extLst>
      <p:ext uri="{BB962C8B-B14F-4D97-AF65-F5344CB8AC3E}">
        <p14:creationId xmlns:p14="http://schemas.microsoft.com/office/powerpoint/2010/main" val="2344328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B0A250-5CC0-1746-B209-08E8B0DAE6AF}" type="datetimeFigureOut">
              <a:rPr lang="en-US" smtClean="0"/>
              <a:t>4/21/2023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1029906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B0A250-5CC0-1746-B209-08E8B0DAE6AF}" type="datetimeFigureOut">
              <a:rPr lang="en-US" smtClean="0"/>
              <a:t>4/21/2023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BCAEC-7D34-E549-A96E-FCEDAADBE4B0}" type="slidenum">
              <a:rPr lang="en-US" smtClean="0"/>
              <a:t>‹#›</a:t>
            </a:fld>
            <a:endParaRPr lang="en-US"/>
          </a:p>
        </p:txBody>
      </p:sp>
    </p:spTree>
    <p:extLst>
      <p:ext uri="{BB962C8B-B14F-4D97-AF65-F5344CB8AC3E}">
        <p14:creationId xmlns:p14="http://schemas.microsoft.com/office/powerpoint/2010/main" val="2422343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B0A250-5CC0-1746-B209-08E8B0DAE6AF}" type="datetimeFigureOut">
              <a:rPr lang="en-US" smtClean="0"/>
              <a:pPr/>
              <a:t>4/21/2023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420538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5B0A250-5CC0-1746-B209-08E8B0DAE6AF}" type="datetimeFigureOut">
              <a:rPr lang="en-US" smtClean="0"/>
              <a:t>4/21/2023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9ABCAEC-7D34-E549-A96E-FCEDAADBE4B0}" type="slidenum">
              <a:rPr lang="en-US" smtClean="0"/>
              <a:t>‹#›</a:t>
            </a:fld>
            <a:endParaRPr lang="en-US"/>
          </a:p>
        </p:txBody>
      </p:sp>
    </p:spTree>
    <p:extLst>
      <p:ext uri="{BB962C8B-B14F-4D97-AF65-F5344CB8AC3E}">
        <p14:creationId xmlns:p14="http://schemas.microsoft.com/office/powerpoint/2010/main" val="181993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A5B0A250-5CC0-1746-B209-08E8B0DAE6AF}" type="datetimeFigureOut">
              <a:rPr lang="en-US" smtClean="0"/>
              <a:t>4/21/2023</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9ABCAEC-7D34-E549-A96E-FCEDAADBE4B0}" type="slidenum">
              <a:rPr lang="en-US" smtClean="0"/>
              <a:t>‹#›</a:t>
            </a:fld>
            <a:endParaRPr lang="en-US"/>
          </a:p>
        </p:txBody>
      </p:sp>
    </p:spTree>
    <p:extLst>
      <p:ext uri="{BB962C8B-B14F-4D97-AF65-F5344CB8AC3E}">
        <p14:creationId xmlns:p14="http://schemas.microsoft.com/office/powerpoint/2010/main" val="424146354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A5B0A250-5CC0-1746-B209-08E8B0DAE6AF}" type="datetimeFigureOut">
              <a:rPr lang="en-US" smtClean="0"/>
              <a:pPr/>
              <a:t>4/21/2023</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291700303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doi.org/10.1017/S204579601800063X"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80/01612840.2020.1716123" TargetMode="External"/><Relationship Id="rId2" Type="http://schemas.openxmlformats.org/officeDocument/2006/relationships/hyperlink" Target="https://doi.org/10.3389/fpubh.2018.00179"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4" name="Picture 3" descr="A splash of colors on a white surface">
            <a:extLst>
              <a:ext uri="{FF2B5EF4-FFF2-40B4-BE49-F238E27FC236}">
                <a16:creationId xmlns:a16="http://schemas.microsoft.com/office/drawing/2014/main" id="{E9507111-1071-A768-5766-2E4E0BDBC027}"/>
              </a:ext>
            </a:extLst>
          </p:cNvPr>
          <p:cNvPicPr>
            <a:picLocks noChangeAspect="1"/>
          </p:cNvPicPr>
          <p:nvPr/>
        </p:nvPicPr>
        <p:blipFill rotWithShape="1">
          <a:blip r:embed="rId2"/>
          <a:srcRect t="5567" r="4724" b="22933"/>
          <a:stretch/>
        </p:blipFill>
        <p:spPr>
          <a:xfrm>
            <a:off x="20" y="10"/>
            <a:ext cx="7141009" cy="6857990"/>
          </a:xfrm>
          <a:prstGeom prst="rect">
            <a:avLst/>
          </a:prstGeom>
        </p:spPr>
      </p:pic>
      <p:sp>
        <p:nvSpPr>
          <p:cNvPr id="2" name="Title 1">
            <a:extLst>
              <a:ext uri="{FF2B5EF4-FFF2-40B4-BE49-F238E27FC236}">
                <a16:creationId xmlns:a16="http://schemas.microsoft.com/office/drawing/2014/main" id="{29E4B83B-0651-A39A-EBE7-5A8AE0B0807D}"/>
              </a:ext>
            </a:extLst>
          </p:cNvPr>
          <p:cNvSpPr>
            <a:spLocks noGrp="1"/>
          </p:cNvSpPr>
          <p:nvPr>
            <p:ph type="ctrTitle"/>
          </p:nvPr>
        </p:nvSpPr>
        <p:spPr>
          <a:xfrm>
            <a:off x="7666067" y="-283673"/>
            <a:ext cx="3984996" cy="3352800"/>
          </a:xfrm>
        </p:spPr>
        <p:txBody>
          <a:bodyPr>
            <a:normAutofit/>
          </a:bodyPr>
          <a:lstStyle/>
          <a:p>
            <a:pPr algn="ctr"/>
            <a:r>
              <a:rPr lang="en-CA" sz="4700" b="1" dirty="0">
                <a:solidFill>
                  <a:schemeClr val="bg1"/>
                </a:solidFill>
                <a:latin typeface="Arial" panose="020B0604020202020204" pitchFamily="34" charset="0"/>
                <a:cs typeface="Arial" panose="020B0604020202020204" pitchFamily="34" charset="0"/>
              </a:rPr>
              <a:t>International Student Wellness and Recovery Colleges </a:t>
            </a:r>
          </a:p>
        </p:txBody>
      </p:sp>
      <p:sp>
        <p:nvSpPr>
          <p:cNvPr id="4" name="TextBox 3">
            <a:extLst>
              <a:ext uri="{FF2B5EF4-FFF2-40B4-BE49-F238E27FC236}">
                <a16:creationId xmlns:a16="http://schemas.microsoft.com/office/drawing/2014/main" id="{71389E39-D27A-8925-6BED-D9F7F0EAAC66}"/>
              </a:ext>
            </a:extLst>
          </p:cNvPr>
          <p:cNvSpPr txBox="1"/>
          <p:nvPr/>
        </p:nvSpPr>
        <p:spPr>
          <a:xfrm>
            <a:off x="7219416" y="4937946"/>
            <a:ext cx="4878298" cy="646331"/>
          </a:xfrm>
          <a:prstGeom prst="rect">
            <a:avLst/>
          </a:prstGeom>
          <a:noFill/>
        </p:spPr>
        <p:txBody>
          <a:bodyPr wrap="square">
            <a:spAutoFit/>
          </a:bodyPr>
          <a:lstStyle/>
          <a:p>
            <a:pPr algn="ctr"/>
            <a:r>
              <a:rPr lang="en-CA" sz="1800" b="1" dirty="0">
                <a:solidFill>
                  <a:schemeClr val="bg1"/>
                </a:solidFill>
                <a:latin typeface="Arial" panose="020B0604020202020204" pitchFamily="34" charset="0"/>
                <a:cs typeface="Arial" panose="020B0604020202020204" pitchFamily="34" charset="0"/>
              </a:rPr>
              <a:t>Dr. Sandra Moll (Supervisor), Dr. Rebecca </a:t>
            </a:r>
            <a:r>
              <a:rPr lang="en-CA" sz="1800" b="1" dirty="0" err="1">
                <a:solidFill>
                  <a:schemeClr val="bg1"/>
                </a:solidFill>
                <a:latin typeface="Arial" panose="020B0604020202020204" pitchFamily="34" charset="0"/>
                <a:cs typeface="Arial" panose="020B0604020202020204" pitchFamily="34" charset="0"/>
              </a:rPr>
              <a:t>Gewurtz</a:t>
            </a:r>
            <a:r>
              <a:rPr lang="en-CA" sz="1800" b="1" dirty="0">
                <a:solidFill>
                  <a:schemeClr val="bg1"/>
                </a:solidFill>
                <a:latin typeface="Arial" panose="020B0604020202020204" pitchFamily="34" charset="0"/>
                <a:cs typeface="Arial" panose="020B0604020202020204" pitchFamily="34" charset="0"/>
              </a:rPr>
              <a:t>, Dr. Michelle Phoenix</a:t>
            </a:r>
            <a:endParaRPr lang="en-CA" dirty="0">
              <a:solidFill>
                <a:schemeClr val="bg1"/>
              </a:solidFill>
            </a:endParaRPr>
          </a:p>
        </p:txBody>
      </p:sp>
      <p:sp>
        <p:nvSpPr>
          <p:cNvPr id="6" name="TextBox 5">
            <a:extLst>
              <a:ext uri="{FF2B5EF4-FFF2-40B4-BE49-F238E27FC236}">
                <a16:creationId xmlns:a16="http://schemas.microsoft.com/office/drawing/2014/main" id="{2C3EB249-9CCB-3948-08B0-D30BC3C18ED4}"/>
              </a:ext>
            </a:extLst>
          </p:cNvPr>
          <p:cNvSpPr txBox="1"/>
          <p:nvPr/>
        </p:nvSpPr>
        <p:spPr>
          <a:xfrm>
            <a:off x="6637768" y="3564955"/>
            <a:ext cx="6094602" cy="1200329"/>
          </a:xfrm>
          <a:prstGeom prst="rect">
            <a:avLst/>
          </a:prstGeom>
          <a:noFill/>
        </p:spPr>
        <p:txBody>
          <a:bodyPr wrap="square">
            <a:spAutoFit/>
          </a:bodyPr>
          <a:lstStyle/>
          <a:p>
            <a:pPr algn="ctr"/>
            <a:r>
              <a:rPr lang="en-CA" sz="1800" b="1" dirty="0">
                <a:solidFill>
                  <a:schemeClr val="bg1"/>
                </a:solidFill>
                <a:latin typeface="Arial" panose="020B0604020202020204" pitchFamily="34" charset="0"/>
                <a:cs typeface="Arial" panose="020B0604020202020204" pitchFamily="34" charset="0"/>
              </a:rPr>
              <a:t>Emma Bruce, OT Reg. (Ont.), PhD Student, </a:t>
            </a:r>
          </a:p>
          <a:p>
            <a:pPr algn="ctr"/>
            <a:r>
              <a:rPr lang="en-CA" sz="1800" b="1" dirty="0">
                <a:solidFill>
                  <a:schemeClr val="bg1"/>
                </a:solidFill>
                <a:latin typeface="Arial" panose="020B0604020202020204" pitchFamily="34" charset="0"/>
                <a:cs typeface="Arial" panose="020B0604020202020204" pitchFamily="34" charset="0"/>
              </a:rPr>
              <a:t>McMaster University</a:t>
            </a:r>
          </a:p>
          <a:p>
            <a:pPr algn="ctr"/>
            <a:endParaRPr lang="en-CA" sz="1800" b="1" dirty="0">
              <a:solidFill>
                <a:schemeClr val="bg1"/>
              </a:solidFill>
              <a:latin typeface="Arial" panose="020B0604020202020204" pitchFamily="34" charset="0"/>
              <a:cs typeface="Arial" panose="020B0604020202020204" pitchFamily="34" charset="0"/>
            </a:endParaRPr>
          </a:p>
          <a:p>
            <a:pPr algn="ctr"/>
            <a:r>
              <a:rPr lang="en-CA" sz="1800" b="1" dirty="0">
                <a:solidFill>
                  <a:schemeClr val="bg1"/>
                </a:solidFill>
                <a:latin typeface="Arial" panose="020B0604020202020204" pitchFamily="34" charset="0"/>
                <a:cs typeface="Arial" panose="020B0604020202020204" pitchFamily="34" charset="0"/>
              </a:rPr>
              <a:t>Supervisory Committee Members: </a:t>
            </a:r>
          </a:p>
        </p:txBody>
      </p:sp>
      <p:sp>
        <p:nvSpPr>
          <p:cNvPr id="3" name="TextBox 2">
            <a:extLst>
              <a:ext uri="{FF2B5EF4-FFF2-40B4-BE49-F238E27FC236}">
                <a16:creationId xmlns:a16="http://schemas.microsoft.com/office/drawing/2014/main" id="{1FDDD1BD-4EF1-70C6-8ACF-D440782A9AF6}"/>
              </a:ext>
            </a:extLst>
          </p:cNvPr>
          <p:cNvSpPr txBox="1"/>
          <p:nvPr/>
        </p:nvSpPr>
        <p:spPr>
          <a:xfrm>
            <a:off x="7313702" y="5756939"/>
            <a:ext cx="4878298" cy="923330"/>
          </a:xfrm>
          <a:prstGeom prst="rect">
            <a:avLst/>
          </a:prstGeom>
          <a:noFill/>
        </p:spPr>
        <p:txBody>
          <a:bodyPr wrap="square">
            <a:spAutoFit/>
          </a:bodyPr>
          <a:lstStyle/>
          <a:p>
            <a:pPr algn="ctr"/>
            <a:r>
              <a:rPr lang="en-CA" sz="1800" b="1" dirty="0">
                <a:solidFill>
                  <a:schemeClr val="bg1"/>
                </a:solidFill>
                <a:latin typeface="Arial" panose="020B0604020202020204" pitchFamily="34" charset="0"/>
                <a:cs typeface="Arial" panose="020B0604020202020204" pitchFamily="34" charset="0"/>
              </a:rPr>
              <a:t>Presentation Supported by: Dr. Simone Arbour and Recovery College Team at Ontario Shores</a:t>
            </a:r>
            <a:endParaRPr lang="en-CA" dirty="0">
              <a:solidFill>
                <a:schemeClr val="bg1"/>
              </a:solidFill>
            </a:endParaRPr>
          </a:p>
        </p:txBody>
      </p:sp>
    </p:spTree>
    <p:extLst>
      <p:ext uri="{BB962C8B-B14F-4D97-AF65-F5344CB8AC3E}">
        <p14:creationId xmlns:p14="http://schemas.microsoft.com/office/powerpoint/2010/main" val="323915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A0EFC-FF62-D41A-67DA-56A46380742B}"/>
              </a:ext>
            </a:extLst>
          </p:cNvPr>
          <p:cNvSpPr>
            <a:spLocks noGrp="1"/>
          </p:cNvSpPr>
          <p:nvPr>
            <p:ph idx="1"/>
          </p:nvPr>
        </p:nvSpPr>
        <p:spPr>
          <a:xfrm>
            <a:off x="4286774" y="377371"/>
            <a:ext cx="7360940" cy="5255352"/>
          </a:xfrm>
        </p:spPr>
        <p:txBody>
          <a:bodyPr anchor="ctr">
            <a:noAutofit/>
          </a:bodyPr>
          <a:lstStyle/>
          <a:p>
            <a:pPr lvl="1">
              <a:lnSpc>
                <a:spcPct val="100000"/>
              </a:lnSpc>
              <a:spcBef>
                <a:spcPts val="0"/>
              </a:spcBef>
              <a:buFont typeface="Wingdings" panose="05000000000000000000" pitchFamily="2" charset="2"/>
              <a:buChar char="Ø"/>
            </a:pPr>
            <a:r>
              <a:rPr lang="en-CA" dirty="0">
                <a:latin typeface="Arial" panose="020B0604020202020204" pitchFamily="34" charset="0"/>
                <a:cs typeface="Arial" panose="020B0604020202020204" pitchFamily="34" charset="0"/>
              </a:rPr>
              <a:t>Lower help-seeking intentions for suicidal thoughts </a:t>
            </a:r>
          </a:p>
          <a:p>
            <a:pPr marL="4572" lvl="1" indent="0">
              <a:lnSpc>
                <a:spcPct val="100000"/>
              </a:lnSpc>
              <a:spcBef>
                <a:spcPts val="0"/>
              </a:spcBef>
              <a:buNone/>
            </a:pPr>
            <a:endParaRPr lang="en-CA" dirty="0">
              <a:latin typeface="Arial" panose="020B0604020202020204" pitchFamily="34" charset="0"/>
              <a:cs typeface="Arial" panose="020B0604020202020204" pitchFamily="34" charset="0"/>
            </a:endParaRPr>
          </a:p>
          <a:p>
            <a:pPr lvl="1">
              <a:lnSpc>
                <a:spcPct val="100000"/>
              </a:lnSpc>
              <a:spcBef>
                <a:spcPts val="0"/>
              </a:spcBef>
              <a:buFont typeface="Wingdings" panose="05000000000000000000" pitchFamily="2" charset="2"/>
              <a:buChar char="Ø"/>
            </a:pPr>
            <a:r>
              <a:rPr lang="en-CA" dirty="0">
                <a:latin typeface="Arial" panose="020B0604020202020204" pitchFamily="34" charset="0"/>
                <a:cs typeface="Arial" panose="020B0604020202020204" pitchFamily="34" charset="0"/>
              </a:rPr>
              <a:t>Lower mental health literacy</a:t>
            </a:r>
          </a:p>
          <a:p>
            <a:pPr marL="4572" lvl="1" indent="0">
              <a:lnSpc>
                <a:spcPct val="100000"/>
              </a:lnSpc>
              <a:spcBef>
                <a:spcPts val="0"/>
              </a:spcBef>
              <a:buNone/>
            </a:pPr>
            <a:endParaRPr lang="en-CA" dirty="0">
              <a:latin typeface="Arial" panose="020B0604020202020204" pitchFamily="34" charset="0"/>
              <a:cs typeface="Arial" panose="020B0604020202020204" pitchFamily="34" charset="0"/>
            </a:endParaRPr>
          </a:p>
          <a:p>
            <a:pPr lvl="1">
              <a:lnSpc>
                <a:spcPct val="100000"/>
              </a:lnSpc>
              <a:spcBef>
                <a:spcPts val="0"/>
              </a:spcBef>
              <a:buFont typeface="Wingdings" panose="05000000000000000000" pitchFamily="2" charset="2"/>
              <a:buChar char="Ø"/>
            </a:pPr>
            <a:r>
              <a:rPr lang="en-CA" dirty="0">
                <a:latin typeface="Arial" panose="020B0604020202020204" pitchFamily="34" charset="0"/>
                <a:cs typeface="Arial" panose="020B0604020202020204" pitchFamily="34" charset="0"/>
              </a:rPr>
              <a:t>Attitudinal stigma towards seeking help </a:t>
            </a:r>
          </a:p>
          <a:p>
            <a:pPr marL="4572" lvl="1" indent="0">
              <a:lnSpc>
                <a:spcPct val="100000"/>
              </a:lnSpc>
              <a:spcBef>
                <a:spcPts val="0"/>
              </a:spcBef>
              <a:buNone/>
            </a:pPr>
            <a:endParaRPr lang="en-CA" dirty="0">
              <a:effectLst/>
              <a:latin typeface="Arial" panose="020B0604020202020204" pitchFamily="34" charset="0"/>
              <a:ea typeface="Calibri" panose="020F0502020204030204" pitchFamily="34" charset="0"/>
              <a:cs typeface="Arial" panose="020B0604020202020204" pitchFamily="34" charset="0"/>
            </a:endParaRPr>
          </a:p>
          <a:p>
            <a:pPr lvl="1">
              <a:lnSpc>
                <a:spcPct val="100000"/>
              </a:lnSpc>
              <a:spcBef>
                <a:spcPts val="0"/>
              </a:spcBef>
              <a:buFont typeface="Wingdings" panose="05000000000000000000" pitchFamily="2" charset="2"/>
              <a:buChar char="Ø"/>
            </a:pPr>
            <a:r>
              <a:rPr lang="en-CA" dirty="0">
                <a:latin typeface="Arial" panose="020B0604020202020204" pitchFamily="34" charset="0"/>
                <a:cs typeface="Arial" panose="020B0604020202020204" pitchFamily="34" charset="0"/>
              </a:rPr>
              <a:t>Cultural values and beliefs conflict with mental health</a:t>
            </a:r>
          </a:p>
          <a:p>
            <a:pPr marL="4572" lvl="1" indent="0">
              <a:lnSpc>
                <a:spcPct val="100000"/>
              </a:lnSpc>
              <a:spcBef>
                <a:spcPts val="0"/>
              </a:spcBef>
              <a:buNone/>
            </a:pPr>
            <a:endParaRPr lang="en-CA" dirty="0">
              <a:latin typeface="Arial" panose="020B0604020202020204" pitchFamily="34" charset="0"/>
              <a:cs typeface="Arial" panose="020B0604020202020204" pitchFamily="34" charset="0"/>
            </a:endParaRPr>
          </a:p>
          <a:p>
            <a:pPr lvl="1">
              <a:lnSpc>
                <a:spcPct val="100000"/>
              </a:lnSpc>
              <a:spcBef>
                <a:spcPts val="0"/>
              </a:spcBef>
              <a:buFont typeface="Wingdings" panose="05000000000000000000" pitchFamily="2" charset="2"/>
              <a:buChar char="Ø"/>
            </a:pPr>
            <a:r>
              <a:rPr lang="en-CA" dirty="0">
                <a:latin typeface="Arial" panose="020B0604020202020204" pitchFamily="34" charset="0"/>
                <a:cs typeface="Arial" panose="020B0604020202020204" pitchFamily="34" charset="0"/>
              </a:rPr>
              <a:t>Prefer to seek help from family members, close friends, relatives </a:t>
            </a:r>
          </a:p>
          <a:p>
            <a:pPr marL="4572" lvl="1" indent="0">
              <a:lnSpc>
                <a:spcPct val="100000"/>
              </a:lnSpc>
              <a:spcBef>
                <a:spcPts val="0"/>
              </a:spcBef>
              <a:buNone/>
            </a:pPr>
            <a:endParaRPr lang="en-CA" dirty="0">
              <a:latin typeface="Arial" panose="020B0604020202020204" pitchFamily="34" charset="0"/>
              <a:cs typeface="Arial" panose="020B0604020202020204" pitchFamily="34" charset="0"/>
            </a:endParaRPr>
          </a:p>
          <a:p>
            <a:pPr lvl="1">
              <a:lnSpc>
                <a:spcPct val="100000"/>
              </a:lnSpc>
              <a:spcBef>
                <a:spcPts val="0"/>
              </a:spcBef>
              <a:buFont typeface="Wingdings" panose="05000000000000000000" pitchFamily="2" charset="2"/>
              <a:buChar char="Ø"/>
            </a:pPr>
            <a:r>
              <a:rPr lang="en-CA" dirty="0">
                <a:latin typeface="Arial" panose="020B0604020202020204" pitchFamily="34" charset="0"/>
                <a:ea typeface="Calibri" panose="020F0502020204030204" pitchFamily="34" charset="0"/>
                <a:cs typeface="Arial" panose="020B0604020202020204" pitchFamily="34" charset="0"/>
              </a:rPr>
              <a:t>L</a:t>
            </a:r>
            <a:r>
              <a:rPr lang="en-CA" dirty="0">
                <a:effectLst/>
                <a:latin typeface="Arial" panose="020B0604020202020204" pitchFamily="34" charset="0"/>
                <a:ea typeface="Calibri" panose="020F0502020204030204" pitchFamily="34" charset="0"/>
                <a:cs typeface="Arial" panose="020B0604020202020204" pitchFamily="34" charset="0"/>
              </a:rPr>
              <a:t>ess likely to talk about their hardships</a:t>
            </a:r>
          </a:p>
        </p:txBody>
      </p:sp>
      <p:sp>
        <p:nvSpPr>
          <p:cNvPr id="4" name="Title 1">
            <a:extLst>
              <a:ext uri="{FF2B5EF4-FFF2-40B4-BE49-F238E27FC236}">
                <a16:creationId xmlns:a16="http://schemas.microsoft.com/office/drawing/2014/main" id="{72E4D8E8-CD5C-C6F1-27CD-96859EA9FC1C}"/>
              </a:ext>
            </a:extLst>
          </p:cNvPr>
          <p:cNvSpPr>
            <a:spLocks noGrp="1"/>
          </p:cNvSpPr>
          <p:nvPr>
            <p:ph type="title"/>
          </p:nvPr>
        </p:nvSpPr>
        <p:spPr>
          <a:xfrm>
            <a:off x="254000" y="377371"/>
            <a:ext cx="3570514" cy="4664982"/>
          </a:xfrm>
        </p:spPr>
        <p:txBody>
          <a:bodyPr>
            <a:normAutofit/>
          </a:bodyPr>
          <a:lstStyle/>
          <a:p>
            <a:r>
              <a:rPr lang="en-CA" sz="4500" b="1" dirty="0">
                <a:latin typeface="Arial" panose="020B0604020202020204" pitchFamily="34" charset="0"/>
                <a:cs typeface="Arial" panose="020B0604020202020204" pitchFamily="34" charset="0"/>
              </a:rPr>
              <a:t>International Students and Help-Seeking Behaviours</a:t>
            </a:r>
          </a:p>
        </p:txBody>
      </p:sp>
      <p:sp>
        <p:nvSpPr>
          <p:cNvPr id="5" name="TextBox 4">
            <a:extLst>
              <a:ext uri="{FF2B5EF4-FFF2-40B4-BE49-F238E27FC236}">
                <a16:creationId xmlns:a16="http://schemas.microsoft.com/office/drawing/2014/main" id="{56AA563D-D014-E11C-30D6-1A931087294A}"/>
              </a:ext>
            </a:extLst>
          </p:cNvPr>
          <p:cNvSpPr txBox="1"/>
          <p:nvPr/>
        </p:nvSpPr>
        <p:spPr>
          <a:xfrm>
            <a:off x="4764947" y="6056741"/>
            <a:ext cx="7123102" cy="584775"/>
          </a:xfrm>
          <a:prstGeom prst="rect">
            <a:avLst/>
          </a:prstGeom>
          <a:noFill/>
        </p:spPr>
        <p:txBody>
          <a:bodyPr wrap="square">
            <a:spAutoFit/>
          </a:bodyPr>
          <a:lstStyle/>
          <a:p>
            <a:pPr lvl="1">
              <a:lnSpc>
                <a:spcPct val="100000"/>
              </a:lnSpc>
              <a:spcBef>
                <a:spcPts val="0"/>
              </a:spcBef>
            </a:pPr>
            <a:r>
              <a:rPr lang="en-CA" sz="1600" dirty="0">
                <a:latin typeface="Arial" panose="020B0604020202020204" pitchFamily="34" charset="0"/>
                <a:cs typeface="Arial" panose="020B0604020202020204" pitchFamily="34" charset="0"/>
              </a:rPr>
              <a:t>(Clough, Casey &amp; Day, 2018; </a:t>
            </a:r>
            <a:r>
              <a:rPr lang="en-CA" sz="1600" dirty="0">
                <a:effectLst/>
                <a:latin typeface="Arial" panose="020B0604020202020204" pitchFamily="34" charset="0"/>
                <a:ea typeface="Calibri" panose="020F0502020204030204" pitchFamily="34" charset="0"/>
                <a:cs typeface="Arial" panose="020B0604020202020204" pitchFamily="34" charset="0"/>
              </a:rPr>
              <a:t>De </a:t>
            </a:r>
            <a:r>
              <a:rPr lang="en-CA" sz="1600" dirty="0" err="1">
                <a:effectLst/>
                <a:latin typeface="Arial" panose="020B0604020202020204" pitchFamily="34" charset="0"/>
                <a:ea typeface="Calibri" panose="020F0502020204030204" pitchFamily="34" charset="0"/>
                <a:cs typeface="Arial" panose="020B0604020202020204" pitchFamily="34" charset="0"/>
              </a:rPr>
              <a:t>Moissac</a:t>
            </a:r>
            <a:r>
              <a:rPr lang="en-CA" sz="1600" dirty="0">
                <a:effectLst/>
                <a:latin typeface="Arial" panose="020B0604020202020204" pitchFamily="34" charset="0"/>
                <a:ea typeface="Calibri" panose="020F0502020204030204" pitchFamily="34" charset="0"/>
                <a:cs typeface="Arial" panose="020B0604020202020204" pitchFamily="34" charset="0"/>
              </a:rPr>
              <a:t>, Graham, </a:t>
            </a:r>
            <a:r>
              <a:rPr lang="en-CA" sz="1600" dirty="0" err="1">
                <a:effectLst/>
                <a:latin typeface="Arial" panose="020B0604020202020204" pitchFamily="34" charset="0"/>
                <a:ea typeface="Calibri" panose="020F0502020204030204" pitchFamily="34" charset="0"/>
                <a:cs typeface="Arial" panose="020B0604020202020204" pitchFamily="34" charset="0"/>
              </a:rPr>
              <a:t>Gueye</a:t>
            </a:r>
            <a:r>
              <a:rPr lang="en-CA" sz="1600" dirty="0">
                <a:effectLst/>
                <a:latin typeface="Arial" panose="020B0604020202020204" pitchFamily="34" charset="0"/>
                <a:ea typeface="Calibri" panose="020F0502020204030204" pitchFamily="34" charset="0"/>
                <a:cs typeface="Arial" panose="020B0604020202020204" pitchFamily="34" charset="0"/>
              </a:rPr>
              <a:t> &amp; </a:t>
            </a:r>
            <a:r>
              <a:rPr lang="en-CA" sz="1600" dirty="0" err="1">
                <a:effectLst/>
                <a:latin typeface="Arial" panose="020B0604020202020204" pitchFamily="34" charset="0"/>
                <a:ea typeface="Calibri" panose="020F0502020204030204" pitchFamily="34" charset="0"/>
                <a:cs typeface="Arial" panose="020B0604020202020204" pitchFamily="34" charset="0"/>
              </a:rPr>
              <a:t>Rocque</a:t>
            </a:r>
            <a:r>
              <a:rPr lang="en-CA" sz="1600" dirty="0">
                <a:effectLst/>
                <a:latin typeface="Arial" panose="020B0604020202020204" pitchFamily="34" charset="0"/>
                <a:ea typeface="Calibri" panose="020F0502020204030204" pitchFamily="34" charset="0"/>
                <a:cs typeface="Arial" panose="020B0604020202020204" pitchFamily="34" charset="0"/>
              </a:rPr>
              <a:t>, 2020; </a:t>
            </a:r>
            <a:r>
              <a:rPr lang="en-CA" sz="1600" dirty="0" err="1">
                <a:effectLst/>
                <a:latin typeface="Arial" panose="020B0604020202020204" pitchFamily="34" charset="0"/>
                <a:ea typeface="Calibri" panose="020F0502020204030204" pitchFamily="34" charset="0"/>
                <a:cs typeface="Arial" panose="020B0604020202020204" pitchFamily="34" charset="0"/>
              </a:rPr>
              <a:t>Loya</a:t>
            </a:r>
            <a:r>
              <a:rPr lang="en-CA" sz="1600" dirty="0">
                <a:effectLst/>
                <a:latin typeface="Arial" panose="020B0604020202020204" pitchFamily="34" charset="0"/>
                <a:ea typeface="Calibri" panose="020F0502020204030204" pitchFamily="34" charset="0"/>
                <a:cs typeface="Arial" panose="020B0604020202020204" pitchFamily="34" charset="0"/>
              </a:rPr>
              <a:t>, Reddy, &amp; Hinshaw, 2010; Thapar-Olmos &amp; Myers, 2018</a:t>
            </a:r>
            <a:r>
              <a:rPr lang="en-CA"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40375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ACB5D-5FD5-7EE5-7E8F-29F5C8CCED51}"/>
              </a:ext>
            </a:extLst>
          </p:cNvPr>
          <p:cNvSpPr>
            <a:spLocks noGrp="1"/>
          </p:cNvSpPr>
          <p:nvPr>
            <p:ph type="title"/>
          </p:nvPr>
        </p:nvSpPr>
        <p:spPr>
          <a:xfrm>
            <a:off x="450574" y="-145772"/>
            <a:ext cx="10860155" cy="1658198"/>
          </a:xfrm>
        </p:spPr>
        <p:txBody>
          <a:bodyPr>
            <a:normAutofit/>
          </a:bodyPr>
          <a:lstStyle/>
          <a:p>
            <a:r>
              <a:rPr lang="en-CA" b="1" dirty="0">
                <a:latin typeface="Arial" panose="020B0604020202020204" pitchFamily="34" charset="0"/>
                <a:cs typeface="Arial" panose="020B0604020202020204" pitchFamily="34" charset="0"/>
              </a:rPr>
              <a:t>Recovery College Model </a:t>
            </a:r>
          </a:p>
        </p:txBody>
      </p:sp>
      <p:pic>
        <p:nvPicPr>
          <p:cNvPr id="7" name="Graphic 6" descr="Hospital">
            <a:extLst>
              <a:ext uri="{FF2B5EF4-FFF2-40B4-BE49-F238E27FC236}">
                <a16:creationId xmlns:a16="http://schemas.microsoft.com/office/drawing/2014/main" id="{3BCA1AEB-A02B-8CFC-61C9-314718F166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955" y="2011680"/>
            <a:ext cx="2878601" cy="2878601"/>
          </a:xfrm>
          <a:prstGeom prst="rect">
            <a:avLst/>
          </a:prstGeom>
        </p:spPr>
      </p:pic>
      <p:sp>
        <p:nvSpPr>
          <p:cNvPr id="3" name="Content Placeholder 2">
            <a:extLst>
              <a:ext uri="{FF2B5EF4-FFF2-40B4-BE49-F238E27FC236}">
                <a16:creationId xmlns:a16="http://schemas.microsoft.com/office/drawing/2014/main" id="{CC74EBF7-F019-FC3E-9680-6399C6AD2E00}"/>
              </a:ext>
            </a:extLst>
          </p:cNvPr>
          <p:cNvSpPr>
            <a:spLocks noGrp="1"/>
          </p:cNvSpPr>
          <p:nvPr>
            <p:ph idx="1"/>
          </p:nvPr>
        </p:nvSpPr>
        <p:spPr>
          <a:xfrm>
            <a:off x="3299791" y="1658198"/>
            <a:ext cx="8130589" cy="4464306"/>
          </a:xfrm>
        </p:spPr>
        <p:txBody>
          <a:bodyPr>
            <a:normAutofit/>
          </a:bodyPr>
          <a:lstStyle/>
          <a:p>
            <a:pPr>
              <a:buFont typeface="Wingdings" panose="05000000000000000000" pitchFamily="2" charset="2"/>
              <a:buChar char="Ø"/>
            </a:pPr>
            <a:r>
              <a:rPr lang="en-CA" sz="2600" dirty="0">
                <a:latin typeface="Arial" panose="020B0604020202020204" pitchFamily="34" charset="0"/>
                <a:cs typeface="Arial" panose="020B0604020202020204" pitchFamily="34" charset="0"/>
              </a:rPr>
              <a:t>Uses an educational, non-clinical approach to </a:t>
            </a:r>
          </a:p>
          <a:p>
            <a:pPr marL="0" indent="0">
              <a:buNone/>
            </a:pPr>
            <a:r>
              <a:rPr lang="en-CA" sz="2600" dirty="0">
                <a:latin typeface="Arial" panose="020B0604020202020204" pitchFamily="34" charset="0"/>
                <a:cs typeface="Arial" panose="020B0604020202020204" pitchFamily="34" charset="0"/>
              </a:rPr>
              <a:t>    recovery </a:t>
            </a:r>
          </a:p>
          <a:p>
            <a:pPr marL="0" indent="0">
              <a:buNone/>
            </a:pPr>
            <a:endParaRPr lang="en-CA" sz="2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CA" sz="2600" dirty="0">
                <a:latin typeface="Arial" panose="020B0604020202020204" pitchFamily="34" charset="0"/>
                <a:cs typeface="Arial" panose="020B0604020202020204" pitchFamily="34" charset="0"/>
              </a:rPr>
              <a:t>Courses are co-produced between people with lived </a:t>
            </a:r>
          </a:p>
          <a:p>
            <a:pPr marL="0" indent="0">
              <a:buNone/>
            </a:pPr>
            <a:r>
              <a:rPr lang="en-CA" sz="2600" dirty="0">
                <a:latin typeface="Arial" panose="020B0604020202020204" pitchFamily="34" charset="0"/>
                <a:cs typeface="Arial" panose="020B0604020202020204" pitchFamily="34" charset="0"/>
              </a:rPr>
              <a:t>    experience and clinicians</a:t>
            </a:r>
          </a:p>
          <a:p>
            <a:pPr marL="0" indent="0">
              <a:buNone/>
            </a:pPr>
            <a:endParaRPr lang="en-CA" sz="2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CA" sz="2600" dirty="0">
                <a:latin typeface="Arial" panose="020B0604020202020204" pitchFamily="34" charset="0"/>
                <a:cs typeface="Arial" panose="020B0604020202020204" pitchFamily="34" charset="0"/>
              </a:rPr>
              <a:t>Peer support and co-learning are critical features</a:t>
            </a:r>
          </a:p>
          <a:p>
            <a:pPr marL="0" indent="0">
              <a:buNone/>
            </a:pPr>
            <a:endParaRPr lang="en-CA" sz="2600" dirty="0">
              <a:latin typeface="Arial" panose="020B0604020202020204" pitchFamily="34" charset="0"/>
              <a:cs typeface="Arial" panose="020B0604020202020204" pitchFamily="34" charset="0"/>
            </a:endParaRPr>
          </a:p>
          <a:p>
            <a:pPr marL="0" indent="0">
              <a:buNone/>
            </a:pPr>
            <a:r>
              <a:rPr lang="en-CA" sz="2600" dirty="0">
                <a:effectLst/>
                <a:latin typeface="Arial" panose="020B0604020202020204" pitchFamily="34" charset="0"/>
                <a:ea typeface="Calibri" panose="020F0502020204030204" pitchFamily="34" charset="0"/>
                <a:cs typeface="Arial" panose="020B0604020202020204" pitchFamily="34" charset="0"/>
              </a:rPr>
              <a:t>					(</a:t>
            </a:r>
            <a:r>
              <a:rPr lang="en-CA" sz="2600" dirty="0" err="1">
                <a:effectLst/>
                <a:latin typeface="Arial" panose="020B0604020202020204" pitchFamily="34" charset="0"/>
                <a:ea typeface="Calibri" panose="020F0502020204030204" pitchFamily="34" charset="0"/>
                <a:cs typeface="Arial" panose="020B0604020202020204" pitchFamily="34" charset="0"/>
              </a:rPr>
              <a:t>Thériault</a:t>
            </a:r>
            <a:r>
              <a:rPr lang="en-CA" sz="2600" dirty="0">
                <a:effectLst/>
                <a:latin typeface="Arial" panose="020B0604020202020204" pitchFamily="34" charset="0"/>
                <a:ea typeface="Calibri" panose="020F0502020204030204" pitchFamily="34" charset="0"/>
                <a:cs typeface="Arial" panose="020B0604020202020204" pitchFamily="34" charset="0"/>
              </a:rPr>
              <a:t> et al., 2020)</a:t>
            </a:r>
          </a:p>
          <a:p>
            <a:pPr marL="0" indent="0">
              <a:buNone/>
            </a:pPr>
            <a:endParaRPr lang="en-CA"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CA"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CA" dirty="0">
              <a:effectLst/>
              <a:latin typeface="Arial" panose="020B0604020202020204" pitchFamily="34" charset="0"/>
              <a:ea typeface="Calibri" panose="020F0502020204030204" pitchFamily="34" charset="0"/>
              <a:cs typeface="Arial" panose="020B0604020202020204" pitchFamily="34" charset="0"/>
            </a:endParaRPr>
          </a:p>
          <a:p>
            <a:endParaRPr lang="en-CA" sz="1700" dirty="0"/>
          </a:p>
        </p:txBody>
      </p:sp>
      <p:cxnSp>
        <p:nvCxnSpPr>
          <p:cNvPr id="5" name="Straight Connector 4">
            <a:extLst>
              <a:ext uri="{FF2B5EF4-FFF2-40B4-BE49-F238E27FC236}">
                <a16:creationId xmlns:a16="http://schemas.microsoft.com/office/drawing/2014/main" id="{A937FDFE-6CBF-AE59-99F5-ACC024B4841E}"/>
              </a:ext>
            </a:extLst>
          </p:cNvPr>
          <p:cNvCxnSpPr/>
          <p:nvPr/>
        </p:nvCxnSpPr>
        <p:spPr>
          <a:xfrm>
            <a:off x="537954" y="1166193"/>
            <a:ext cx="1089242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77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0E3B15B-DC60-012A-210D-0F09AE10AC4F}"/>
              </a:ext>
            </a:extLst>
          </p:cNvPr>
          <p:cNvSpPr/>
          <p:nvPr/>
        </p:nvSpPr>
        <p:spPr>
          <a:xfrm>
            <a:off x="6501468" y="2072081"/>
            <a:ext cx="5092117" cy="36910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2" name="Title 1">
            <a:extLst>
              <a:ext uri="{FF2B5EF4-FFF2-40B4-BE49-F238E27FC236}">
                <a16:creationId xmlns:a16="http://schemas.microsoft.com/office/drawing/2014/main" id="{19E84583-537D-DDE2-BA4D-94411DDFAEBD}"/>
              </a:ext>
            </a:extLst>
          </p:cNvPr>
          <p:cNvSpPr>
            <a:spLocks noGrp="1"/>
          </p:cNvSpPr>
          <p:nvPr>
            <p:ph type="title"/>
          </p:nvPr>
        </p:nvSpPr>
        <p:spPr>
          <a:xfrm>
            <a:off x="68535" y="0"/>
            <a:ext cx="10772775" cy="1286855"/>
          </a:xfrm>
        </p:spPr>
        <p:txBody>
          <a:bodyPr>
            <a:normAutofit/>
          </a:bodyPr>
          <a:lstStyle/>
          <a:p>
            <a:r>
              <a:rPr lang="en-CA" sz="4400" b="1" dirty="0">
                <a:latin typeface="Arial" panose="020B0604020202020204" pitchFamily="34" charset="0"/>
                <a:cs typeface="Arial" panose="020B0604020202020204" pitchFamily="34" charset="0"/>
              </a:rPr>
              <a:t>Recovery College Model: The Process </a:t>
            </a:r>
          </a:p>
        </p:txBody>
      </p:sp>
      <p:graphicFrame>
        <p:nvGraphicFramePr>
          <p:cNvPr id="5" name="Content Placeholder 4">
            <a:extLst>
              <a:ext uri="{FF2B5EF4-FFF2-40B4-BE49-F238E27FC236}">
                <a16:creationId xmlns:a16="http://schemas.microsoft.com/office/drawing/2014/main" id="{4339B6B2-91A4-CDE4-2A9B-08256AE756D4}"/>
              </a:ext>
            </a:extLst>
          </p:cNvPr>
          <p:cNvGraphicFramePr>
            <a:graphicFrameLocks noGrp="1"/>
          </p:cNvGraphicFramePr>
          <p:nvPr>
            <p:ph idx="1"/>
            <p:extLst>
              <p:ext uri="{D42A27DB-BD31-4B8C-83A1-F6EECF244321}">
                <p14:modId xmlns:p14="http://schemas.microsoft.com/office/powerpoint/2010/main" val="2105538076"/>
              </p:ext>
            </p:extLst>
          </p:nvPr>
        </p:nvGraphicFramePr>
        <p:xfrm>
          <a:off x="-3405929" y="1198019"/>
          <a:ext cx="12633820" cy="5048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a:extLst>
              <a:ext uri="{FF2B5EF4-FFF2-40B4-BE49-F238E27FC236}">
                <a16:creationId xmlns:a16="http://schemas.microsoft.com/office/drawing/2014/main" id="{92CA076C-98AB-F95A-69C5-8ED8E6E12A01}"/>
              </a:ext>
            </a:extLst>
          </p:cNvPr>
          <p:cNvCxnSpPr/>
          <p:nvPr/>
        </p:nvCxnSpPr>
        <p:spPr>
          <a:xfrm>
            <a:off x="127258" y="1094826"/>
            <a:ext cx="1089242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58A90DA-9643-3169-6F7E-0EAC639AF1C5}"/>
              </a:ext>
            </a:extLst>
          </p:cNvPr>
          <p:cNvSpPr txBox="1"/>
          <p:nvPr/>
        </p:nvSpPr>
        <p:spPr>
          <a:xfrm>
            <a:off x="1258061" y="6246224"/>
            <a:ext cx="3608680" cy="646331"/>
          </a:xfrm>
          <a:prstGeom prst="rect">
            <a:avLst/>
          </a:prstGeom>
          <a:noFill/>
        </p:spPr>
        <p:txBody>
          <a:bodyPr wrap="none" rtlCol="0">
            <a:spAutoFit/>
          </a:bodyPr>
          <a:lstStyle/>
          <a:p>
            <a:pPr algn="ctr"/>
            <a:r>
              <a:rPr lang="en-CA" b="1" dirty="0">
                <a:latin typeface="Arial" panose="020B0604020202020204" pitchFamily="34" charset="0"/>
                <a:cs typeface="Arial" panose="020B0604020202020204" pitchFamily="34" charset="0"/>
              </a:rPr>
              <a:t>CHIME Framework of Recovery</a:t>
            </a:r>
          </a:p>
          <a:p>
            <a:pPr algn="ctr"/>
            <a:r>
              <a:rPr lang="en-CA" b="1" dirty="0">
                <a:latin typeface="Arial" panose="020B0604020202020204" pitchFamily="34" charset="0"/>
                <a:cs typeface="Arial" panose="020B0604020202020204" pitchFamily="34" charset="0"/>
              </a:rPr>
              <a:t>(</a:t>
            </a:r>
            <a:r>
              <a:rPr lang="en-CA" b="1" dirty="0" err="1">
                <a:latin typeface="Arial" panose="020B0604020202020204" pitchFamily="34" charset="0"/>
                <a:cs typeface="Arial" panose="020B0604020202020204" pitchFamily="34" charset="0"/>
              </a:rPr>
              <a:t>Leamy</a:t>
            </a:r>
            <a:r>
              <a:rPr lang="en-CA" b="1" dirty="0">
                <a:latin typeface="Arial" panose="020B0604020202020204" pitchFamily="34" charset="0"/>
                <a:cs typeface="Arial" panose="020B0604020202020204" pitchFamily="34" charset="0"/>
              </a:rPr>
              <a:t> et al., 2011)</a:t>
            </a:r>
          </a:p>
        </p:txBody>
      </p:sp>
      <p:sp>
        <p:nvSpPr>
          <p:cNvPr id="7" name="TextBox 6">
            <a:extLst>
              <a:ext uri="{FF2B5EF4-FFF2-40B4-BE49-F238E27FC236}">
                <a16:creationId xmlns:a16="http://schemas.microsoft.com/office/drawing/2014/main" id="{48B1C47D-A746-5877-9060-469572F75309}"/>
              </a:ext>
            </a:extLst>
          </p:cNvPr>
          <p:cNvSpPr txBox="1"/>
          <p:nvPr/>
        </p:nvSpPr>
        <p:spPr>
          <a:xfrm>
            <a:off x="6795083" y="2404631"/>
            <a:ext cx="4504888" cy="3139321"/>
          </a:xfrm>
          <a:prstGeom prst="rect">
            <a:avLst/>
          </a:prstGeom>
          <a:noFill/>
        </p:spPr>
        <p:txBody>
          <a:bodyPr wrap="square" rtlCol="0">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Students register for multiple co-design sessions where they collectively design courses for the next semester. </a:t>
            </a:r>
          </a:p>
          <a:p>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What is co-designed?</a:t>
            </a:r>
          </a:p>
          <a:p>
            <a:pPr marL="742950" lvl="1" indent="-285750">
              <a:buFont typeface="Arial" panose="020B0604020202020204" pitchFamily="34" charset="0"/>
              <a:buChar char="•"/>
            </a:pPr>
            <a:r>
              <a:rPr lang="en-CA" dirty="0">
                <a:latin typeface="Arial" panose="020B0604020202020204" pitchFamily="34" charset="0"/>
                <a:cs typeface="Arial" panose="020B0604020202020204" pitchFamily="34" charset="0"/>
              </a:rPr>
              <a:t>Topics</a:t>
            </a:r>
          </a:p>
          <a:p>
            <a:pPr marL="742950" lvl="1" indent="-285750">
              <a:buFont typeface="Arial" panose="020B0604020202020204" pitchFamily="34" charset="0"/>
              <a:buChar char="•"/>
            </a:pPr>
            <a:r>
              <a:rPr lang="en-CA" dirty="0">
                <a:latin typeface="Arial" panose="020B0604020202020204" pitchFamily="34" charset="0"/>
                <a:cs typeface="Arial" panose="020B0604020202020204" pitchFamily="34" charset="0"/>
              </a:rPr>
              <a:t>Engagement Methods</a:t>
            </a:r>
          </a:p>
          <a:p>
            <a:pPr marL="742950" lvl="1" indent="-285750">
              <a:buFont typeface="Arial" panose="020B0604020202020204" pitchFamily="34" charset="0"/>
              <a:buChar char="•"/>
            </a:pPr>
            <a:r>
              <a:rPr lang="en-CA" dirty="0">
                <a:latin typeface="Arial" panose="020B0604020202020204" pitchFamily="34" charset="0"/>
                <a:cs typeface="Arial" panose="020B0604020202020204" pitchFamily="34" charset="0"/>
              </a:rPr>
              <a:t>Content </a:t>
            </a:r>
          </a:p>
          <a:p>
            <a:endParaRPr lang="en-CA"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Courses are implemented each term with a peer leading the group</a:t>
            </a:r>
          </a:p>
        </p:txBody>
      </p:sp>
    </p:spTree>
    <p:extLst>
      <p:ext uri="{BB962C8B-B14F-4D97-AF65-F5344CB8AC3E}">
        <p14:creationId xmlns:p14="http://schemas.microsoft.com/office/powerpoint/2010/main" val="85920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5" grpId="0">
        <p:bldAsOne/>
      </p:bldGraphic>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577C-0EEC-F104-0899-AEDFECB1812C}"/>
              </a:ext>
            </a:extLst>
          </p:cNvPr>
          <p:cNvSpPr>
            <a:spLocks noGrp="1"/>
          </p:cNvSpPr>
          <p:nvPr>
            <p:ph type="title"/>
          </p:nvPr>
        </p:nvSpPr>
        <p:spPr>
          <a:xfrm>
            <a:off x="564945" y="71695"/>
            <a:ext cx="10772775" cy="1658198"/>
          </a:xfrm>
        </p:spPr>
        <p:txBody>
          <a:bodyPr/>
          <a:lstStyle/>
          <a:p>
            <a:r>
              <a:rPr lang="en-CA" b="1" dirty="0">
                <a:latin typeface="Arial" panose="020B0604020202020204" pitchFamily="34" charset="0"/>
                <a:cs typeface="Arial" panose="020B0604020202020204" pitchFamily="34" charset="0"/>
              </a:rPr>
              <a:t>Why Co-Design?</a:t>
            </a:r>
          </a:p>
        </p:txBody>
      </p:sp>
      <p:sp>
        <p:nvSpPr>
          <p:cNvPr id="3" name="Content Placeholder 2">
            <a:extLst>
              <a:ext uri="{FF2B5EF4-FFF2-40B4-BE49-F238E27FC236}">
                <a16:creationId xmlns:a16="http://schemas.microsoft.com/office/drawing/2014/main" id="{4C501D63-B69E-2BDF-625F-1D551723FB97}"/>
              </a:ext>
            </a:extLst>
          </p:cNvPr>
          <p:cNvSpPr>
            <a:spLocks noGrp="1"/>
          </p:cNvSpPr>
          <p:nvPr>
            <p:ph idx="1"/>
          </p:nvPr>
        </p:nvSpPr>
        <p:spPr>
          <a:xfrm>
            <a:off x="489443" y="1822172"/>
            <a:ext cx="11137611" cy="4972911"/>
          </a:xfrm>
        </p:spPr>
        <p:txBody>
          <a:bodyPr>
            <a:normAutofit/>
          </a:bodyPr>
          <a:lstStyle/>
          <a:p>
            <a:pPr>
              <a:buFont typeface="Wingdings" panose="05000000000000000000" pitchFamily="2" charset="2"/>
              <a:buChar char="Ø"/>
            </a:pPr>
            <a:r>
              <a:rPr lang="en-US" dirty="0">
                <a:latin typeface="Arial" panose="020B0604020202020204" pitchFamily="34" charset="0"/>
                <a:cs typeface="Arial" panose="020B0604020202020204" pitchFamily="34" charset="0"/>
              </a:rPr>
              <a:t>Includes people with </a:t>
            </a:r>
            <a:r>
              <a:rPr lang="en-US" dirty="0">
                <a:solidFill>
                  <a:srgbClr val="47757F"/>
                </a:solidFill>
                <a:latin typeface="Arial" panose="020B0604020202020204" pitchFamily="34" charset="0"/>
                <a:cs typeface="Arial" panose="020B0604020202020204" pitchFamily="34" charset="0"/>
              </a:rPr>
              <a:t>lived experience in every stage </a:t>
            </a:r>
            <a:r>
              <a:rPr lang="en-US" dirty="0">
                <a:latin typeface="Arial" panose="020B0604020202020204" pitchFamily="34" charset="0"/>
                <a:cs typeface="Arial" panose="020B0604020202020204" pitchFamily="34" charset="0"/>
              </a:rPr>
              <a:t>of the project</a:t>
            </a:r>
          </a:p>
          <a:p>
            <a:pPr marL="0" indent="0">
              <a:buNone/>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dirty="0">
                <a:latin typeface="Arial" panose="020B0604020202020204" pitchFamily="34" charset="0"/>
                <a:cs typeface="Arial" panose="020B0604020202020204" pitchFamily="34" charset="0"/>
              </a:rPr>
              <a:t>Centers personal experience and emotion through the process</a:t>
            </a:r>
          </a:p>
          <a:p>
            <a:pPr marL="0" indent="0">
              <a:buNone/>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dirty="0">
                <a:solidFill>
                  <a:srgbClr val="47757F"/>
                </a:solidFill>
                <a:latin typeface="Arial" panose="020B0604020202020204" pitchFamily="34" charset="0"/>
                <a:cs typeface="Arial" panose="020B0604020202020204" pitchFamily="34" charset="0"/>
              </a:rPr>
              <a:t>Relationships, power-sharing</a:t>
            </a:r>
            <a:r>
              <a:rPr lang="en-US" dirty="0">
                <a:latin typeface="Arial" panose="020B0604020202020204" pitchFamily="34" charset="0"/>
                <a:cs typeface="Arial" panose="020B0604020202020204" pitchFamily="34" charset="0"/>
              </a:rPr>
              <a:t>, and taking other’s </a:t>
            </a:r>
            <a:r>
              <a:rPr lang="en-US" dirty="0">
                <a:solidFill>
                  <a:srgbClr val="47757F"/>
                </a:solidFill>
                <a:latin typeface="Arial" panose="020B0604020202020204" pitchFamily="34" charset="0"/>
                <a:cs typeface="Arial" panose="020B0604020202020204" pitchFamily="34" charset="0"/>
              </a:rPr>
              <a:t>perspectives</a:t>
            </a:r>
            <a:r>
              <a:rPr lang="en-US" dirty="0">
                <a:latin typeface="Arial" panose="020B0604020202020204" pitchFamily="34" charset="0"/>
                <a:cs typeface="Arial" panose="020B0604020202020204" pitchFamily="34" charset="0"/>
              </a:rPr>
              <a:t> are prioritized</a:t>
            </a:r>
          </a:p>
          <a:p>
            <a:pPr marL="0" indent="0">
              <a:buNone/>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dirty="0">
                <a:latin typeface="Arial" panose="020B0604020202020204" pitchFamily="34" charset="0"/>
                <a:cs typeface="Arial" panose="020B0604020202020204" pitchFamily="34" charset="0"/>
              </a:rPr>
              <a:t>There is an expected </a:t>
            </a:r>
            <a:r>
              <a:rPr lang="en-US" dirty="0">
                <a:solidFill>
                  <a:srgbClr val="47757F"/>
                </a:solidFill>
                <a:latin typeface="Arial" panose="020B0604020202020204" pitchFamily="34" charset="0"/>
                <a:cs typeface="Arial" panose="020B0604020202020204" pitchFamily="34" charset="0"/>
              </a:rPr>
              <a:t>practical outcome </a:t>
            </a:r>
            <a:r>
              <a:rPr lang="en-US" dirty="0">
                <a:latin typeface="Arial" panose="020B0604020202020204" pitchFamily="34" charset="0"/>
                <a:cs typeface="Arial" panose="020B0604020202020204" pitchFamily="34" charset="0"/>
              </a:rPr>
              <a:t>at local and often systems levels</a:t>
            </a:r>
          </a:p>
          <a:p>
            <a:endParaRPr lang="en-US" dirty="0">
              <a:latin typeface="Arial" panose="020B0604020202020204" pitchFamily="34" charset="0"/>
              <a:cs typeface="Arial" panose="020B0604020202020204" pitchFamily="34" charset="0"/>
            </a:endParaRPr>
          </a:p>
          <a:p>
            <a:pPr marL="4572" lvl="1" indent="0" algn="r">
              <a:buNone/>
            </a:pPr>
            <a:r>
              <a:rPr lang="en-CA" dirty="0">
                <a:latin typeface="Arial" panose="020B0604020202020204" pitchFamily="34" charset="0"/>
                <a:cs typeface="Arial" panose="020B0604020202020204" pitchFamily="34" charset="0"/>
              </a:rPr>
              <a:t>(Moll et al., 2020)</a:t>
            </a:r>
          </a:p>
        </p:txBody>
      </p:sp>
      <p:cxnSp>
        <p:nvCxnSpPr>
          <p:cNvPr id="4" name="Straight Connector 3">
            <a:extLst>
              <a:ext uri="{FF2B5EF4-FFF2-40B4-BE49-F238E27FC236}">
                <a16:creationId xmlns:a16="http://schemas.microsoft.com/office/drawing/2014/main" id="{C30F135C-964C-8632-CDBB-B34DC20C44C4}"/>
              </a:ext>
            </a:extLst>
          </p:cNvPr>
          <p:cNvCxnSpPr/>
          <p:nvPr/>
        </p:nvCxnSpPr>
        <p:spPr>
          <a:xfrm>
            <a:off x="649787" y="1342361"/>
            <a:ext cx="1089242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409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E412-C794-DBA5-1D32-040F93509A3B}"/>
              </a:ext>
            </a:extLst>
          </p:cNvPr>
          <p:cNvSpPr>
            <a:spLocks noGrp="1"/>
          </p:cNvSpPr>
          <p:nvPr>
            <p:ph type="title"/>
          </p:nvPr>
        </p:nvSpPr>
        <p:spPr>
          <a:xfrm>
            <a:off x="339172" y="0"/>
            <a:ext cx="10772775" cy="1658198"/>
          </a:xfrm>
        </p:spPr>
        <p:txBody>
          <a:bodyPr/>
          <a:lstStyle/>
          <a:p>
            <a:r>
              <a:rPr lang="en-CA" b="1" dirty="0">
                <a:latin typeface="Arial" panose="020B0604020202020204" pitchFamily="34" charset="0"/>
                <a:cs typeface="Arial" panose="020B0604020202020204" pitchFamily="34" charset="0"/>
              </a:rPr>
              <a:t>Why Co-Design?</a:t>
            </a:r>
          </a:p>
        </p:txBody>
      </p:sp>
      <p:sp>
        <p:nvSpPr>
          <p:cNvPr id="3" name="Content Placeholder 2">
            <a:extLst>
              <a:ext uri="{FF2B5EF4-FFF2-40B4-BE49-F238E27FC236}">
                <a16:creationId xmlns:a16="http://schemas.microsoft.com/office/drawing/2014/main" id="{0338749F-1BFB-4B45-FE88-D1F7008CF7D7}"/>
              </a:ext>
            </a:extLst>
          </p:cNvPr>
          <p:cNvSpPr>
            <a:spLocks noGrp="1"/>
          </p:cNvSpPr>
          <p:nvPr>
            <p:ph idx="1"/>
          </p:nvPr>
        </p:nvSpPr>
        <p:spPr>
          <a:xfrm>
            <a:off x="719137" y="1756463"/>
            <a:ext cx="10753725" cy="2888888"/>
          </a:xfrm>
        </p:spPr>
        <p:txBody>
          <a:bodyPr>
            <a:normAutofit lnSpcReduction="10000"/>
          </a:bodyPr>
          <a:lstStyle/>
          <a:p>
            <a:pPr algn="ctr"/>
            <a:endParaRPr lang="en-US" b="1" i="1" dirty="0">
              <a:effectLst/>
              <a:latin typeface="Arial" panose="020B0604020202020204" pitchFamily="34" charset="0"/>
            </a:endParaRPr>
          </a:p>
          <a:p>
            <a:pPr algn="ctr"/>
            <a:endParaRPr lang="en-US" sz="2800" b="1" i="1" dirty="0">
              <a:latin typeface="Arial" panose="020B0604020202020204" pitchFamily="34" charset="0"/>
            </a:endParaRPr>
          </a:p>
          <a:p>
            <a:pPr algn="ctr"/>
            <a:r>
              <a:rPr lang="en-US" sz="2800" b="1" i="1" dirty="0">
                <a:effectLst/>
                <a:latin typeface="Arial" panose="020B0604020202020204" pitchFamily="34" charset="0"/>
              </a:rPr>
              <a:t>“The co-production approach challenges traditional hierarchy through emphasi</a:t>
            </a:r>
            <a:r>
              <a:rPr lang="en-US" sz="2800" b="1" i="1" dirty="0">
                <a:latin typeface="Arial" panose="020B0604020202020204" pitchFamily="34" charset="0"/>
              </a:rPr>
              <a:t>z</a:t>
            </a:r>
            <a:r>
              <a:rPr lang="en-US" sz="2800" b="1" i="1" dirty="0">
                <a:effectLst/>
                <a:latin typeface="Arial" panose="020B0604020202020204" pitchFamily="34" charset="0"/>
              </a:rPr>
              <a:t>ing reciprocal relationships and equalizing power, reducing the “them and us” distinction that often exists in traditional mental health services” </a:t>
            </a:r>
          </a:p>
          <a:p>
            <a:pPr lvl="1" algn="ctr"/>
            <a:r>
              <a:rPr lang="en-US" sz="2800" b="1" i="1" dirty="0">
                <a:effectLst/>
                <a:latin typeface="Arial" panose="020B0604020202020204" pitchFamily="34" charset="0"/>
              </a:rPr>
              <a:t>(Thompson, Simonds, Barr, &amp; </a:t>
            </a:r>
            <a:r>
              <a:rPr lang="en-US" sz="2800" b="1" i="1" dirty="0" err="1">
                <a:effectLst/>
                <a:latin typeface="Arial" panose="020B0604020202020204" pitchFamily="34" charset="0"/>
              </a:rPr>
              <a:t>Meddings</a:t>
            </a:r>
            <a:r>
              <a:rPr lang="en-US" sz="2800" b="1" i="1" dirty="0">
                <a:effectLst/>
                <a:latin typeface="Arial" panose="020B0604020202020204" pitchFamily="34" charset="0"/>
              </a:rPr>
              <a:t>, 2021, p. 235)</a:t>
            </a:r>
            <a:endParaRPr lang="en-CA" sz="2800" b="1" i="1" dirty="0"/>
          </a:p>
        </p:txBody>
      </p:sp>
      <p:cxnSp>
        <p:nvCxnSpPr>
          <p:cNvPr id="4" name="Straight Connector 3">
            <a:extLst>
              <a:ext uri="{FF2B5EF4-FFF2-40B4-BE49-F238E27FC236}">
                <a16:creationId xmlns:a16="http://schemas.microsoft.com/office/drawing/2014/main" id="{334781FA-3DE9-2B5C-8FC3-A9658BB9947D}"/>
              </a:ext>
            </a:extLst>
          </p:cNvPr>
          <p:cNvCxnSpPr>
            <a:cxnSpLocks/>
          </p:cNvCxnSpPr>
          <p:nvPr/>
        </p:nvCxnSpPr>
        <p:spPr>
          <a:xfrm>
            <a:off x="385555" y="1444488"/>
            <a:ext cx="716818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271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4E0C48-E28F-6CCC-694D-F3A6907E25D1}"/>
              </a:ext>
            </a:extLst>
          </p:cNvPr>
          <p:cNvSpPr>
            <a:spLocks noGrp="1"/>
          </p:cNvSpPr>
          <p:nvPr>
            <p:ph type="title"/>
          </p:nvPr>
        </p:nvSpPr>
        <p:spPr>
          <a:xfrm>
            <a:off x="706298" y="639763"/>
            <a:ext cx="3997693" cy="5492750"/>
          </a:xfrm>
        </p:spPr>
        <p:txBody>
          <a:bodyPr>
            <a:normAutofit/>
          </a:bodyPr>
          <a:lstStyle/>
          <a:p>
            <a:r>
              <a:rPr lang="en-CA" sz="6000" b="1">
                <a:solidFill>
                  <a:srgbClr val="FFFFFF"/>
                </a:solidFill>
                <a:latin typeface="Arial" panose="020B0604020202020204" pitchFamily="34" charset="0"/>
                <a:cs typeface="Arial" panose="020B0604020202020204" pitchFamily="34" charset="0"/>
              </a:rPr>
              <a:t>Course Topic Examples </a:t>
            </a:r>
          </a:p>
        </p:txBody>
      </p:sp>
      <p:graphicFrame>
        <p:nvGraphicFramePr>
          <p:cNvPr id="5" name="Content Placeholder 2">
            <a:extLst>
              <a:ext uri="{FF2B5EF4-FFF2-40B4-BE49-F238E27FC236}">
                <a16:creationId xmlns:a16="http://schemas.microsoft.com/office/drawing/2014/main" id="{FC2CF81C-D1D2-733B-BDB7-930DE087475A}"/>
              </a:ext>
            </a:extLst>
          </p:cNvPr>
          <p:cNvGraphicFramePr>
            <a:graphicFrameLocks noGrp="1"/>
          </p:cNvGraphicFramePr>
          <p:nvPr>
            <p:ph idx="1"/>
            <p:extLst>
              <p:ext uri="{D42A27DB-BD31-4B8C-83A1-F6EECF244321}">
                <p14:modId xmlns:p14="http://schemas.microsoft.com/office/powerpoint/2010/main" val="3224987816"/>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2678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3CD6786-AEF6-F851-D25F-2845CB7908AD}"/>
              </a:ext>
            </a:extLst>
          </p:cNvPr>
          <p:cNvSpPr/>
          <p:nvPr/>
        </p:nvSpPr>
        <p:spPr>
          <a:xfrm>
            <a:off x="6035178" y="1635853"/>
            <a:ext cx="5819165" cy="444615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Rounded Corners 6">
            <a:extLst>
              <a:ext uri="{FF2B5EF4-FFF2-40B4-BE49-F238E27FC236}">
                <a16:creationId xmlns:a16="http://schemas.microsoft.com/office/drawing/2014/main" id="{51588CFB-E64F-957F-B657-A3489E615A57}"/>
              </a:ext>
            </a:extLst>
          </p:cNvPr>
          <p:cNvSpPr/>
          <p:nvPr/>
        </p:nvSpPr>
        <p:spPr>
          <a:xfrm>
            <a:off x="276837" y="1635853"/>
            <a:ext cx="5578679" cy="444615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25390C57-0E86-EE24-5706-F8AFB560D7A9}"/>
              </a:ext>
            </a:extLst>
          </p:cNvPr>
          <p:cNvSpPr>
            <a:spLocks noGrp="1"/>
          </p:cNvSpPr>
          <p:nvPr>
            <p:ph type="title"/>
          </p:nvPr>
        </p:nvSpPr>
        <p:spPr>
          <a:xfrm>
            <a:off x="363610" y="-188364"/>
            <a:ext cx="10772775" cy="1658198"/>
          </a:xfrm>
        </p:spPr>
        <p:txBody>
          <a:bodyPr/>
          <a:lstStyle/>
          <a:p>
            <a:r>
              <a:rPr lang="en-CA" b="1" dirty="0">
                <a:latin typeface="Arial" panose="020B0604020202020204" pitchFamily="34" charset="0"/>
                <a:cs typeface="Arial" panose="020B0604020202020204" pitchFamily="34" charset="0"/>
              </a:rPr>
              <a:t>Impact</a:t>
            </a:r>
          </a:p>
        </p:txBody>
      </p:sp>
      <p:sp>
        <p:nvSpPr>
          <p:cNvPr id="3" name="Content Placeholder 2">
            <a:extLst>
              <a:ext uri="{FF2B5EF4-FFF2-40B4-BE49-F238E27FC236}">
                <a16:creationId xmlns:a16="http://schemas.microsoft.com/office/drawing/2014/main" id="{14342F3C-3A5A-E7A4-7009-BCE4A57CC23C}"/>
              </a:ext>
            </a:extLst>
          </p:cNvPr>
          <p:cNvSpPr>
            <a:spLocks noGrp="1"/>
          </p:cNvSpPr>
          <p:nvPr>
            <p:ph idx="1"/>
          </p:nvPr>
        </p:nvSpPr>
        <p:spPr>
          <a:xfrm>
            <a:off x="6096000" y="1996989"/>
            <a:ext cx="6146420" cy="3766185"/>
          </a:xfrm>
        </p:spPr>
        <p:txBody>
          <a:bodyPr>
            <a:normAutofit fontScale="92500" lnSpcReduction="20000"/>
          </a:bodyPr>
          <a:lstStyle/>
          <a:p>
            <a:pPr marL="0" indent="0">
              <a:buNone/>
            </a:pPr>
            <a:r>
              <a:rPr lang="en-CA" b="1" dirty="0">
                <a:latin typeface="Arial" panose="020B0604020202020204" pitchFamily="34" charset="0"/>
                <a:ea typeface="Calibri" panose="020F0502020204030204" pitchFamily="34" charset="0"/>
                <a:cs typeface="Arial" panose="020B0604020202020204" pitchFamily="34" charset="0"/>
              </a:rPr>
              <a:t>Positive outcomes of Recovery Colleges: 				</a:t>
            </a:r>
            <a:endParaRPr lang="en-CA" b="1" dirty="0">
              <a:latin typeface="Arial" panose="020B0604020202020204" pitchFamily="34" charset="0"/>
              <a:cs typeface="Arial" panose="020B0604020202020204" pitchFamily="34" charset="0"/>
            </a:endParaRPr>
          </a:p>
          <a:p>
            <a:pPr marL="0" indent="0">
              <a:buNone/>
            </a:pPr>
            <a:r>
              <a:rPr lang="en-CA" dirty="0">
                <a:latin typeface="Arial" panose="020B0604020202020204" pitchFamily="34" charset="0"/>
                <a:cs typeface="Arial" panose="020B0604020202020204" pitchFamily="34" charset="0"/>
              </a:rPr>
              <a:t> -Wellbeing and quality of life</a:t>
            </a:r>
          </a:p>
          <a:p>
            <a:r>
              <a:rPr lang="en-CA" dirty="0">
                <a:latin typeface="Arial" panose="020B0604020202020204" pitchFamily="34" charset="0"/>
                <a:cs typeface="Arial" panose="020B0604020202020204" pitchFamily="34" charset="0"/>
              </a:rPr>
              <a:t>-Social relations</a:t>
            </a:r>
          </a:p>
          <a:p>
            <a:r>
              <a:rPr lang="en-CA" dirty="0">
                <a:latin typeface="Arial" panose="020B0604020202020204" pitchFamily="34" charset="0"/>
                <a:cs typeface="Arial" panose="020B0604020202020204" pitchFamily="34" charset="0"/>
              </a:rPr>
              <a:t>-Internalized stigma and discrimination</a:t>
            </a:r>
          </a:p>
          <a:p>
            <a:r>
              <a:rPr lang="en-CA" dirty="0">
                <a:latin typeface="Arial" panose="020B0604020202020204" pitchFamily="34" charset="0"/>
                <a:cs typeface="Arial" panose="020B0604020202020204" pitchFamily="34" charset="0"/>
              </a:rPr>
              <a:t>-Employment</a:t>
            </a:r>
          </a:p>
          <a:p>
            <a:r>
              <a:rPr lang="en-CA" dirty="0">
                <a:latin typeface="Arial" panose="020B0604020202020204" pitchFamily="34" charset="0"/>
                <a:cs typeface="Arial" panose="020B0604020202020204" pitchFamily="34" charset="0"/>
              </a:rPr>
              <a:t>-Community activities</a:t>
            </a:r>
          </a:p>
          <a:p>
            <a:r>
              <a:rPr lang="en-CA" dirty="0">
                <a:latin typeface="Arial" panose="020B0604020202020204" pitchFamily="34" charset="0"/>
                <a:cs typeface="Arial" panose="020B0604020202020204" pitchFamily="34" charset="0"/>
              </a:rPr>
              <a:t>-Culture Change</a:t>
            </a:r>
          </a:p>
          <a:p>
            <a:r>
              <a:rPr lang="en-CA" dirty="0">
                <a:latin typeface="Arial" panose="020B0604020202020204" pitchFamily="34" charset="0"/>
                <a:cs typeface="Arial" panose="020B0604020202020204" pitchFamily="34" charset="0"/>
              </a:rPr>
              <a:t>-Cost saving</a:t>
            </a:r>
          </a:p>
          <a:p>
            <a:r>
              <a:rPr lang="en-CA" dirty="0">
                <a:latin typeface="Arial" panose="020B0604020202020204" pitchFamily="34" charset="0"/>
                <a:cs typeface="Arial" panose="020B0604020202020204" pitchFamily="34" charset="0"/>
              </a:rPr>
              <a:t>-Service use</a:t>
            </a:r>
          </a:p>
        </p:txBody>
      </p:sp>
      <p:cxnSp>
        <p:nvCxnSpPr>
          <p:cNvPr id="4" name="Straight Connector 3">
            <a:extLst>
              <a:ext uri="{FF2B5EF4-FFF2-40B4-BE49-F238E27FC236}">
                <a16:creationId xmlns:a16="http://schemas.microsoft.com/office/drawing/2014/main" id="{5B3BDDE8-237E-D3F4-53B0-4C0949701470}"/>
              </a:ext>
            </a:extLst>
          </p:cNvPr>
          <p:cNvCxnSpPr/>
          <p:nvPr/>
        </p:nvCxnSpPr>
        <p:spPr>
          <a:xfrm>
            <a:off x="127258" y="1094826"/>
            <a:ext cx="1089242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4A8395D-56C0-B27F-DCD4-02261852EAD9}"/>
              </a:ext>
            </a:extLst>
          </p:cNvPr>
          <p:cNvSpPr txBox="1"/>
          <p:nvPr/>
        </p:nvSpPr>
        <p:spPr>
          <a:xfrm>
            <a:off x="543272" y="1849760"/>
            <a:ext cx="5491906" cy="2923877"/>
          </a:xfrm>
          <a:prstGeom prst="rect">
            <a:avLst/>
          </a:prstGeom>
          <a:noFill/>
        </p:spPr>
        <p:txBody>
          <a:bodyPr wrap="square">
            <a:spAutoFit/>
          </a:bodyPr>
          <a:lstStyle/>
          <a:p>
            <a:r>
              <a:rPr lang="en-CA" sz="2400" b="1" dirty="0">
                <a:latin typeface="Arial" panose="020B0604020202020204" pitchFamily="34" charset="0"/>
                <a:cs typeface="Arial" panose="020B0604020202020204" pitchFamily="34" charset="0"/>
              </a:rPr>
              <a:t>Impact of Peer Model:</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-Similar understanding of challenges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-Shift in power dynamics: students are experts</a:t>
            </a:r>
          </a:p>
          <a:p>
            <a:r>
              <a:rPr lang="en-CA" sz="2000" dirty="0">
                <a:latin typeface="Arial" panose="020B0604020202020204" pitchFamily="34" charset="0"/>
                <a:cs typeface="Arial" panose="020B0604020202020204" pitchFamily="34" charset="0"/>
              </a:rPr>
              <a:t> </a:t>
            </a:r>
          </a:p>
          <a:p>
            <a:r>
              <a:rPr lang="en-CA" sz="2000" dirty="0">
                <a:latin typeface="Arial" panose="020B0604020202020204" pitchFamily="34" charset="0"/>
                <a:cs typeface="Arial" panose="020B0604020202020204" pitchFamily="34" charset="0"/>
              </a:rPr>
              <a:t>-Builds meaningful connections </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-Reduces stigma </a:t>
            </a:r>
          </a:p>
        </p:txBody>
      </p:sp>
      <p:sp>
        <p:nvSpPr>
          <p:cNvPr id="9" name="TextBox 8">
            <a:extLst>
              <a:ext uri="{FF2B5EF4-FFF2-40B4-BE49-F238E27FC236}">
                <a16:creationId xmlns:a16="http://schemas.microsoft.com/office/drawing/2014/main" id="{342C2A92-3E85-8841-80B6-760DDF9731A3}"/>
              </a:ext>
            </a:extLst>
          </p:cNvPr>
          <p:cNvSpPr txBox="1"/>
          <p:nvPr/>
        </p:nvSpPr>
        <p:spPr>
          <a:xfrm>
            <a:off x="7426353" y="6443147"/>
            <a:ext cx="6094602" cy="369332"/>
          </a:xfrm>
          <a:prstGeom prst="rect">
            <a:avLst/>
          </a:prstGeom>
          <a:noFill/>
        </p:spPr>
        <p:txBody>
          <a:bodyPr wrap="square">
            <a:spAutoFit/>
          </a:bodyPr>
          <a:lstStyle/>
          <a:p>
            <a:pPr marL="0" indent="0">
              <a:buNone/>
            </a:pPr>
            <a:r>
              <a:rPr lang="en-CA" dirty="0">
                <a:effectLst/>
                <a:latin typeface="Arial" panose="020B0604020202020204" pitchFamily="34" charset="0"/>
                <a:ea typeface="Calibri" panose="020F0502020204030204" pitchFamily="34" charset="0"/>
                <a:cs typeface="Arial" panose="020B0604020202020204" pitchFamily="34" charset="0"/>
              </a:rPr>
              <a:t>(</a:t>
            </a:r>
            <a:r>
              <a:rPr lang="en-CA" dirty="0" err="1">
                <a:effectLst/>
                <a:latin typeface="Arial" panose="020B0604020202020204" pitchFamily="34" charset="0"/>
                <a:ea typeface="Calibri" panose="020F0502020204030204" pitchFamily="34" charset="0"/>
                <a:cs typeface="Arial" panose="020B0604020202020204" pitchFamily="34" charset="0"/>
              </a:rPr>
              <a:t>Meddings</a:t>
            </a:r>
            <a:r>
              <a:rPr lang="en-CA" dirty="0">
                <a:effectLst/>
                <a:latin typeface="Arial" panose="020B0604020202020204" pitchFamily="34" charset="0"/>
                <a:ea typeface="Calibri" panose="020F0502020204030204" pitchFamily="34" charset="0"/>
                <a:cs typeface="Arial" panose="020B0604020202020204" pitchFamily="34" charset="0"/>
              </a:rPr>
              <a:t> et al., 2015; Theriault et al., 2021) </a:t>
            </a:r>
          </a:p>
        </p:txBody>
      </p:sp>
    </p:spTree>
    <p:extLst>
      <p:ext uri="{BB962C8B-B14F-4D97-AF65-F5344CB8AC3E}">
        <p14:creationId xmlns:p14="http://schemas.microsoft.com/office/powerpoint/2010/main" val="394225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3"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306FF0-C86F-B421-D6BC-96F8AE77B68C}"/>
              </a:ext>
            </a:extLst>
          </p:cNvPr>
          <p:cNvSpPr/>
          <p:nvPr/>
        </p:nvSpPr>
        <p:spPr>
          <a:xfrm>
            <a:off x="278295" y="270894"/>
            <a:ext cx="5683525" cy="6010636"/>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accent5">
                  <a:lumMod val="75000"/>
                </a:schemeClr>
              </a:solidFill>
            </a:endParaRPr>
          </a:p>
        </p:txBody>
      </p:sp>
      <p:sp>
        <p:nvSpPr>
          <p:cNvPr id="7" name="Rectangle 6">
            <a:extLst>
              <a:ext uri="{FF2B5EF4-FFF2-40B4-BE49-F238E27FC236}">
                <a16:creationId xmlns:a16="http://schemas.microsoft.com/office/drawing/2014/main" id="{121A2937-8FF0-04B5-006F-8F2380BBFE2A}"/>
              </a:ext>
            </a:extLst>
          </p:cNvPr>
          <p:cNvSpPr/>
          <p:nvPr/>
        </p:nvSpPr>
        <p:spPr>
          <a:xfrm>
            <a:off x="6230181" y="284534"/>
            <a:ext cx="5683524" cy="6010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B0E4AC9-D4A6-32F8-D2E6-BF4445E06E74}"/>
              </a:ext>
            </a:extLst>
          </p:cNvPr>
          <p:cNvSpPr>
            <a:spLocks noGrp="1"/>
          </p:cNvSpPr>
          <p:nvPr>
            <p:ph type="title"/>
          </p:nvPr>
        </p:nvSpPr>
        <p:spPr>
          <a:xfrm>
            <a:off x="6596888" y="461781"/>
            <a:ext cx="5107473" cy="1658198"/>
          </a:xfrm>
        </p:spPr>
        <p:txBody>
          <a:bodyPr>
            <a:normAutofit/>
          </a:bodyPr>
          <a:lstStyle/>
          <a:p>
            <a:pPr algn="ctr"/>
            <a:r>
              <a:rPr lang="en-CA" sz="4000" b="1" dirty="0">
                <a:solidFill>
                  <a:schemeClr val="bg1"/>
                </a:solidFill>
                <a:latin typeface="Arial" panose="020B0604020202020204" pitchFamily="34" charset="0"/>
                <a:cs typeface="Arial" panose="020B0604020202020204" pitchFamily="34" charset="0"/>
              </a:rPr>
              <a:t>Connection to Existing International Student Research </a:t>
            </a:r>
          </a:p>
        </p:txBody>
      </p:sp>
      <p:sp>
        <p:nvSpPr>
          <p:cNvPr id="3" name="Content Placeholder 2">
            <a:extLst>
              <a:ext uri="{FF2B5EF4-FFF2-40B4-BE49-F238E27FC236}">
                <a16:creationId xmlns:a16="http://schemas.microsoft.com/office/drawing/2014/main" id="{E421CC31-DB40-9772-EF25-2B74F1A59E52}"/>
              </a:ext>
            </a:extLst>
          </p:cNvPr>
          <p:cNvSpPr>
            <a:spLocks noGrp="1"/>
          </p:cNvSpPr>
          <p:nvPr>
            <p:ph idx="1"/>
          </p:nvPr>
        </p:nvSpPr>
        <p:spPr>
          <a:xfrm>
            <a:off x="716648" y="2137788"/>
            <a:ext cx="5107472" cy="3766185"/>
          </a:xfrm>
        </p:spPr>
        <p:txBody>
          <a:bodyPr/>
          <a:lstStyle/>
          <a:p>
            <a:r>
              <a:rPr lang="en-CA" dirty="0">
                <a:solidFill>
                  <a:schemeClr val="bg1"/>
                </a:solidFill>
                <a:latin typeface="Arial" panose="020B0604020202020204" pitchFamily="34" charset="0"/>
                <a:cs typeface="Arial" panose="020B0604020202020204" pitchFamily="34" charset="0"/>
              </a:rPr>
              <a:t>What key themes supported mental health and wellbeing?</a:t>
            </a:r>
          </a:p>
          <a:p>
            <a:r>
              <a:rPr lang="en-CA" dirty="0">
                <a:solidFill>
                  <a:schemeClr val="bg1"/>
                </a:solidFill>
                <a:latin typeface="Arial" panose="020B0604020202020204" pitchFamily="34" charset="0"/>
                <a:cs typeface="Arial" panose="020B0604020202020204" pitchFamily="34" charset="0"/>
              </a:rPr>
              <a:t> </a:t>
            </a:r>
          </a:p>
          <a:p>
            <a:r>
              <a:rPr lang="en-CA" dirty="0">
                <a:solidFill>
                  <a:schemeClr val="bg1"/>
                </a:solidFill>
                <a:latin typeface="Arial" panose="020B0604020202020204" pitchFamily="34" charset="0"/>
                <a:cs typeface="Arial" panose="020B0604020202020204" pitchFamily="34" charset="0"/>
              </a:rPr>
              <a:t>1. Development of Coping Skills</a:t>
            </a:r>
          </a:p>
          <a:p>
            <a:r>
              <a:rPr lang="en-CA" dirty="0">
                <a:solidFill>
                  <a:schemeClr val="bg1"/>
                </a:solidFill>
                <a:latin typeface="Arial" panose="020B0604020202020204" pitchFamily="34" charset="0"/>
                <a:cs typeface="Arial" panose="020B0604020202020204" pitchFamily="34" charset="0"/>
              </a:rPr>
              <a:t>2. Sense of Connection</a:t>
            </a:r>
          </a:p>
          <a:p>
            <a:r>
              <a:rPr lang="en-CA" dirty="0">
                <a:solidFill>
                  <a:schemeClr val="bg1"/>
                </a:solidFill>
                <a:latin typeface="Arial" panose="020B0604020202020204" pitchFamily="34" charset="0"/>
                <a:cs typeface="Arial" panose="020B0604020202020204" pitchFamily="34" charset="0"/>
              </a:rPr>
              <a:t>3. Community (Sense of Belonging)</a:t>
            </a:r>
          </a:p>
          <a:p>
            <a:endParaRPr lang="en-CA" dirty="0"/>
          </a:p>
        </p:txBody>
      </p:sp>
      <p:sp>
        <p:nvSpPr>
          <p:cNvPr id="4" name="TextBox 3">
            <a:extLst>
              <a:ext uri="{FF2B5EF4-FFF2-40B4-BE49-F238E27FC236}">
                <a16:creationId xmlns:a16="http://schemas.microsoft.com/office/drawing/2014/main" id="{AB57A073-ED99-EF1E-BB81-325971DCFFD0}"/>
              </a:ext>
            </a:extLst>
          </p:cNvPr>
          <p:cNvSpPr txBox="1"/>
          <p:nvPr/>
        </p:nvSpPr>
        <p:spPr>
          <a:xfrm>
            <a:off x="1089991" y="5269513"/>
            <a:ext cx="4091187" cy="646331"/>
          </a:xfrm>
          <a:prstGeom prst="rect">
            <a:avLst/>
          </a:prstGeom>
          <a:noFill/>
        </p:spPr>
        <p:txBody>
          <a:bodyPr wrap="square" rtlCol="0">
            <a:spAutoFit/>
          </a:bodyPr>
          <a:lstStyle/>
          <a:p>
            <a:r>
              <a:rPr lang="en-CA" b="1" i="1" dirty="0">
                <a:solidFill>
                  <a:schemeClr val="bg1"/>
                </a:solidFill>
                <a:latin typeface="Arial" panose="020B0604020202020204" pitchFamily="34" charset="0"/>
                <a:cs typeface="Arial" panose="020B0604020202020204" pitchFamily="34" charset="0"/>
              </a:rPr>
              <a:t>Collected by Ontario Shores and </a:t>
            </a:r>
          </a:p>
          <a:p>
            <a:r>
              <a:rPr lang="en-CA" b="1" i="1" dirty="0">
                <a:solidFill>
                  <a:schemeClr val="bg1"/>
                </a:solidFill>
                <a:latin typeface="Arial" panose="020B0604020202020204" pitchFamily="34" charset="0"/>
                <a:cs typeface="Arial" panose="020B0604020202020204" pitchFamily="34" charset="0"/>
              </a:rPr>
              <a:t>participating colleges/ universities</a:t>
            </a:r>
          </a:p>
        </p:txBody>
      </p:sp>
      <p:sp>
        <p:nvSpPr>
          <p:cNvPr id="6" name="TextBox 5">
            <a:extLst>
              <a:ext uri="{FF2B5EF4-FFF2-40B4-BE49-F238E27FC236}">
                <a16:creationId xmlns:a16="http://schemas.microsoft.com/office/drawing/2014/main" id="{C1EDB1C7-8236-2536-70DB-AA4EF715BA17}"/>
              </a:ext>
            </a:extLst>
          </p:cNvPr>
          <p:cNvSpPr txBox="1"/>
          <p:nvPr/>
        </p:nvSpPr>
        <p:spPr>
          <a:xfrm>
            <a:off x="6638710" y="2402830"/>
            <a:ext cx="5008292" cy="2862322"/>
          </a:xfrm>
          <a:prstGeom prst="rect">
            <a:avLst/>
          </a:prstGeom>
          <a:noFill/>
        </p:spPr>
        <p:txBody>
          <a:bodyPr wrap="square">
            <a:spAutoFit/>
          </a:bodyPr>
          <a:lstStyle/>
          <a:p>
            <a:pPr algn="ctr"/>
            <a:r>
              <a:rPr lang="en-CA" sz="2000" dirty="0">
                <a:solidFill>
                  <a:schemeClr val="bg1"/>
                </a:solidFill>
                <a:latin typeface="Arial" panose="020B0604020202020204" pitchFamily="34" charset="0"/>
                <a:cs typeface="Arial" panose="020B0604020202020204" pitchFamily="34" charset="0"/>
              </a:rPr>
              <a:t>A study from </a:t>
            </a:r>
            <a:r>
              <a:rPr lang="en-CA" sz="2000" dirty="0" err="1">
                <a:solidFill>
                  <a:schemeClr val="bg1"/>
                </a:solidFill>
                <a:latin typeface="Arial" panose="020B0604020202020204" pitchFamily="34" charset="0"/>
                <a:cs typeface="Arial" panose="020B0604020202020204" pitchFamily="34" charset="0"/>
              </a:rPr>
              <a:t>Baghoori</a:t>
            </a:r>
            <a:r>
              <a:rPr lang="en-CA" sz="2000" dirty="0">
                <a:solidFill>
                  <a:schemeClr val="bg1"/>
                </a:solidFill>
                <a:latin typeface="Arial" panose="020B0604020202020204" pitchFamily="34" charset="0"/>
                <a:cs typeface="Arial" panose="020B0604020202020204" pitchFamily="34" charset="0"/>
              </a:rPr>
              <a:t>, Roberts &amp; Chen (2022)</a:t>
            </a:r>
          </a:p>
          <a:p>
            <a:pPr algn="ctr"/>
            <a:r>
              <a:rPr lang="en-CA" sz="2000" dirty="0">
                <a:solidFill>
                  <a:schemeClr val="bg1"/>
                </a:solidFill>
                <a:latin typeface="Arial" panose="020B0604020202020204" pitchFamily="34" charset="0"/>
                <a:cs typeface="Arial" panose="020B0604020202020204" pitchFamily="34" charset="0"/>
              </a:rPr>
              <a:t>Surveyed 338 international students from 53 countries at a Canadian University </a:t>
            </a:r>
          </a:p>
          <a:p>
            <a:pPr marL="0" indent="0" algn="ctr">
              <a:buNone/>
            </a:pPr>
            <a:r>
              <a:rPr lang="en-CA" sz="2000" dirty="0">
                <a:solidFill>
                  <a:schemeClr val="bg1"/>
                </a:solidFill>
                <a:latin typeface="Arial" panose="020B0604020202020204" pitchFamily="34" charset="0"/>
                <a:cs typeface="Arial" panose="020B0604020202020204" pitchFamily="34" charset="0"/>
              </a:rPr>
              <a:t>  </a:t>
            </a:r>
          </a:p>
          <a:p>
            <a:pPr algn="ctr"/>
            <a:r>
              <a:rPr lang="en-CA" sz="2000" i="1" dirty="0">
                <a:solidFill>
                  <a:schemeClr val="bg1"/>
                </a:solidFill>
                <a:latin typeface="Arial" panose="020B0604020202020204" pitchFamily="34" charset="0"/>
                <a:cs typeface="Arial" panose="020B0604020202020204" pitchFamily="34" charset="0"/>
              </a:rPr>
              <a:t>Coping skills and perceived social support found to be a predictor of mental health and psychological distress among international students</a:t>
            </a:r>
          </a:p>
        </p:txBody>
      </p:sp>
      <p:sp>
        <p:nvSpPr>
          <p:cNvPr id="8" name="Title 1">
            <a:extLst>
              <a:ext uri="{FF2B5EF4-FFF2-40B4-BE49-F238E27FC236}">
                <a16:creationId xmlns:a16="http://schemas.microsoft.com/office/drawing/2014/main" id="{86E837C2-7B22-AEBB-BDD8-7BECCF121363}"/>
              </a:ext>
            </a:extLst>
          </p:cNvPr>
          <p:cNvSpPr txBox="1">
            <a:spLocks/>
          </p:cNvSpPr>
          <p:nvPr/>
        </p:nvSpPr>
        <p:spPr>
          <a:xfrm>
            <a:off x="465070" y="284534"/>
            <a:ext cx="5107473" cy="165819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CA" sz="4000" b="1" dirty="0">
                <a:solidFill>
                  <a:schemeClr val="bg1"/>
                </a:solidFill>
                <a:latin typeface="Arial" panose="020B0604020202020204" pitchFamily="34" charset="0"/>
                <a:cs typeface="Arial" panose="020B0604020202020204" pitchFamily="34" charset="0"/>
              </a:rPr>
              <a:t>Impact of Recovery Colleges for Post-Secondary Students </a:t>
            </a:r>
          </a:p>
        </p:txBody>
      </p:sp>
    </p:spTree>
    <p:extLst>
      <p:ext uri="{BB962C8B-B14F-4D97-AF65-F5344CB8AC3E}">
        <p14:creationId xmlns:p14="http://schemas.microsoft.com/office/powerpoint/2010/main" val="2145835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9A8D-D4BB-CD4C-D718-3914B54D26E9}"/>
              </a:ext>
            </a:extLst>
          </p:cNvPr>
          <p:cNvSpPr>
            <a:spLocks noGrp="1"/>
          </p:cNvSpPr>
          <p:nvPr>
            <p:ph type="title"/>
          </p:nvPr>
        </p:nvSpPr>
        <p:spPr>
          <a:xfrm>
            <a:off x="514611" y="-309985"/>
            <a:ext cx="11867539" cy="1658198"/>
          </a:xfrm>
        </p:spPr>
        <p:txBody>
          <a:bodyPr>
            <a:normAutofit/>
          </a:bodyPr>
          <a:lstStyle/>
          <a:p>
            <a:r>
              <a:rPr lang="en-US" sz="3800" b="1" dirty="0">
                <a:latin typeface="Arial" panose="020B0604020202020204" pitchFamily="34" charset="0"/>
                <a:cs typeface="Arial" panose="020B0604020202020204" pitchFamily="34" charset="0"/>
              </a:rPr>
              <a:t>Why Recovery Colleges for International Students? </a:t>
            </a:r>
            <a:endParaRPr lang="en-CA" sz="3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9FF8624-793A-B283-7D9B-3A76810332D1}"/>
              </a:ext>
            </a:extLst>
          </p:cNvPr>
          <p:cNvSpPr>
            <a:spLocks noGrp="1"/>
          </p:cNvSpPr>
          <p:nvPr>
            <p:ph idx="1"/>
          </p:nvPr>
        </p:nvSpPr>
        <p:spPr>
          <a:xfrm>
            <a:off x="276446" y="1142910"/>
            <a:ext cx="6073629" cy="563085"/>
          </a:xfrm>
        </p:spPr>
        <p:txBody>
          <a:bodyPr/>
          <a:lstStyle/>
          <a:p>
            <a:r>
              <a:rPr lang="en-US" b="1" dirty="0">
                <a:latin typeface="Arial" panose="020B0604020202020204" pitchFamily="34" charset="0"/>
                <a:cs typeface="Arial" panose="020B0604020202020204" pitchFamily="34" charset="0"/>
              </a:rPr>
              <a:t>Non-clinical, educational approach</a:t>
            </a:r>
          </a:p>
          <a:p>
            <a:pPr marL="4572" lvl="1" indent="0">
              <a:buNone/>
            </a:pP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6B1852C-B5A9-AF30-AAEE-B35FC3FA83B8}"/>
              </a:ext>
            </a:extLst>
          </p:cNvPr>
          <p:cNvSpPr/>
          <p:nvPr/>
        </p:nvSpPr>
        <p:spPr>
          <a:xfrm>
            <a:off x="9584930" y="4208077"/>
            <a:ext cx="1398165" cy="1588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DC4A71E8-E5DA-ABF4-6176-5B75A87C5763}"/>
              </a:ext>
            </a:extLst>
          </p:cNvPr>
          <p:cNvPicPr>
            <a:picLocks noChangeAspect="1"/>
          </p:cNvPicPr>
          <p:nvPr/>
        </p:nvPicPr>
        <p:blipFill>
          <a:blip r:embed="rId3"/>
          <a:stretch>
            <a:fillRect/>
          </a:stretch>
        </p:blipFill>
        <p:spPr>
          <a:xfrm>
            <a:off x="6260157" y="1438166"/>
            <a:ext cx="5931843" cy="4625660"/>
          </a:xfrm>
          <a:prstGeom prst="rect">
            <a:avLst/>
          </a:prstGeom>
        </p:spPr>
      </p:pic>
      <p:sp>
        <p:nvSpPr>
          <p:cNvPr id="11" name="TextBox 10">
            <a:extLst>
              <a:ext uri="{FF2B5EF4-FFF2-40B4-BE49-F238E27FC236}">
                <a16:creationId xmlns:a16="http://schemas.microsoft.com/office/drawing/2014/main" id="{30C9767F-8C45-BC81-1722-21EDB6B919A5}"/>
              </a:ext>
            </a:extLst>
          </p:cNvPr>
          <p:cNvSpPr txBox="1"/>
          <p:nvPr/>
        </p:nvSpPr>
        <p:spPr>
          <a:xfrm>
            <a:off x="366363" y="2038251"/>
            <a:ext cx="6191074" cy="3693319"/>
          </a:xfrm>
          <a:prstGeom prst="rect">
            <a:avLst/>
          </a:prstGeom>
          <a:noFill/>
        </p:spPr>
        <p:txBody>
          <a:bodyPr wrap="square">
            <a:spAutoFit/>
          </a:bodyPr>
          <a:lstStyle/>
          <a:p>
            <a:pPr marL="285750" indent="-285750">
              <a:buFont typeface="Arial" panose="020B0604020202020204" pitchFamily="34" charset="0"/>
              <a:buChar char="•"/>
            </a:pPr>
            <a:r>
              <a:rPr lang="en-CA" sz="1800" dirty="0">
                <a:effectLst/>
                <a:latin typeface="Arial" panose="020B0604020202020204" pitchFamily="34" charset="0"/>
                <a:ea typeface="Calibri" panose="020F0502020204030204" pitchFamily="34" charset="0"/>
                <a:cs typeface="Arial" panose="020B0604020202020204" pitchFamily="34" charset="0"/>
              </a:rPr>
              <a:t>Current mental health treatment in Canada is rooted in Western culture, often privileging individual experience, and defining normal and abnormal according to westernized values and belief systems </a:t>
            </a:r>
          </a:p>
          <a:p>
            <a:pPr marL="285750" indent="-285750">
              <a:buFont typeface="Arial" panose="020B0604020202020204" pitchFamily="34" charset="0"/>
              <a:buChar char="•"/>
            </a:pPr>
            <a:endParaRPr lang="en-CA"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CA" dirty="0">
                <a:latin typeface="Arial" panose="020B0604020202020204" pitchFamily="34" charset="0"/>
                <a:ea typeface="Calibri" panose="020F0502020204030204" pitchFamily="34" charset="0"/>
                <a:cs typeface="Arial" panose="020B0604020202020204" pitchFamily="34" charset="0"/>
              </a:rPr>
              <a:t>E</a:t>
            </a:r>
            <a:r>
              <a:rPr lang="en-CA" sz="1800" dirty="0">
                <a:effectLst/>
                <a:latin typeface="Arial" panose="020B0604020202020204" pitchFamily="34" charset="0"/>
                <a:ea typeface="Calibri" panose="020F0502020204030204" pitchFamily="34" charset="0"/>
                <a:cs typeface="Arial" panose="020B0604020202020204" pitchFamily="34" charset="0"/>
              </a:rPr>
              <a:t>vidence suggests talk therapy may not be useful or socially accepted in specific cultures, while it often an assumed approach to intervention in westernized cultures</a:t>
            </a:r>
          </a:p>
          <a:p>
            <a:pPr marL="285750" indent="-285750">
              <a:buFont typeface="Arial" panose="020B0604020202020204" pitchFamily="34" charset="0"/>
              <a:buChar char="•"/>
            </a:pPr>
            <a:endParaRPr lang="en-CA"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CA" sz="1800" dirty="0">
                <a:effectLst/>
                <a:latin typeface="Arial" panose="020B0604020202020204" pitchFamily="34" charset="0"/>
                <a:ea typeface="Calibri" panose="020F0502020204030204" pitchFamily="34" charset="0"/>
                <a:cs typeface="Arial" panose="020B0604020202020204" pitchFamily="34" charset="0"/>
              </a:rPr>
              <a:t>Whether someone chooses to seek out mental health resources can be impacted by the way it is structured and perceived by the individual requiring those support</a:t>
            </a:r>
            <a:endParaRPr lang="en-CA"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38D6826-5DC8-3344-55F6-DF4A78EEDECC}"/>
              </a:ext>
            </a:extLst>
          </p:cNvPr>
          <p:cNvSpPr txBox="1"/>
          <p:nvPr/>
        </p:nvSpPr>
        <p:spPr>
          <a:xfrm>
            <a:off x="3993160" y="6421609"/>
            <a:ext cx="8942664" cy="369332"/>
          </a:xfrm>
          <a:prstGeom prst="rect">
            <a:avLst/>
          </a:prstGeom>
          <a:noFill/>
        </p:spPr>
        <p:txBody>
          <a:bodyPr wrap="square">
            <a:spAutoFit/>
          </a:bodyPr>
          <a:lstStyle/>
          <a:p>
            <a:r>
              <a:rPr lang="en-CA" sz="1800" dirty="0">
                <a:effectLst/>
                <a:latin typeface="Arial" panose="020B0604020202020204" pitchFamily="34" charset="0"/>
                <a:ea typeface="Calibri" panose="020F0502020204030204" pitchFamily="34" charset="0"/>
                <a:cs typeface="Arial" panose="020B0604020202020204" pitchFamily="34" charset="0"/>
              </a:rPr>
              <a:t>(Gopalkrishnan, 2018; Linden &amp; </a:t>
            </a:r>
            <a:r>
              <a:rPr lang="en-CA" sz="1800" dirty="0" err="1">
                <a:effectLst/>
                <a:latin typeface="Arial" panose="020B0604020202020204" pitchFamily="34" charset="0"/>
                <a:ea typeface="Calibri" panose="020F0502020204030204" pitchFamily="34" charset="0"/>
                <a:cs typeface="Arial" panose="020B0604020202020204" pitchFamily="34" charset="0"/>
              </a:rPr>
              <a:t>Jurdi-Hage</a:t>
            </a:r>
            <a:r>
              <a:rPr lang="en-CA" sz="1800" dirty="0">
                <a:effectLst/>
                <a:latin typeface="Arial" panose="020B0604020202020204" pitchFamily="34" charset="0"/>
                <a:ea typeface="Calibri" panose="020F0502020204030204" pitchFamily="34" charset="0"/>
                <a:cs typeface="Arial" panose="020B0604020202020204" pitchFamily="34" charset="0"/>
              </a:rPr>
              <a:t>, 2017; </a:t>
            </a:r>
            <a:r>
              <a:rPr lang="en-CA" sz="1800" dirty="0" err="1">
                <a:effectLst/>
                <a:latin typeface="Arial" panose="020B0604020202020204" pitchFamily="34" charset="0"/>
                <a:ea typeface="Calibri" panose="020F0502020204030204" pitchFamily="34" charset="0"/>
                <a:cs typeface="Arial" panose="020B0604020202020204" pitchFamily="34" charset="0"/>
              </a:rPr>
              <a:t>Ogrodniczuk</a:t>
            </a:r>
            <a:r>
              <a:rPr lang="en-CA" sz="1800" dirty="0">
                <a:effectLst/>
                <a:latin typeface="Arial" panose="020B0604020202020204" pitchFamily="34" charset="0"/>
                <a:ea typeface="Calibri" panose="020F0502020204030204" pitchFamily="34" charset="0"/>
                <a:cs typeface="Arial" panose="020B0604020202020204" pitchFamily="34" charset="0"/>
              </a:rPr>
              <a:t> et al., 2021) </a:t>
            </a:r>
            <a:endParaRPr lang="en-CA" dirty="0"/>
          </a:p>
        </p:txBody>
      </p:sp>
      <p:cxnSp>
        <p:nvCxnSpPr>
          <p:cNvPr id="4" name="Straight Connector 3">
            <a:extLst>
              <a:ext uri="{FF2B5EF4-FFF2-40B4-BE49-F238E27FC236}">
                <a16:creationId xmlns:a16="http://schemas.microsoft.com/office/drawing/2014/main" id="{57C3FC76-7750-C2A8-4715-4D94F5AE931A}"/>
              </a:ext>
            </a:extLst>
          </p:cNvPr>
          <p:cNvCxnSpPr/>
          <p:nvPr/>
        </p:nvCxnSpPr>
        <p:spPr>
          <a:xfrm>
            <a:off x="514611" y="887898"/>
            <a:ext cx="1089242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15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9A8D-D4BB-CD4C-D718-3914B54D26E9}"/>
              </a:ext>
            </a:extLst>
          </p:cNvPr>
          <p:cNvSpPr>
            <a:spLocks noGrp="1"/>
          </p:cNvSpPr>
          <p:nvPr>
            <p:ph type="title"/>
          </p:nvPr>
        </p:nvSpPr>
        <p:spPr>
          <a:xfrm>
            <a:off x="514611" y="-309985"/>
            <a:ext cx="11867539" cy="1658198"/>
          </a:xfrm>
        </p:spPr>
        <p:txBody>
          <a:bodyPr>
            <a:normAutofit/>
          </a:bodyPr>
          <a:lstStyle/>
          <a:p>
            <a:r>
              <a:rPr lang="en-US" sz="3800" b="1" dirty="0">
                <a:latin typeface="Arial" panose="020B0604020202020204" pitchFamily="34" charset="0"/>
                <a:cs typeface="Arial" panose="020B0604020202020204" pitchFamily="34" charset="0"/>
              </a:rPr>
              <a:t>Why Recovery Colleges for International Students? </a:t>
            </a:r>
            <a:endParaRPr lang="en-CA" sz="38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9FF8624-793A-B283-7D9B-3A76810332D1}"/>
              </a:ext>
            </a:extLst>
          </p:cNvPr>
          <p:cNvSpPr>
            <a:spLocks noGrp="1"/>
          </p:cNvSpPr>
          <p:nvPr>
            <p:ph idx="1"/>
          </p:nvPr>
        </p:nvSpPr>
        <p:spPr>
          <a:xfrm>
            <a:off x="89525" y="1447492"/>
            <a:ext cx="8047795" cy="920866"/>
          </a:xfrm>
        </p:spPr>
        <p:txBody>
          <a:bodyPr/>
          <a:lstStyle/>
          <a:p>
            <a:r>
              <a:rPr lang="en-US" sz="2800" b="1" dirty="0">
                <a:latin typeface="Arial" panose="020B0604020202020204" pitchFamily="34" charset="0"/>
                <a:cs typeface="Arial" panose="020B0604020202020204" pitchFamily="34" charset="0"/>
              </a:rPr>
              <a:t>Social Connection and Value of Peer Support  </a:t>
            </a:r>
          </a:p>
          <a:p>
            <a:pPr marL="4572" lvl="1" indent="0">
              <a:buNone/>
            </a:pP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6B1852C-B5A9-AF30-AAEE-B35FC3FA83B8}"/>
              </a:ext>
            </a:extLst>
          </p:cNvPr>
          <p:cNvSpPr/>
          <p:nvPr/>
        </p:nvSpPr>
        <p:spPr>
          <a:xfrm>
            <a:off x="9584930" y="4208077"/>
            <a:ext cx="1398165" cy="1588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8" name="Diagram 7">
            <a:extLst>
              <a:ext uri="{FF2B5EF4-FFF2-40B4-BE49-F238E27FC236}">
                <a16:creationId xmlns:a16="http://schemas.microsoft.com/office/drawing/2014/main" id="{3E118CB2-7957-E76A-C5B9-2D14536EBD06}"/>
              </a:ext>
            </a:extLst>
          </p:cNvPr>
          <p:cNvGraphicFramePr/>
          <p:nvPr>
            <p:extLst>
              <p:ext uri="{D42A27DB-BD31-4B8C-83A1-F6EECF244321}">
                <p14:modId xmlns:p14="http://schemas.microsoft.com/office/powerpoint/2010/main" val="910137181"/>
              </p:ext>
            </p:extLst>
          </p:nvPr>
        </p:nvGraphicFramePr>
        <p:xfrm>
          <a:off x="525689" y="1291493"/>
          <a:ext cx="6727970" cy="5833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2260A72-A49C-AD24-FCEF-9272F3E52521}"/>
              </a:ext>
            </a:extLst>
          </p:cNvPr>
          <p:cNvSpPr txBox="1"/>
          <p:nvPr/>
        </p:nvSpPr>
        <p:spPr>
          <a:xfrm>
            <a:off x="7457813" y="2602588"/>
            <a:ext cx="4035104" cy="2677656"/>
          </a:xfrm>
          <a:prstGeom prst="rect">
            <a:avLst/>
          </a:prstGeom>
          <a:noFill/>
        </p:spPr>
        <p:txBody>
          <a:bodyPr wrap="square">
            <a:spAutoFit/>
          </a:bodyPr>
          <a:lstStyle/>
          <a:p>
            <a:pPr marL="0" indent="0" algn="ctr">
              <a:buNone/>
            </a:pPr>
            <a:r>
              <a:rPr lang="en-US" sz="2400" dirty="0">
                <a:effectLst/>
                <a:latin typeface="Arial" panose="020B0604020202020204" pitchFamily="34" charset="0"/>
                <a:ea typeface="Times New Roman" panose="02020603050405020304" pitchFamily="18" charset="0"/>
                <a:cs typeface="Arial" panose="020B0604020202020204" pitchFamily="34" charset="0"/>
              </a:rPr>
              <a:t>“But here I consider my family, my friend. She's the only one who is my friend, and who is my family here. If she would not be here, I think I cannot stay here alone”</a:t>
            </a:r>
            <a:endParaRPr lang="en-US" sz="2400" dirty="0">
              <a:latin typeface="Arial" panose="020B0604020202020204" pitchFamily="34" charset="0"/>
              <a:ea typeface="Times New Roman" panose="02020603050405020304" pitchFamily="18" charset="0"/>
              <a:cs typeface="Arial" panose="020B0604020202020204" pitchFamily="34" charset="0"/>
            </a:endParaRPr>
          </a:p>
        </p:txBody>
      </p:sp>
      <p:cxnSp>
        <p:nvCxnSpPr>
          <p:cNvPr id="4" name="Straight Connector 3">
            <a:extLst>
              <a:ext uri="{FF2B5EF4-FFF2-40B4-BE49-F238E27FC236}">
                <a16:creationId xmlns:a16="http://schemas.microsoft.com/office/drawing/2014/main" id="{3A50954C-FCFC-4589-75F4-982D4EEC9C7B}"/>
              </a:ext>
            </a:extLst>
          </p:cNvPr>
          <p:cNvCxnSpPr/>
          <p:nvPr/>
        </p:nvCxnSpPr>
        <p:spPr>
          <a:xfrm>
            <a:off x="600491" y="901149"/>
            <a:ext cx="1089242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77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Graphic spid="8" grpId="0">
        <p:bldAsOne/>
      </p:bldGraphic>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7CFAA6-1DBB-43B0-BD82-2FB83CF4E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960552-27F2-8539-D766-EB067EF06E18}"/>
              </a:ext>
            </a:extLst>
          </p:cNvPr>
          <p:cNvSpPr>
            <a:spLocks noGrp="1"/>
          </p:cNvSpPr>
          <p:nvPr>
            <p:ph type="title"/>
          </p:nvPr>
        </p:nvSpPr>
        <p:spPr>
          <a:xfrm>
            <a:off x="706298" y="639763"/>
            <a:ext cx="3997693" cy="5492750"/>
          </a:xfrm>
        </p:spPr>
        <p:txBody>
          <a:bodyPr>
            <a:normAutofit/>
          </a:bodyPr>
          <a:lstStyle/>
          <a:p>
            <a:r>
              <a:rPr lang="en-CA" sz="6000">
                <a:solidFill>
                  <a:srgbClr val="FFFFFF"/>
                </a:solidFill>
                <a:latin typeface="Arial" panose="020B0604020202020204" pitchFamily="34" charset="0"/>
                <a:cs typeface="Arial" panose="020B0604020202020204" pitchFamily="34" charset="0"/>
              </a:rPr>
              <a:t>Agenda</a:t>
            </a:r>
          </a:p>
        </p:txBody>
      </p:sp>
      <p:graphicFrame>
        <p:nvGraphicFramePr>
          <p:cNvPr id="5" name="Content Placeholder 2">
            <a:extLst>
              <a:ext uri="{FF2B5EF4-FFF2-40B4-BE49-F238E27FC236}">
                <a16:creationId xmlns:a16="http://schemas.microsoft.com/office/drawing/2014/main" id="{B06500E8-4DEB-64A9-979E-143897C9D55C}"/>
              </a:ext>
            </a:extLst>
          </p:cNvPr>
          <p:cNvGraphicFramePr>
            <a:graphicFrameLocks noGrp="1"/>
          </p:cNvGraphicFramePr>
          <p:nvPr>
            <p:ph idx="1"/>
            <p:extLst>
              <p:ext uri="{D42A27DB-BD31-4B8C-83A1-F6EECF244321}">
                <p14:modId xmlns:p14="http://schemas.microsoft.com/office/powerpoint/2010/main" val="1812078311"/>
              </p:ext>
            </p:extLst>
          </p:nvPr>
        </p:nvGraphicFramePr>
        <p:xfrm>
          <a:off x="5288347" y="639763"/>
          <a:ext cx="6254724" cy="5492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6417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8D80A3-503A-400A-9D7F-99EC3CE06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AC1C50-C1E1-6DE1-BFBF-4872B3B717F3}"/>
              </a:ext>
            </a:extLst>
          </p:cNvPr>
          <p:cNvSpPr>
            <a:spLocks noGrp="1"/>
          </p:cNvSpPr>
          <p:nvPr>
            <p:ph type="title"/>
          </p:nvPr>
        </p:nvSpPr>
        <p:spPr>
          <a:xfrm>
            <a:off x="657224" y="4772508"/>
            <a:ext cx="10772775" cy="1658198"/>
          </a:xfrm>
        </p:spPr>
        <p:txBody>
          <a:bodyPr>
            <a:normAutofit/>
          </a:bodyPr>
          <a:lstStyle/>
          <a:p>
            <a:r>
              <a:rPr lang="en-CA" b="1" dirty="0">
                <a:solidFill>
                  <a:srgbClr val="FFFFFF"/>
                </a:solidFill>
                <a:latin typeface="Arial" panose="020B0604020202020204" pitchFamily="34" charset="0"/>
                <a:cs typeface="Arial" panose="020B0604020202020204" pitchFamily="34" charset="0"/>
              </a:rPr>
              <a:t>International Student Experiences Through a Narrative Lens</a:t>
            </a:r>
          </a:p>
        </p:txBody>
      </p:sp>
      <p:graphicFrame>
        <p:nvGraphicFramePr>
          <p:cNvPr id="3" name="Diagram 2">
            <a:extLst>
              <a:ext uri="{FF2B5EF4-FFF2-40B4-BE49-F238E27FC236}">
                <a16:creationId xmlns:a16="http://schemas.microsoft.com/office/drawing/2014/main" id="{1547E876-BE50-A075-0E74-EA5C2EED56DC}"/>
              </a:ext>
            </a:extLst>
          </p:cNvPr>
          <p:cNvGraphicFramePr/>
          <p:nvPr>
            <p:extLst>
              <p:ext uri="{D42A27DB-BD31-4B8C-83A1-F6EECF244321}">
                <p14:modId xmlns:p14="http://schemas.microsoft.com/office/powerpoint/2010/main" val="3598029870"/>
              </p:ext>
            </p:extLst>
          </p:nvPr>
        </p:nvGraphicFramePr>
        <p:xfrm>
          <a:off x="557741" y="427294"/>
          <a:ext cx="10872258" cy="3501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3533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7AB319-64C0-4E2D-B1CD-0A970301B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E36B62D-34E6-41D4-B3AA-AC21AB3879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602ED-AA0B-761C-7618-B75313C08122}"/>
              </a:ext>
            </a:extLst>
          </p:cNvPr>
          <p:cNvSpPr>
            <a:spLocks noGrp="1"/>
          </p:cNvSpPr>
          <p:nvPr>
            <p:ph type="title"/>
          </p:nvPr>
        </p:nvSpPr>
        <p:spPr>
          <a:xfrm>
            <a:off x="5081043" y="770467"/>
            <a:ext cx="6608963" cy="3352800"/>
          </a:xfrm>
        </p:spPr>
        <p:txBody>
          <a:bodyPr vert="horz" lIns="91440" tIns="45720" rIns="91440" bIns="45720" rtlCol="0" anchor="b">
            <a:normAutofit/>
          </a:bodyPr>
          <a:lstStyle/>
          <a:p>
            <a:pPr>
              <a:lnSpc>
                <a:spcPct val="80000"/>
              </a:lnSpc>
            </a:pPr>
            <a:r>
              <a:rPr lang="en-US" sz="8800" dirty="0">
                <a:solidFill>
                  <a:srgbClr val="FFFFFF"/>
                </a:solidFill>
                <a:latin typeface="Arial" panose="020B0604020202020204" pitchFamily="34" charset="0"/>
                <a:cs typeface="Arial" panose="020B0604020202020204" pitchFamily="34" charset="0"/>
              </a:rPr>
              <a:t>Thank You</a:t>
            </a:r>
          </a:p>
        </p:txBody>
      </p:sp>
      <p:sp>
        <p:nvSpPr>
          <p:cNvPr id="14" name="Rectangle 13">
            <a:extLst>
              <a:ext uri="{FF2B5EF4-FFF2-40B4-BE49-F238E27FC236}">
                <a16:creationId xmlns:a16="http://schemas.microsoft.com/office/drawing/2014/main" id="{97E92409-AD19-4CE3-9956-8C03560F7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90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Graphic 6" descr="Smiling Face with No Fill">
            <a:extLst>
              <a:ext uri="{FF2B5EF4-FFF2-40B4-BE49-F238E27FC236}">
                <a16:creationId xmlns:a16="http://schemas.microsoft.com/office/drawing/2014/main" id="{85EB4D54-E21D-7B99-A9CD-B25A95AD0E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742701"/>
            <a:ext cx="3352128" cy="3352128"/>
          </a:xfrm>
          <a:prstGeom prst="rect">
            <a:avLst/>
          </a:prstGeom>
        </p:spPr>
      </p:pic>
    </p:spTree>
    <p:extLst>
      <p:ext uri="{BB962C8B-B14F-4D97-AF65-F5344CB8AC3E}">
        <p14:creationId xmlns:p14="http://schemas.microsoft.com/office/powerpoint/2010/main" val="937958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CAC9-0612-3317-8E4B-B7421F145CA2}"/>
              </a:ext>
            </a:extLst>
          </p:cNvPr>
          <p:cNvSpPr>
            <a:spLocks noGrp="1"/>
          </p:cNvSpPr>
          <p:nvPr>
            <p:ph type="title"/>
          </p:nvPr>
        </p:nvSpPr>
        <p:spPr>
          <a:xfrm>
            <a:off x="390523" y="200236"/>
            <a:ext cx="10772775" cy="1658198"/>
          </a:xfrm>
        </p:spPr>
        <p:txBody>
          <a:bodyPr/>
          <a:lstStyle/>
          <a:p>
            <a:r>
              <a:rPr lang="en-CA" b="1" dirty="0">
                <a:latin typeface="Arial" panose="020B0604020202020204" pitchFamily="34" charset="0"/>
                <a:cs typeface="Arial" panose="020B0604020202020204" pitchFamily="34" charset="0"/>
              </a:rPr>
              <a:t>References</a:t>
            </a:r>
          </a:p>
        </p:txBody>
      </p:sp>
      <p:sp>
        <p:nvSpPr>
          <p:cNvPr id="3" name="Content Placeholder 2">
            <a:extLst>
              <a:ext uri="{FF2B5EF4-FFF2-40B4-BE49-F238E27FC236}">
                <a16:creationId xmlns:a16="http://schemas.microsoft.com/office/drawing/2014/main" id="{E9A09B91-09A0-87BA-3129-D64C5DACC1BC}"/>
              </a:ext>
            </a:extLst>
          </p:cNvPr>
          <p:cNvSpPr>
            <a:spLocks noGrp="1"/>
          </p:cNvSpPr>
          <p:nvPr>
            <p:ph idx="1"/>
          </p:nvPr>
        </p:nvSpPr>
        <p:spPr>
          <a:xfrm>
            <a:off x="390523" y="2062480"/>
            <a:ext cx="11306176" cy="3766185"/>
          </a:xfrm>
        </p:spPr>
        <p:txBody>
          <a:bodyPr>
            <a:normAutofit fontScale="55000" lnSpcReduction="20000"/>
          </a:bodyPr>
          <a:lstStyle/>
          <a:p>
            <a:pPr marL="0" indent="0">
              <a:lnSpc>
                <a:spcPct val="107000"/>
              </a:lnSpc>
              <a:spcAft>
                <a:spcPts val="800"/>
              </a:spcAft>
              <a:buNone/>
            </a:pPr>
            <a:r>
              <a:rPr lang="en-CA" sz="2200" kern="100" dirty="0">
                <a:effectLst/>
                <a:latin typeface="Arial" panose="020B0604020202020204" pitchFamily="34" charset="0"/>
                <a:ea typeface="Times New Roman" panose="02020603050405020304" pitchFamily="18" charset="0"/>
                <a:cs typeface="Arial" panose="020B0604020202020204" pitchFamily="34" charset="0"/>
              </a:rPr>
              <a:t>Alharbi, E. S., &amp; Smith, A. P. (2018). Review of the Literature on Stress and Wellbeing of International Students in English-Speaking Countries.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International  	Education Studies</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11</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(6), 22. https://doi.org/10.5539/ies.v11n6p22</a:t>
            </a:r>
            <a:endParaRPr lang="en-CA" sz="22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200" kern="100" dirty="0" err="1">
                <a:effectLst/>
                <a:latin typeface="Arial" panose="020B0604020202020204" pitchFamily="34" charset="0"/>
                <a:ea typeface="Times New Roman" panose="02020603050405020304" pitchFamily="18" charset="0"/>
                <a:cs typeface="Arial" panose="020B0604020202020204" pitchFamily="34" charset="0"/>
              </a:rPr>
              <a:t>Baghoori</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D., </a:t>
            </a:r>
            <a:r>
              <a:rPr lang="en-CA" sz="2200" kern="100" dirty="0" err="1">
                <a:effectLst/>
                <a:latin typeface="Arial" panose="020B0604020202020204" pitchFamily="34" charset="0"/>
                <a:ea typeface="Times New Roman" panose="02020603050405020304" pitchFamily="18" charset="0"/>
                <a:cs typeface="Arial" panose="020B0604020202020204" pitchFamily="34" charset="0"/>
              </a:rPr>
              <a:t>Roduta</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Roberts, M., &amp; Chen, S. P. (2022). Mental health, coping strategies, and social support among international students at a Canadian 	university.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Journal of American College Health</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0</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(0), 1–12. https://doi.org/10.1080/07448481.2022.2114803</a:t>
            </a:r>
            <a:endParaRPr lang="en-CA" sz="22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200" kern="100" dirty="0">
                <a:effectLst/>
                <a:latin typeface="Arial" panose="020B0604020202020204" pitchFamily="34" charset="0"/>
                <a:ea typeface="Times New Roman" panose="02020603050405020304" pitchFamily="18" charset="0"/>
                <a:cs typeface="Arial" panose="020B0604020202020204" pitchFamily="34" charset="0"/>
              </a:rPr>
              <a:t>Clough, B. A., Nazareth, S. M., Day, J. J., &amp; Casey, L. M. (2019). A comparison of mental health literacy, attitudes, and help-seeking intentions among domestic and 	international tertiary students.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British Journal of Guidance and Counselling</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47</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(1), 123–135. https://doi.org/10.1080/03069885.2018.1459473</a:t>
            </a:r>
            <a:endParaRPr lang="en-CA" sz="22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200" kern="100" dirty="0">
                <a:effectLst/>
                <a:latin typeface="Arial" panose="020B0604020202020204" pitchFamily="34" charset="0"/>
                <a:ea typeface="Times New Roman" panose="02020603050405020304" pitchFamily="18" charset="0"/>
                <a:cs typeface="Arial" panose="020B0604020202020204" pitchFamily="34" charset="0"/>
              </a:rPr>
              <a:t>Crowther, A., Taylor, A., Toney, R., </a:t>
            </a:r>
            <a:r>
              <a:rPr lang="en-CA" sz="2200" kern="100" dirty="0" err="1">
                <a:effectLst/>
                <a:latin typeface="Arial" panose="020B0604020202020204" pitchFamily="34" charset="0"/>
                <a:ea typeface="Times New Roman" panose="02020603050405020304" pitchFamily="18" charset="0"/>
                <a:cs typeface="Arial" panose="020B0604020202020204" pitchFamily="34" charset="0"/>
              </a:rPr>
              <a:t>Meddings</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S., Whale, T., Jennings, H., Pollock, K., Bates, P., Henderson, C., Waring, J., &amp; Slade, M. (2019). The impact of 	Recovery Colleges on mental health staff, services and society.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Epidemiology and Psychiatric Sciences</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28</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(5), 481–488. 	</a:t>
            </a:r>
            <a:r>
              <a:rPr lang="en-CA" sz="2200" kern="100" dirty="0">
                <a:effectLst/>
                <a:latin typeface="Arial" panose="020B0604020202020204" pitchFamily="34" charset="0"/>
                <a:ea typeface="Times New Roman" panose="02020603050405020304" pitchFamily="18" charset="0"/>
                <a:cs typeface="Arial" panose="020B0604020202020204" pitchFamily="34" charset="0"/>
                <a:hlinkClick r:id="rId2"/>
              </a:rPr>
              <a:t>https://doi.org/10.1017/S204579601800063X</a:t>
            </a:r>
            <a:endParaRPr lang="en-CA" sz="2200" kern="1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200" kern="100" dirty="0">
                <a:effectLst/>
                <a:latin typeface="Arial" panose="020B0604020202020204" pitchFamily="34" charset="0"/>
                <a:ea typeface="Times New Roman" panose="02020603050405020304" pitchFamily="18" charset="0"/>
                <a:cs typeface="Arial" panose="020B0604020202020204" pitchFamily="34" charset="0"/>
              </a:rPr>
              <a:t>De </a:t>
            </a:r>
            <a:r>
              <a:rPr lang="en-CA" sz="2200" kern="100" dirty="0" err="1">
                <a:effectLst/>
                <a:latin typeface="Arial" panose="020B0604020202020204" pitchFamily="34" charset="0"/>
                <a:ea typeface="Times New Roman" panose="02020603050405020304" pitchFamily="18" charset="0"/>
                <a:cs typeface="Arial" panose="020B0604020202020204" pitchFamily="34" charset="0"/>
              </a:rPr>
              <a:t>Moissac</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D., Graham, J. M., Prada, K., </a:t>
            </a:r>
            <a:r>
              <a:rPr lang="en-CA" sz="2200" kern="100" dirty="0" err="1">
                <a:effectLst/>
                <a:latin typeface="Arial" panose="020B0604020202020204" pitchFamily="34" charset="0"/>
                <a:ea typeface="Times New Roman" panose="02020603050405020304" pitchFamily="18" charset="0"/>
                <a:cs typeface="Arial" panose="020B0604020202020204" pitchFamily="34" charset="0"/>
              </a:rPr>
              <a:t>Gueye</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N. R., &amp; </a:t>
            </a:r>
            <a:r>
              <a:rPr lang="en-CA" sz="2200" kern="100" dirty="0" err="1">
                <a:effectLst/>
                <a:latin typeface="Arial" panose="020B0604020202020204" pitchFamily="34" charset="0"/>
                <a:ea typeface="Times New Roman" panose="02020603050405020304" pitchFamily="18" charset="0"/>
                <a:cs typeface="Arial" panose="020B0604020202020204" pitchFamily="34" charset="0"/>
              </a:rPr>
              <a:t>Rocque</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&amp; R. (2020).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Mental Health of International Students</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2000</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a:t>
            </a:r>
            <a:endParaRPr lang="en-CA" sz="22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200" kern="100" dirty="0" err="1">
                <a:effectLst/>
                <a:latin typeface="Arial" panose="020B0604020202020204" pitchFamily="34" charset="0"/>
                <a:ea typeface="Times New Roman" panose="02020603050405020304" pitchFamily="18" charset="0"/>
                <a:cs typeface="Arial" panose="020B0604020202020204" pitchFamily="34" charset="0"/>
              </a:rPr>
              <a:t>Firang</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D. (2020). The impact of COVID-19 pandemic on international students in Canada.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International Social Work</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 </a:t>
            </a:r>
            <a:r>
              <a:rPr lang="en-CA" sz="2200" i="1" kern="100" dirty="0">
                <a:effectLst/>
                <a:latin typeface="Arial" panose="020B0604020202020204" pitchFamily="34" charset="0"/>
                <a:ea typeface="Times New Roman" panose="02020603050405020304" pitchFamily="18" charset="0"/>
                <a:cs typeface="Arial" panose="020B0604020202020204" pitchFamily="34" charset="0"/>
              </a:rPr>
              <a:t>63</a:t>
            </a:r>
            <a:r>
              <a:rPr lang="en-CA" sz="2200" kern="100" dirty="0">
                <a:effectLst/>
                <a:latin typeface="Arial" panose="020B0604020202020204" pitchFamily="34" charset="0"/>
                <a:ea typeface="Times New Roman" panose="02020603050405020304" pitchFamily="18" charset="0"/>
                <a:cs typeface="Arial" panose="020B0604020202020204" pitchFamily="34" charset="0"/>
              </a:rPr>
              <a:t>(6), 820–824. 	https://doi.org/10.1177/0020872820940030</a:t>
            </a:r>
            <a:endParaRPr lang="en-CA" sz="2200" kern="1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CA" dirty="0"/>
              <a:t> </a:t>
            </a:r>
          </a:p>
        </p:txBody>
      </p:sp>
    </p:spTree>
    <p:extLst>
      <p:ext uri="{BB962C8B-B14F-4D97-AF65-F5344CB8AC3E}">
        <p14:creationId xmlns:p14="http://schemas.microsoft.com/office/powerpoint/2010/main" val="2019640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AE452-B35B-16C4-9E85-AA90D4394D8A}"/>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References</a:t>
            </a:r>
            <a:r>
              <a:rPr lang="en-US" b="1" dirty="0"/>
              <a:t> </a:t>
            </a:r>
            <a:endParaRPr lang="en-CA" b="1" dirty="0"/>
          </a:p>
        </p:txBody>
      </p:sp>
      <p:sp>
        <p:nvSpPr>
          <p:cNvPr id="3" name="Content Placeholder 2">
            <a:extLst>
              <a:ext uri="{FF2B5EF4-FFF2-40B4-BE49-F238E27FC236}">
                <a16:creationId xmlns:a16="http://schemas.microsoft.com/office/drawing/2014/main" id="{34E67EAB-84BA-16A9-6BAB-CA3904FB1EF5}"/>
              </a:ext>
            </a:extLst>
          </p:cNvPr>
          <p:cNvSpPr>
            <a:spLocks noGrp="1"/>
          </p:cNvSpPr>
          <p:nvPr>
            <p:ph idx="1"/>
          </p:nvPr>
        </p:nvSpPr>
        <p:spPr/>
        <p:txBody>
          <a:bodyPr>
            <a:normAutofit fontScale="47500" lnSpcReduction="20000"/>
          </a:bodyPr>
          <a:lstStyle/>
          <a:p>
            <a:pPr marL="0" indent="0">
              <a:lnSpc>
                <a:spcPct val="107000"/>
              </a:lnSpc>
              <a:spcAft>
                <a:spcPts val="800"/>
              </a:spcAft>
              <a:buNone/>
            </a:pPr>
            <a:r>
              <a:rPr lang="en-CA" sz="2500" kern="100" dirty="0">
                <a:effectLst/>
                <a:latin typeface="Arial" panose="020B0604020202020204" pitchFamily="34" charset="0"/>
                <a:ea typeface="Times New Roman" panose="02020603050405020304" pitchFamily="18" charset="0"/>
                <a:cs typeface="Arial" panose="020B0604020202020204" pitchFamily="34" charset="0"/>
              </a:rPr>
              <a:t>Gopalkrishnan, N. (2018). Cultural Diversity and Mental Health: Considerations for Policy and Practice. </a:t>
            </a:r>
            <a:r>
              <a:rPr lang="en-CA" sz="2500" i="1" kern="100" dirty="0">
                <a:effectLst/>
                <a:latin typeface="Arial" panose="020B0604020202020204" pitchFamily="34" charset="0"/>
                <a:ea typeface="Times New Roman" panose="02020603050405020304" pitchFamily="18" charset="0"/>
                <a:cs typeface="Arial" panose="020B0604020202020204" pitchFamily="34" charset="0"/>
              </a:rPr>
              <a:t>Frontiers in Public Health</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 </a:t>
            </a:r>
            <a:r>
              <a:rPr lang="en-CA" sz="2500" i="1" kern="100" dirty="0">
                <a:effectLst/>
                <a:latin typeface="Arial" panose="020B0604020202020204" pitchFamily="34" charset="0"/>
                <a:ea typeface="Times New Roman" panose="02020603050405020304" pitchFamily="18" charset="0"/>
                <a:cs typeface="Arial" panose="020B0604020202020204" pitchFamily="34" charset="0"/>
              </a:rPr>
              <a:t>6</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(June), 1–7. </a:t>
            </a:r>
            <a:r>
              <a:rPr lang="en-CA" sz="2500" kern="100" dirty="0">
                <a:latin typeface="Arial" panose="020B0604020202020204" pitchFamily="34" charset="0"/>
                <a:ea typeface="Times New Roman" panose="02020603050405020304" pitchFamily="18" charset="0"/>
                <a:cs typeface="Arial" panose="020B0604020202020204" pitchFamily="34" charset="0"/>
              </a:rPr>
              <a:t>	</a:t>
            </a:r>
            <a:r>
              <a:rPr lang="en-CA" sz="2500" kern="100" dirty="0">
                <a:effectLst/>
                <a:latin typeface="Arial" panose="020B0604020202020204" pitchFamily="34" charset="0"/>
                <a:ea typeface="Times New Roman" panose="02020603050405020304" pitchFamily="18" charset="0"/>
                <a:cs typeface="Arial" panose="020B0604020202020204" pitchFamily="34" charset="0"/>
                <a:hlinkClick r:id="rId2"/>
              </a:rPr>
              <a:t>https://doi.org/10.3389/fpubh.2018.00179</a:t>
            </a:r>
            <a:endParaRPr lang="en-CA" sz="2500" kern="100"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r>
              <a:rPr lang="en-CA" sz="2500" kern="100" dirty="0" err="1">
                <a:effectLst/>
                <a:latin typeface="Arial" panose="020B0604020202020204" pitchFamily="34" charset="0"/>
                <a:ea typeface="Calibri" panose="020F0502020204030204" pitchFamily="34" charset="0"/>
                <a:cs typeface="Arial" panose="020B0604020202020204" pitchFamily="34" charset="0"/>
              </a:rPr>
              <a:t>Leamy</a:t>
            </a:r>
            <a:r>
              <a:rPr lang="en-CA" sz="2500" kern="100" dirty="0">
                <a:effectLst/>
                <a:latin typeface="Arial" panose="020B0604020202020204" pitchFamily="34" charset="0"/>
                <a:ea typeface="Calibri" panose="020F0502020204030204" pitchFamily="34" charset="0"/>
                <a:cs typeface="Arial" panose="020B0604020202020204" pitchFamily="34" charset="0"/>
              </a:rPr>
              <a:t>, M., Bird, V., Le </a:t>
            </a:r>
            <a:r>
              <a:rPr lang="en-CA" sz="2500" kern="100" dirty="0" err="1">
                <a:effectLst/>
                <a:latin typeface="Arial" panose="020B0604020202020204" pitchFamily="34" charset="0"/>
                <a:ea typeface="Calibri" panose="020F0502020204030204" pitchFamily="34" charset="0"/>
                <a:cs typeface="Arial" panose="020B0604020202020204" pitchFamily="34" charset="0"/>
              </a:rPr>
              <a:t>Boutillier</a:t>
            </a:r>
            <a:r>
              <a:rPr lang="en-CA" sz="2500" kern="100" dirty="0">
                <a:effectLst/>
                <a:latin typeface="Arial" panose="020B0604020202020204" pitchFamily="34" charset="0"/>
                <a:ea typeface="Calibri" panose="020F0502020204030204" pitchFamily="34" charset="0"/>
                <a:cs typeface="Arial" panose="020B0604020202020204" pitchFamily="34" charset="0"/>
              </a:rPr>
              <a:t>, Clair, Williams, J. &amp; Slade, M. </a:t>
            </a:r>
            <a:r>
              <a:rPr lang="en-CA" sz="2500" kern="100" dirty="0">
                <a:latin typeface="Arial" panose="020B0604020202020204" pitchFamily="34" charset="0"/>
                <a:ea typeface="Calibri" panose="020F0502020204030204" pitchFamily="34" charset="0"/>
                <a:cs typeface="Arial" panose="020B0604020202020204" pitchFamily="34" charset="0"/>
              </a:rPr>
              <a:t>(2011). Conceptual framework for personal recovery in mental health: systematic review and 	narrative synthesis. The British Journal of Psychiatry, 199, 445-452. </a:t>
            </a:r>
            <a:r>
              <a:rPr lang="en-CA" sz="2500" dirty="0">
                <a:latin typeface="Arial" panose="020B0604020202020204" pitchFamily="34" charset="0"/>
                <a:cs typeface="Arial" panose="020B0604020202020204" pitchFamily="34" charset="0"/>
              </a:rPr>
              <a:t>10.1192/bjp.bp.110.083733 </a:t>
            </a:r>
            <a:r>
              <a:rPr lang="en-CA" sz="2500" kern="100" dirty="0">
                <a:effectLst/>
                <a:latin typeface="Arial" panose="020B0604020202020204" pitchFamily="34" charset="0"/>
                <a:ea typeface="Calibri" panose="020F0502020204030204" pitchFamily="34" charset="0"/>
                <a:cs typeface="Arial" panose="020B0604020202020204" pitchFamily="34" charset="0"/>
              </a:rPr>
              <a:t> </a:t>
            </a:r>
          </a:p>
          <a:p>
            <a:pPr marL="0" indent="0">
              <a:lnSpc>
                <a:spcPct val="107000"/>
              </a:lnSpc>
              <a:spcAft>
                <a:spcPts val="800"/>
              </a:spcAft>
              <a:buNone/>
            </a:pPr>
            <a:r>
              <a:rPr lang="en-CA" sz="2500" kern="100" dirty="0" err="1">
                <a:effectLst/>
                <a:latin typeface="Arial" panose="020B0604020202020204" pitchFamily="34" charset="0"/>
                <a:ea typeface="Times New Roman" panose="02020603050405020304" pitchFamily="18" charset="0"/>
                <a:cs typeface="Arial" panose="020B0604020202020204" pitchFamily="34" charset="0"/>
              </a:rPr>
              <a:t>Loya</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 F., Reddy, R., &amp; Hinshaw, S. P. (2010). Mental Illness Stigma as a Mediator of Differences in Caucasian and South Asian College Students’ Attitudes </a:t>
            </a:r>
            <a:r>
              <a:rPr lang="en-CA" sz="2500" kern="100" dirty="0">
                <a:latin typeface="Arial" panose="020B0604020202020204" pitchFamily="34" charset="0"/>
                <a:ea typeface="Times New Roman" panose="02020603050405020304" pitchFamily="18" charset="0"/>
                <a:cs typeface="Arial" panose="020B0604020202020204" pitchFamily="34" charset="0"/>
              </a:rPr>
              <a:t>	</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Toward Psychological Counseling. </a:t>
            </a:r>
            <a:r>
              <a:rPr lang="en-CA" sz="2500" i="1" kern="100" dirty="0">
                <a:effectLst/>
                <a:latin typeface="Arial" panose="020B0604020202020204" pitchFamily="34" charset="0"/>
                <a:ea typeface="Times New Roman" panose="02020603050405020304" pitchFamily="18" charset="0"/>
                <a:cs typeface="Arial" panose="020B0604020202020204" pitchFamily="34" charset="0"/>
              </a:rPr>
              <a:t>Journal of Counseling Psychology</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 </a:t>
            </a:r>
            <a:r>
              <a:rPr lang="en-CA" sz="2500" i="1" kern="100" dirty="0">
                <a:effectLst/>
                <a:latin typeface="Arial" panose="020B0604020202020204" pitchFamily="34" charset="0"/>
                <a:ea typeface="Times New Roman" panose="02020603050405020304" pitchFamily="18" charset="0"/>
                <a:cs typeface="Arial" panose="020B0604020202020204" pitchFamily="34" charset="0"/>
              </a:rPr>
              <a:t>57</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(4), 484–490. https://doi.org/10.1037/a0021113</a:t>
            </a:r>
            <a:endParaRPr lang="en-CA" sz="25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500" kern="100" dirty="0" err="1">
                <a:effectLst/>
                <a:latin typeface="Arial" panose="020B0604020202020204" pitchFamily="34" charset="0"/>
                <a:ea typeface="Times New Roman" panose="02020603050405020304" pitchFamily="18" charset="0"/>
                <a:cs typeface="Arial" panose="020B0604020202020204" pitchFamily="34" charset="0"/>
              </a:rPr>
              <a:t>Meddings</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 S., McGregor, J., </a:t>
            </a:r>
            <a:r>
              <a:rPr lang="en-CA" sz="2500" kern="100" dirty="0" err="1">
                <a:effectLst/>
                <a:latin typeface="Arial" panose="020B0604020202020204" pitchFamily="34" charset="0"/>
                <a:ea typeface="Times New Roman" panose="02020603050405020304" pitchFamily="18" charset="0"/>
                <a:cs typeface="Arial" panose="020B0604020202020204" pitchFamily="34" charset="0"/>
              </a:rPr>
              <a:t>Roeg</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 W., &amp; Shepherd, G. (2015). Recovery colleges: Quality and outcomes. </a:t>
            </a:r>
            <a:r>
              <a:rPr lang="en-CA" sz="2500" i="1" kern="100" dirty="0">
                <a:effectLst/>
                <a:latin typeface="Arial" panose="020B0604020202020204" pitchFamily="34" charset="0"/>
                <a:ea typeface="Times New Roman" panose="02020603050405020304" pitchFamily="18" charset="0"/>
                <a:cs typeface="Arial" panose="020B0604020202020204" pitchFamily="34" charset="0"/>
              </a:rPr>
              <a:t>Mental Health and Social Inclusion</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 </a:t>
            </a:r>
            <a:r>
              <a:rPr lang="en-CA" sz="2500" i="1" kern="100" dirty="0">
                <a:effectLst/>
                <a:latin typeface="Arial" panose="020B0604020202020204" pitchFamily="34" charset="0"/>
                <a:ea typeface="Times New Roman" panose="02020603050405020304" pitchFamily="18" charset="0"/>
                <a:cs typeface="Arial" panose="020B0604020202020204" pitchFamily="34" charset="0"/>
              </a:rPr>
              <a:t>19</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(4), 212–	221. https://doi.org/10.1108/MHSI-08-2015-0035</a:t>
            </a:r>
            <a:endParaRPr lang="en-CA" sz="25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2500" kern="100" dirty="0" err="1">
                <a:effectLst/>
                <a:latin typeface="Arial" panose="020B0604020202020204" pitchFamily="34" charset="0"/>
                <a:ea typeface="Times New Roman" panose="02020603050405020304" pitchFamily="18" charset="0"/>
                <a:cs typeface="Arial" panose="020B0604020202020204" pitchFamily="34" charset="0"/>
              </a:rPr>
              <a:t>Minutillo</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 S., Cleary, M., P. Hills, A., &amp; </a:t>
            </a:r>
            <a:r>
              <a:rPr lang="en-CA" sz="2500" kern="100" dirty="0" err="1">
                <a:effectLst/>
                <a:latin typeface="Arial" panose="020B0604020202020204" pitchFamily="34" charset="0"/>
                <a:ea typeface="Times New Roman" panose="02020603050405020304" pitchFamily="18" charset="0"/>
                <a:cs typeface="Arial" panose="020B0604020202020204" pitchFamily="34" charset="0"/>
              </a:rPr>
              <a:t>Visentin</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 D. (2020). Mental Health Considerations for International Students. </a:t>
            </a:r>
            <a:r>
              <a:rPr lang="en-CA" sz="2500" i="1" kern="100" dirty="0">
                <a:effectLst/>
                <a:latin typeface="Arial" panose="020B0604020202020204" pitchFamily="34" charset="0"/>
                <a:ea typeface="Times New Roman" panose="02020603050405020304" pitchFamily="18" charset="0"/>
                <a:cs typeface="Arial" panose="020B0604020202020204" pitchFamily="34" charset="0"/>
              </a:rPr>
              <a:t>Issues in Mental Health Nursing</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 </a:t>
            </a:r>
            <a:r>
              <a:rPr lang="en-CA" sz="2500" i="1" kern="100" dirty="0">
                <a:effectLst/>
                <a:latin typeface="Arial" panose="020B0604020202020204" pitchFamily="34" charset="0"/>
                <a:ea typeface="Times New Roman" panose="02020603050405020304" pitchFamily="18" charset="0"/>
                <a:cs typeface="Arial" panose="020B0604020202020204" pitchFamily="34" charset="0"/>
              </a:rPr>
              <a:t>41</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(6), </a:t>
            </a:r>
            <a:r>
              <a:rPr lang="en-CA" sz="2500" kern="100" dirty="0">
                <a:latin typeface="Arial" panose="020B0604020202020204" pitchFamily="34" charset="0"/>
                <a:ea typeface="Times New Roman" panose="02020603050405020304" pitchFamily="18" charset="0"/>
                <a:cs typeface="Arial" panose="020B0604020202020204" pitchFamily="34" charset="0"/>
              </a:rPr>
              <a:t>	</a:t>
            </a:r>
            <a:r>
              <a:rPr lang="en-CA" sz="2500" kern="100" dirty="0">
                <a:effectLst/>
                <a:latin typeface="Arial" panose="020B0604020202020204" pitchFamily="34" charset="0"/>
                <a:ea typeface="Times New Roman" panose="02020603050405020304" pitchFamily="18" charset="0"/>
                <a:cs typeface="Arial" panose="020B0604020202020204" pitchFamily="34" charset="0"/>
              </a:rPr>
              <a:t>4/94–499. </a:t>
            </a:r>
            <a:r>
              <a:rPr lang="en-CA" sz="2500" kern="100" dirty="0">
                <a:effectLst/>
                <a:latin typeface="Arial" panose="020B0604020202020204" pitchFamily="34" charset="0"/>
                <a:ea typeface="Times New Roman" panose="02020603050405020304" pitchFamily="18" charset="0"/>
                <a:cs typeface="Arial" panose="020B0604020202020204" pitchFamily="34" charset="0"/>
                <a:hlinkClick r:id="rId3"/>
              </a:rPr>
              <a:t>https://doi.org/10.1080/01612840.2020.1716123</a:t>
            </a:r>
            <a:endParaRPr lang="en-CA" sz="2500" kern="100"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US" sz="2500" dirty="0">
                <a:latin typeface="Arial" panose="020B0604020202020204" pitchFamily="34" charset="0"/>
                <a:cs typeface="Arial" panose="020B0604020202020204" pitchFamily="34" charset="0"/>
              </a:rPr>
              <a:t>Moll, S., et al. (2020). "Are you really doing 'codesign'? Critical reflections when working with vulnerable populations." </a:t>
            </a:r>
            <a:r>
              <a:rPr lang="en-US" sz="2500" u="sng" dirty="0">
                <a:latin typeface="Arial" panose="020B0604020202020204" pitchFamily="34" charset="0"/>
                <a:cs typeface="Arial" panose="020B0604020202020204" pitchFamily="34" charset="0"/>
              </a:rPr>
              <a:t>BMJ Open </a:t>
            </a:r>
            <a:r>
              <a:rPr lang="en-US" sz="2500" b="1" u="sng" dirty="0">
                <a:latin typeface="Arial" panose="020B0604020202020204" pitchFamily="34" charset="0"/>
                <a:cs typeface="Arial" panose="020B0604020202020204" pitchFamily="34" charset="0"/>
              </a:rPr>
              <a:t>10</a:t>
            </a:r>
            <a:r>
              <a:rPr lang="en-US" sz="2500" b="0" u="sng" dirty="0">
                <a:latin typeface="Arial" panose="020B0604020202020204" pitchFamily="34" charset="0"/>
                <a:cs typeface="Arial" panose="020B0604020202020204" pitchFamily="34" charset="0"/>
              </a:rPr>
              <a:t>(11): e038339</a:t>
            </a:r>
            <a:endParaRPr lang="en-US" sz="2500" dirty="0">
              <a:latin typeface="Arial" panose="020B0604020202020204" pitchFamily="34" charset="0"/>
              <a:cs typeface="Arial" panose="020B0604020202020204" pitchFamily="34" charset="0"/>
            </a:endParaRPr>
          </a:p>
          <a:p>
            <a:pPr marL="0" indent="0">
              <a:lnSpc>
                <a:spcPct val="107000"/>
              </a:lnSpc>
              <a:spcAft>
                <a:spcPts val="800"/>
              </a:spcAft>
              <a:buNone/>
            </a:pP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3807077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660B-5E65-5E1B-230E-328D64ECC1A4}"/>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References</a:t>
            </a:r>
            <a:endParaRPr lang="en-CA"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A859A61-13A5-3B55-5981-E9C6415AEB3F}"/>
              </a:ext>
            </a:extLst>
          </p:cNvPr>
          <p:cNvSpPr>
            <a:spLocks noGrp="1"/>
          </p:cNvSpPr>
          <p:nvPr>
            <p:ph idx="1"/>
          </p:nvPr>
        </p:nvSpPr>
        <p:spPr/>
        <p:txBody>
          <a:bodyPr>
            <a:normAutofit/>
          </a:bodyPr>
          <a:lstStyle/>
          <a:p>
            <a:pPr marL="0" indent="0">
              <a:lnSpc>
                <a:spcPct val="107000"/>
              </a:lnSpc>
              <a:spcAft>
                <a:spcPts val="800"/>
              </a:spcAft>
              <a:buNone/>
            </a:pPr>
            <a:r>
              <a:rPr lang="en-CA" sz="1200" kern="100" dirty="0">
                <a:effectLst/>
                <a:latin typeface="Arial" panose="020B0604020202020204" pitchFamily="34" charset="0"/>
                <a:ea typeface="Times New Roman" panose="02020603050405020304" pitchFamily="18" charset="0"/>
                <a:cs typeface="Arial" panose="020B0604020202020204" pitchFamily="34" charset="0"/>
              </a:rPr>
              <a:t>Prieto-Welch, S. L. (2016). International Student Mental Health. </a:t>
            </a:r>
            <a:r>
              <a:rPr lang="en-CA" sz="1200" i="1" kern="100" dirty="0">
                <a:effectLst/>
                <a:latin typeface="Arial" panose="020B0604020202020204" pitchFamily="34" charset="0"/>
                <a:ea typeface="Times New Roman" panose="02020603050405020304" pitchFamily="18" charset="0"/>
                <a:cs typeface="Arial" panose="020B0604020202020204" pitchFamily="34" charset="0"/>
              </a:rPr>
              <a:t>New Directions for Student Services</a:t>
            </a:r>
            <a:r>
              <a:rPr lang="en-CA" sz="1200" kern="100" dirty="0">
                <a:effectLst/>
                <a:latin typeface="Arial" panose="020B0604020202020204" pitchFamily="34" charset="0"/>
                <a:ea typeface="Times New Roman" panose="02020603050405020304" pitchFamily="18" charset="0"/>
                <a:cs typeface="Arial" panose="020B0604020202020204" pitchFamily="34" charset="0"/>
              </a:rPr>
              <a:t>, </a:t>
            </a:r>
            <a:r>
              <a:rPr lang="en-CA" sz="1200" i="1" kern="100" dirty="0">
                <a:effectLst/>
                <a:latin typeface="Arial" panose="020B0604020202020204" pitchFamily="34" charset="0"/>
                <a:ea typeface="Times New Roman" panose="02020603050405020304" pitchFamily="18" charset="0"/>
                <a:cs typeface="Arial" panose="020B0604020202020204" pitchFamily="34" charset="0"/>
              </a:rPr>
              <a:t>2016</a:t>
            </a:r>
            <a:r>
              <a:rPr lang="en-CA" sz="1200" kern="100" dirty="0">
                <a:effectLst/>
                <a:latin typeface="Arial" panose="020B0604020202020204" pitchFamily="34" charset="0"/>
                <a:ea typeface="Times New Roman" panose="02020603050405020304" pitchFamily="18" charset="0"/>
                <a:cs typeface="Arial" panose="020B0604020202020204" pitchFamily="34" charset="0"/>
              </a:rPr>
              <a:t>(156), 53–63. https://doi.org/10.1002/ss.20191</a:t>
            </a:r>
            <a:endParaRPr lang="en-CA" sz="12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1200" kern="100" dirty="0">
                <a:effectLst/>
                <a:latin typeface="Arial" panose="020B0604020202020204" pitchFamily="34" charset="0"/>
                <a:ea typeface="Times New Roman" panose="02020603050405020304" pitchFamily="18" charset="0"/>
                <a:cs typeface="Arial" panose="020B0604020202020204" pitchFamily="34" charset="0"/>
              </a:rPr>
              <a:t>Reynolds, A. L., &amp; Constantine, M. G. (2007). Cultural adjustment difficulties and career development of international college students. </a:t>
            </a:r>
            <a:r>
              <a:rPr lang="en-CA" sz="1200" i="1" kern="100" dirty="0">
                <a:effectLst/>
                <a:latin typeface="Arial" panose="020B0604020202020204" pitchFamily="34" charset="0"/>
                <a:ea typeface="Times New Roman" panose="02020603050405020304" pitchFamily="18" charset="0"/>
                <a:cs typeface="Arial" panose="020B0604020202020204" pitchFamily="34" charset="0"/>
              </a:rPr>
              <a:t>Journal of Career </a:t>
            </a:r>
            <a:r>
              <a:rPr lang="en-CA" sz="1200" i="1" kern="100" dirty="0">
                <a:latin typeface="Arial" panose="020B0604020202020204" pitchFamily="34" charset="0"/>
                <a:ea typeface="Times New Roman" panose="02020603050405020304" pitchFamily="18" charset="0"/>
                <a:cs typeface="Arial" panose="020B0604020202020204" pitchFamily="34" charset="0"/>
              </a:rPr>
              <a:t>	</a:t>
            </a:r>
            <a:r>
              <a:rPr lang="en-CA" sz="1200" i="1" kern="100" dirty="0">
                <a:effectLst/>
                <a:latin typeface="Arial" panose="020B0604020202020204" pitchFamily="34" charset="0"/>
                <a:ea typeface="Times New Roman" panose="02020603050405020304" pitchFamily="18" charset="0"/>
                <a:cs typeface="Arial" panose="020B0604020202020204" pitchFamily="34" charset="0"/>
              </a:rPr>
              <a:t>Assessment</a:t>
            </a:r>
            <a:r>
              <a:rPr lang="en-CA" sz="1200" kern="100" dirty="0">
                <a:effectLst/>
                <a:latin typeface="Arial" panose="020B0604020202020204" pitchFamily="34" charset="0"/>
                <a:ea typeface="Times New Roman" panose="02020603050405020304" pitchFamily="18" charset="0"/>
                <a:cs typeface="Arial" panose="020B0604020202020204" pitchFamily="34" charset="0"/>
              </a:rPr>
              <a:t>, </a:t>
            </a:r>
            <a:r>
              <a:rPr lang="en-CA" sz="1200" i="1" kern="100" dirty="0">
                <a:effectLst/>
                <a:latin typeface="Arial" panose="020B0604020202020204" pitchFamily="34" charset="0"/>
                <a:ea typeface="Times New Roman" panose="02020603050405020304" pitchFamily="18" charset="0"/>
                <a:cs typeface="Arial" panose="020B0604020202020204" pitchFamily="34" charset="0"/>
              </a:rPr>
              <a:t>15</a:t>
            </a:r>
            <a:r>
              <a:rPr lang="en-CA" sz="1200" kern="100" dirty="0">
                <a:effectLst/>
                <a:latin typeface="Arial" panose="020B0604020202020204" pitchFamily="34" charset="0"/>
                <a:ea typeface="Times New Roman" panose="02020603050405020304" pitchFamily="18" charset="0"/>
                <a:cs typeface="Arial" panose="020B0604020202020204" pitchFamily="34" charset="0"/>
              </a:rPr>
              <a:t>(3), 338–350. https://doi.org/10.1177/1069072707301218</a:t>
            </a:r>
            <a:endParaRPr lang="en-CA" sz="12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1200" kern="100" dirty="0">
                <a:effectLst/>
                <a:latin typeface="Arial" panose="020B0604020202020204" pitchFamily="34" charset="0"/>
                <a:ea typeface="Times New Roman" panose="02020603050405020304" pitchFamily="18" charset="0"/>
                <a:cs typeface="Arial" panose="020B0604020202020204" pitchFamily="34" charset="0"/>
              </a:rPr>
              <a:t>Tavares, V. (2021). Theoretical Perspectives on International Student Identity. </a:t>
            </a:r>
            <a:r>
              <a:rPr lang="en-CA" sz="1200" i="1" kern="100" dirty="0">
                <a:effectLst/>
                <a:latin typeface="Arial" panose="020B0604020202020204" pitchFamily="34" charset="0"/>
                <a:ea typeface="Times New Roman" panose="02020603050405020304" pitchFamily="18" charset="0"/>
                <a:cs typeface="Arial" panose="020B0604020202020204" pitchFamily="34" charset="0"/>
              </a:rPr>
              <a:t>Journal of Comparative &amp; International Higher Education</a:t>
            </a:r>
            <a:r>
              <a:rPr lang="en-CA" sz="1200" kern="100" dirty="0">
                <a:effectLst/>
                <a:latin typeface="Arial" panose="020B0604020202020204" pitchFamily="34" charset="0"/>
                <a:ea typeface="Times New Roman" panose="02020603050405020304" pitchFamily="18" charset="0"/>
                <a:cs typeface="Arial" panose="020B0604020202020204" pitchFamily="34" charset="0"/>
              </a:rPr>
              <a:t>, </a:t>
            </a:r>
            <a:r>
              <a:rPr lang="en-CA" sz="1200" i="1" kern="100" dirty="0">
                <a:effectLst/>
                <a:latin typeface="Arial" panose="020B0604020202020204" pitchFamily="34" charset="0"/>
                <a:ea typeface="Times New Roman" panose="02020603050405020304" pitchFamily="18" charset="0"/>
                <a:cs typeface="Arial" panose="020B0604020202020204" pitchFamily="34" charset="0"/>
              </a:rPr>
              <a:t>13</a:t>
            </a:r>
            <a:r>
              <a:rPr lang="en-CA" sz="1200" kern="100" dirty="0">
                <a:effectLst/>
                <a:latin typeface="Arial" panose="020B0604020202020204" pitchFamily="34" charset="0"/>
                <a:ea typeface="Times New Roman" panose="02020603050405020304" pitchFamily="18" charset="0"/>
                <a:cs typeface="Arial" panose="020B0604020202020204" pitchFamily="34" charset="0"/>
              </a:rPr>
              <a:t>(2), 83–97. </a:t>
            </a:r>
            <a:r>
              <a:rPr lang="en-CA" sz="1200" kern="100" dirty="0">
                <a:latin typeface="Arial" panose="020B0604020202020204" pitchFamily="34" charset="0"/>
                <a:ea typeface="Times New Roman" panose="02020603050405020304" pitchFamily="18" charset="0"/>
                <a:cs typeface="Arial" panose="020B0604020202020204" pitchFamily="34" charset="0"/>
              </a:rPr>
              <a:t>	</a:t>
            </a:r>
            <a:r>
              <a:rPr lang="en-CA" sz="1200" kern="100" dirty="0">
                <a:effectLst/>
                <a:latin typeface="Arial" panose="020B0604020202020204" pitchFamily="34" charset="0"/>
                <a:ea typeface="Times New Roman" panose="02020603050405020304" pitchFamily="18" charset="0"/>
                <a:cs typeface="Arial" panose="020B0604020202020204" pitchFamily="34" charset="0"/>
              </a:rPr>
              <a:t>https://doi.org/10.32674/jcihe.v13i2.2949</a:t>
            </a:r>
            <a:endParaRPr lang="en-CA" sz="1200" kern="100" dirty="0">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r>
              <a:rPr lang="en-CA" sz="1200" kern="100" dirty="0">
                <a:effectLst/>
                <a:latin typeface="Arial" panose="020B0604020202020204" pitchFamily="34" charset="0"/>
                <a:ea typeface="Times New Roman" panose="02020603050405020304" pitchFamily="18" charset="0"/>
                <a:cs typeface="Arial" panose="020B0604020202020204" pitchFamily="34" charset="0"/>
              </a:rPr>
              <a:t>Thapar-Olmos, N., &amp; Myers, H. F. (2018). Stigmatizing attributions towards depression among South Asian and Caucasian college students. </a:t>
            </a:r>
            <a:r>
              <a:rPr lang="en-CA" sz="1200" i="1" kern="100" dirty="0">
                <a:effectLst/>
                <a:latin typeface="Arial" panose="020B0604020202020204" pitchFamily="34" charset="0"/>
                <a:ea typeface="Times New Roman" panose="02020603050405020304" pitchFamily="18" charset="0"/>
                <a:cs typeface="Arial" panose="020B0604020202020204" pitchFamily="34" charset="0"/>
              </a:rPr>
              <a:t>International </a:t>
            </a:r>
            <a:r>
              <a:rPr lang="en-CA" sz="1200" i="1" kern="100" dirty="0">
                <a:latin typeface="Arial" panose="020B0604020202020204" pitchFamily="34" charset="0"/>
                <a:ea typeface="Times New Roman" panose="02020603050405020304" pitchFamily="18" charset="0"/>
                <a:cs typeface="Arial" panose="020B0604020202020204" pitchFamily="34" charset="0"/>
              </a:rPr>
              <a:t>	</a:t>
            </a:r>
            <a:r>
              <a:rPr lang="en-CA" sz="1200" i="1" kern="100" dirty="0">
                <a:effectLst/>
                <a:latin typeface="Arial" panose="020B0604020202020204" pitchFamily="34" charset="0"/>
                <a:ea typeface="Times New Roman" panose="02020603050405020304" pitchFamily="18" charset="0"/>
                <a:cs typeface="Arial" panose="020B0604020202020204" pitchFamily="34" charset="0"/>
              </a:rPr>
              <a:t>Journal of Culture and Mental Health</a:t>
            </a:r>
            <a:r>
              <a:rPr lang="en-CA" sz="1200" kern="100" dirty="0">
                <a:effectLst/>
                <a:latin typeface="Arial" panose="020B0604020202020204" pitchFamily="34" charset="0"/>
                <a:ea typeface="Times New Roman" panose="02020603050405020304" pitchFamily="18" charset="0"/>
                <a:cs typeface="Arial" panose="020B0604020202020204" pitchFamily="34" charset="0"/>
              </a:rPr>
              <a:t>, </a:t>
            </a:r>
            <a:r>
              <a:rPr lang="en-CA" sz="1200" i="1" kern="100" dirty="0">
                <a:effectLst/>
                <a:latin typeface="Arial" panose="020B0604020202020204" pitchFamily="34" charset="0"/>
                <a:ea typeface="Times New Roman" panose="02020603050405020304" pitchFamily="18" charset="0"/>
                <a:cs typeface="Arial" panose="020B0604020202020204" pitchFamily="34" charset="0"/>
              </a:rPr>
              <a:t>11</a:t>
            </a:r>
            <a:r>
              <a:rPr lang="en-CA" sz="1200" kern="100" dirty="0">
                <a:effectLst/>
                <a:latin typeface="Arial" panose="020B0604020202020204" pitchFamily="34" charset="0"/>
                <a:ea typeface="Times New Roman" panose="02020603050405020304" pitchFamily="18" charset="0"/>
                <a:cs typeface="Arial" panose="020B0604020202020204" pitchFamily="34" charset="0"/>
              </a:rPr>
              <a:t>(2), 134–145. https://doi.org/10.1080/17542863.2017.1340969</a:t>
            </a:r>
          </a:p>
          <a:p>
            <a:pPr marL="0" indent="0">
              <a:buNone/>
            </a:pPr>
            <a:r>
              <a:rPr lang="en-CA" sz="1200" dirty="0">
                <a:latin typeface="Arial" panose="020B0604020202020204" pitchFamily="34" charset="0"/>
                <a:cs typeface="Arial" panose="020B0604020202020204" pitchFamily="34" charset="0"/>
              </a:rPr>
              <a:t>Theriault, J., Lord, Marie, Briand, C., </a:t>
            </a:r>
            <a:r>
              <a:rPr lang="en-CA" sz="1200" dirty="0" err="1">
                <a:latin typeface="Arial" panose="020B0604020202020204" pitchFamily="34" charset="0"/>
                <a:cs typeface="Arial" panose="020B0604020202020204" pitchFamily="34" charset="0"/>
              </a:rPr>
              <a:t>Piat</a:t>
            </a:r>
            <a:r>
              <a:rPr lang="en-CA" sz="1200" dirty="0">
                <a:latin typeface="Arial" panose="020B0604020202020204" pitchFamily="34" charset="0"/>
                <a:cs typeface="Arial" panose="020B0604020202020204" pitchFamily="34" charset="0"/>
              </a:rPr>
              <a:t>, M. &amp; </a:t>
            </a:r>
            <a:r>
              <a:rPr lang="en-CA" sz="1200" dirty="0" err="1">
                <a:latin typeface="Arial" panose="020B0604020202020204" pitchFamily="34" charset="0"/>
                <a:cs typeface="Arial" panose="020B0604020202020204" pitchFamily="34" charset="0"/>
              </a:rPr>
              <a:t>Meddings</a:t>
            </a:r>
            <a:r>
              <a:rPr lang="en-CA" sz="1200" dirty="0">
                <a:latin typeface="Arial" panose="020B0604020202020204" pitchFamily="34" charset="0"/>
                <a:cs typeface="Arial" panose="020B0604020202020204" pitchFamily="34" charset="0"/>
              </a:rPr>
              <a:t>, S. (2020). Recovery Colleges after a decade of research: A Literature Review. In </a:t>
            </a:r>
            <a:r>
              <a:rPr lang="en-CA" sz="1200" i="1" dirty="0">
                <a:latin typeface="Arial" panose="020B0604020202020204" pitchFamily="34" charset="0"/>
                <a:cs typeface="Arial" panose="020B0604020202020204" pitchFamily="34" charset="0"/>
              </a:rPr>
              <a:t>Psychiatry 	Services</a:t>
            </a:r>
            <a:r>
              <a:rPr lang="en-CA" sz="1200" dirty="0">
                <a:latin typeface="Arial" panose="020B0604020202020204" pitchFamily="34" charset="0"/>
                <a:cs typeface="Arial" panose="020B0604020202020204" pitchFamily="34" charset="0"/>
              </a:rPr>
              <a:t>, 71:90, 928-940.   </a:t>
            </a:r>
          </a:p>
        </p:txBody>
      </p:sp>
    </p:spTree>
    <p:extLst>
      <p:ext uri="{BB962C8B-B14F-4D97-AF65-F5344CB8AC3E}">
        <p14:creationId xmlns:p14="http://schemas.microsoft.com/office/powerpoint/2010/main" val="2756927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042E9849-54F8-E409-CEF2-17F229BCB049}"/>
              </a:ext>
            </a:extLst>
          </p:cNvPr>
          <p:cNvGraphicFramePr>
            <a:graphicFrameLocks noGrp="1"/>
          </p:cNvGraphicFramePr>
          <p:nvPr>
            <p:ph idx="1"/>
            <p:extLst>
              <p:ext uri="{D42A27DB-BD31-4B8C-83A1-F6EECF244321}">
                <p14:modId xmlns:p14="http://schemas.microsoft.com/office/powerpoint/2010/main" val="3821660470"/>
              </p:ext>
            </p:extLst>
          </p:nvPr>
        </p:nvGraphicFramePr>
        <p:xfrm>
          <a:off x="590321" y="1840360"/>
          <a:ext cx="10753725" cy="3599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B5379172-4B7E-F2D5-0823-4E25D413B80E}"/>
              </a:ext>
            </a:extLst>
          </p:cNvPr>
          <p:cNvSpPr>
            <a:spLocks noGrp="1"/>
          </p:cNvSpPr>
          <p:nvPr>
            <p:ph type="title"/>
          </p:nvPr>
        </p:nvSpPr>
        <p:spPr>
          <a:xfrm>
            <a:off x="181789" y="-239792"/>
            <a:ext cx="10772775" cy="1658198"/>
          </a:xfrm>
        </p:spPr>
        <p:txBody>
          <a:bodyPr>
            <a:normAutofit/>
          </a:bodyPr>
          <a:lstStyle/>
          <a:p>
            <a:r>
              <a:rPr lang="en-CA" sz="4500" b="1" dirty="0">
                <a:latin typeface="Arial" panose="020B0604020202020204" pitchFamily="34" charset="0"/>
                <a:cs typeface="Arial" panose="020B0604020202020204" pitchFamily="34" charset="0"/>
              </a:rPr>
              <a:t>My Personal Journey </a:t>
            </a:r>
          </a:p>
        </p:txBody>
      </p:sp>
      <p:cxnSp>
        <p:nvCxnSpPr>
          <p:cNvPr id="2" name="Straight Connector 1">
            <a:extLst>
              <a:ext uri="{FF2B5EF4-FFF2-40B4-BE49-F238E27FC236}">
                <a16:creationId xmlns:a16="http://schemas.microsoft.com/office/drawing/2014/main" id="{120454F6-8821-A4A8-E4C8-A6A6817964DE}"/>
              </a:ext>
            </a:extLst>
          </p:cNvPr>
          <p:cNvCxnSpPr/>
          <p:nvPr/>
        </p:nvCxnSpPr>
        <p:spPr>
          <a:xfrm>
            <a:off x="62138" y="1141026"/>
            <a:ext cx="1089242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6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50A84-B8C0-17CE-61C5-F1CA4B291D77}"/>
              </a:ext>
            </a:extLst>
          </p:cNvPr>
          <p:cNvSpPr>
            <a:spLocks noGrp="1"/>
          </p:cNvSpPr>
          <p:nvPr>
            <p:ph type="title"/>
          </p:nvPr>
        </p:nvSpPr>
        <p:spPr>
          <a:xfrm>
            <a:off x="588990" y="1416353"/>
            <a:ext cx="4205568" cy="3352800"/>
          </a:xfrm>
        </p:spPr>
        <p:txBody>
          <a:bodyPr vert="horz" lIns="91440" tIns="45720" rIns="91440" bIns="45720" rtlCol="0" anchor="b">
            <a:normAutofit/>
          </a:bodyPr>
          <a:lstStyle/>
          <a:p>
            <a:pPr algn="ctr">
              <a:lnSpc>
                <a:spcPct val="80000"/>
              </a:lnSpc>
            </a:pPr>
            <a:r>
              <a:rPr lang="en-US" sz="5000" i="1" kern="1200" spc="-120" baseline="0" dirty="0">
                <a:solidFill>
                  <a:srgbClr val="FFFFFF"/>
                </a:solidFill>
                <a:latin typeface="Arial" panose="020B0604020202020204" pitchFamily="34" charset="0"/>
                <a:cs typeface="Arial" panose="020B0604020202020204" pitchFamily="34" charset="0"/>
              </a:rPr>
              <a:t>International Students are the Experts of Their Own Stories </a:t>
            </a:r>
          </a:p>
        </p:txBody>
      </p:sp>
      <p:pic>
        <p:nvPicPr>
          <p:cNvPr id="20" name="Picture 3" descr="Close-up of hardbound books in various colors standing vertically shot from above">
            <a:extLst>
              <a:ext uri="{FF2B5EF4-FFF2-40B4-BE49-F238E27FC236}">
                <a16:creationId xmlns:a16="http://schemas.microsoft.com/office/drawing/2014/main" id="{BA338AB7-0474-26EC-0787-9269253F1265}"/>
              </a:ext>
            </a:extLst>
          </p:cNvPr>
          <p:cNvPicPr>
            <a:picLocks noChangeAspect="1"/>
          </p:cNvPicPr>
          <p:nvPr/>
        </p:nvPicPr>
        <p:blipFill rotWithShape="1">
          <a:blip r:embed="rId3">
            <a:extLst>
              <a:ext uri="{28A0092B-C50C-407E-A947-70E740481C1C}">
                <a14:useLocalDpi xmlns:a14="http://schemas.microsoft.com/office/drawing/2010/main" val="0"/>
              </a:ext>
            </a:extLst>
          </a:blip>
          <a:srcRect l="17418" r="17419" b="2"/>
          <a:stretch/>
        </p:blipFill>
        <p:spPr>
          <a:xfrm>
            <a:off x="6096000" y="629265"/>
            <a:ext cx="5452536" cy="5585271"/>
          </a:xfrm>
          <a:prstGeom prst="rect">
            <a:avLst/>
          </a:prstGeom>
        </p:spPr>
      </p:pic>
    </p:spTree>
    <p:extLst>
      <p:ext uri="{BB962C8B-B14F-4D97-AF65-F5344CB8AC3E}">
        <p14:creationId xmlns:p14="http://schemas.microsoft.com/office/powerpoint/2010/main" val="557873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07CE38-AB0D-F2D5-A165-6954BE84D283}"/>
              </a:ext>
            </a:extLst>
          </p:cNvPr>
          <p:cNvSpPr>
            <a:spLocks noGrp="1"/>
          </p:cNvSpPr>
          <p:nvPr>
            <p:ph idx="1"/>
          </p:nvPr>
        </p:nvSpPr>
        <p:spPr>
          <a:xfrm>
            <a:off x="676656" y="2011680"/>
            <a:ext cx="6875611" cy="3766185"/>
          </a:xfrm>
        </p:spPr>
        <p:txBody>
          <a:bodyPr>
            <a:normAutofit/>
          </a:bodyPr>
          <a:lstStyle/>
          <a:p>
            <a:pPr lvl="1">
              <a:buFont typeface="Wingdings" panose="05000000000000000000" pitchFamily="2" charset="2"/>
              <a:buChar char="Ø"/>
            </a:pPr>
            <a:r>
              <a:rPr lang="en-CA" sz="2000" dirty="0">
                <a:latin typeface="Arial" panose="020B0604020202020204" pitchFamily="34" charset="0"/>
                <a:cs typeface="Arial" panose="020B0604020202020204" pitchFamily="34" charset="0"/>
              </a:rPr>
              <a:t>Language and ethnicity are oftentimes used to describe international student identity. This can in turn devalue the individual student voice</a:t>
            </a:r>
          </a:p>
          <a:p>
            <a:pPr marL="256032" lvl="1" indent="0">
              <a:buNone/>
            </a:pPr>
            <a:endParaRPr lang="en-CA" sz="2000" dirty="0">
              <a:latin typeface="Arial" panose="020B0604020202020204" pitchFamily="34" charset="0"/>
              <a:cs typeface="Arial" panose="020B0604020202020204" pitchFamily="34" charset="0"/>
            </a:endParaRPr>
          </a:p>
          <a:p>
            <a:pPr lvl="1">
              <a:buFont typeface="Wingdings" panose="05000000000000000000" pitchFamily="2" charset="2"/>
              <a:buChar char="Ø"/>
            </a:pPr>
            <a:r>
              <a:rPr lang="en-CA" sz="2000" dirty="0">
                <a:latin typeface="Arial" panose="020B0604020202020204" pitchFamily="34" charset="0"/>
                <a:cs typeface="Arial" panose="020B0604020202020204" pitchFamily="34" charset="0"/>
              </a:rPr>
              <a:t>The literature does identify some common or universal patterns of experience </a:t>
            </a:r>
          </a:p>
          <a:p>
            <a:pPr marL="0" indent="0">
              <a:buNone/>
            </a:pPr>
            <a:r>
              <a:rPr lang="en-CA" sz="2000" dirty="0">
                <a:latin typeface="Arial" panose="020B0604020202020204" pitchFamily="34" charset="0"/>
                <a:cs typeface="Arial" panose="020B0604020202020204" pitchFamily="34" charset="0"/>
              </a:rPr>
              <a:t>                                                                      (Tavares, 2021)</a:t>
            </a:r>
          </a:p>
          <a:p>
            <a:pPr marL="0" indent="0">
              <a:buNone/>
            </a:pPr>
            <a:r>
              <a:rPr lang="en-CA" sz="2000" dirty="0">
                <a:latin typeface="Arial" panose="020B0604020202020204" pitchFamily="34" charset="0"/>
                <a:cs typeface="Arial" panose="020B0604020202020204" pitchFamily="34" charset="0"/>
              </a:rPr>
              <a:t> </a:t>
            </a:r>
          </a:p>
          <a:p>
            <a:pPr marL="0" indent="0" algn="ctr">
              <a:buNone/>
            </a:pPr>
            <a:r>
              <a:rPr lang="en-CA" sz="2000" b="1" i="1" dirty="0">
                <a:latin typeface="Arial" panose="020B0604020202020204" pitchFamily="34" charset="0"/>
                <a:cs typeface="Arial" panose="020B0604020202020204" pitchFamily="34" charset="0"/>
              </a:rPr>
              <a:t>Qualitative research and evaluation is important to understand the unique experiences of international students </a:t>
            </a:r>
          </a:p>
        </p:txBody>
      </p:sp>
      <p:pic>
        <p:nvPicPr>
          <p:cNvPr id="5" name="Picture 4" descr="Variety of books on shelves in library">
            <a:extLst>
              <a:ext uri="{FF2B5EF4-FFF2-40B4-BE49-F238E27FC236}">
                <a16:creationId xmlns:a16="http://schemas.microsoft.com/office/drawing/2014/main" id="{6150B012-3122-E7F5-81D8-D56D09F20565}"/>
              </a:ext>
            </a:extLst>
          </p:cNvPr>
          <p:cNvPicPr>
            <a:picLocks noChangeAspect="1"/>
          </p:cNvPicPr>
          <p:nvPr/>
        </p:nvPicPr>
        <p:blipFill rotWithShape="1">
          <a:blip r:embed="rId3">
            <a:extLst>
              <a:ext uri="{28A0092B-C50C-407E-A947-70E740481C1C}">
                <a14:useLocalDpi xmlns:a14="http://schemas.microsoft.com/office/drawing/2010/main" val="0"/>
              </a:ext>
            </a:extLst>
          </a:blip>
          <a:srcRect l="32466" r="27142" b="1"/>
          <a:stretch/>
        </p:blipFill>
        <p:spPr>
          <a:xfrm>
            <a:off x="8114537" y="10"/>
            <a:ext cx="4077463" cy="6864408"/>
          </a:xfrm>
          <a:prstGeom prst="rect">
            <a:avLst/>
          </a:prstGeom>
        </p:spPr>
      </p:pic>
      <p:sp>
        <p:nvSpPr>
          <p:cNvPr id="4" name="Title 1">
            <a:extLst>
              <a:ext uri="{FF2B5EF4-FFF2-40B4-BE49-F238E27FC236}">
                <a16:creationId xmlns:a16="http://schemas.microsoft.com/office/drawing/2014/main" id="{FD86F978-FB48-1268-2729-D3E89F31ADBB}"/>
              </a:ext>
            </a:extLst>
          </p:cNvPr>
          <p:cNvSpPr txBox="1">
            <a:spLocks/>
          </p:cNvSpPr>
          <p:nvPr/>
        </p:nvSpPr>
        <p:spPr>
          <a:xfrm>
            <a:off x="493255" y="166914"/>
            <a:ext cx="7340147" cy="165819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a:r>
              <a:rPr lang="en-CA" sz="4000" b="1" dirty="0">
                <a:latin typeface="Arial" panose="020B0604020202020204" pitchFamily="34" charset="0"/>
                <a:cs typeface="Arial" panose="020B0604020202020204" pitchFamily="34" charset="0"/>
              </a:rPr>
              <a:t>The Dynamic and Unique </a:t>
            </a:r>
          </a:p>
          <a:p>
            <a:pPr algn="ctr"/>
            <a:r>
              <a:rPr lang="en-CA" sz="4000" b="1" dirty="0">
                <a:latin typeface="Arial" panose="020B0604020202020204" pitchFamily="34" charset="0"/>
                <a:cs typeface="Arial" panose="020B0604020202020204" pitchFamily="34" charset="0"/>
              </a:rPr>
              <a:t>Identities of “International Students” </a:t>
            </a:r>
          </a:p>
        </p:txBody>
      </p:sp>
    </p:spTree>
    <p:extLst>
      <p:ext uri="{BB962C8B-B14F-4D97-AF65-F5344CB8AC3E}">
        <p14:creationId xmlns:p14="http://schemas.microsoft.com/office/powerpoint/2010/main" val="192397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88D80A3-503A-400A-9D7F-99EC3CE06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61A79D-A052-0B4F-0E75-8D6682D703E5}"/>
              </a:ext>
            </a:extLst>
          </p:cNvPr>
          <p:cNvSpPr>
            <a:spLocks noGrp="1"/>
          </p:cNvSpPr>
          <p:nvPr>
            <p:ph type="title"/>
          </p:nvPr>
        </p:nvSpPr>
        <p:spPr>
          <a:xfrm>
            <a:off x="245145" y="4806892"/>
            <a:ext cx="10772775" cy="1658198"/>
          </a:xfrm>
        </p:spPr>
        <p:txBody>
          <a:bodyPr>
            <a:normAutofit/>
          </a:bodyPr>
          <a:lstStyle/>
          <a:p>
            <a:r>
              <a:rPr lang="en-CA" dirty="0">
                <a:solidFill>
                  <a:srgbClr val="FFFFFF"/>
                </a:solidFill>
                <a:latin typeface="Arial" panose="020B0604020202020204" pitchFamily="34" charset="0"/>
                <a:cs typeface="Arial" panose="020B0604020202020204" pitchFamily="34" charset="0"/>
              </a:rPr>
              <a:t>Patterns of Experience</a:t>
            </a:r>
          </a:p>
        </p:txBody>
      </p:sp>
      <p:graphicFrame>
        <p:nvGraphicFramePr>
          <p:cNvPr id="6" name="Content Placeholder 2">
            <a:extLst>
              <a:ext uri="{FF2B5EF4-FFF2-40B4-BE49-F238E27FC236}">
                <a16:creationId xmlns:a16="http://schemas.microsoft.com/office/drawing/2014/main" id="{52F14882-C460-51D6-231C-0C88F636ED21}"/>
              </a:ext>
            </a:extLst>
          </p:cNvPr>
          <p:cNvGraphicFramePr>
            <a:graphicFrameLocks noGrp="1"/>
          </p:cNvGraphicFramePr>
          <p:nvPr>
            <p:ph idx="1"/>
            <p:extLst>
              <p:ext uri="{D42A27DB-BD31-4B8C-83A1-F6EECF244321}">
                <p14:modId xmlns:p14="http://schemas.microsoft.com/office/powerpoint/2010/main" val="262808484"/>
              </p:ext>
            </p:extLst>
          </p:nvPr>
        </p:nvGraphicFramePr>
        <p:xfrm>
          <a:off x="1001486" y="58057"/>
          <a:ext cx="9405257" cy="4434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5DA843F7-BDCA-E042-EC71-B6EA6D187486}"/>
              </a:ext>
            </a:extLst>
          </p:cNvPr>
          <p:cNvSpPr txBox="1"/>
          <p:nvPr/>
        </p:nvSpPr>
        <p:spPr>
          <a:xfrm>
            <a:off x="9383198" y="4006339"/>
            <a:ext cx="2532191" cy="338875"/>
          </a:xfrm>
          <a:prstGeom prst="rect">
            <a:avLst/>
          </a:prstGeom>
          <a:noFill/>
        </p:spPr>
        <p:txBody>
          <a:bodyPr wrap="square" rtlCol="0">
            <a:spAutoFit/>
          </a:bodyPr>
          <a:lstStyle/>
          <a:p>
            <a:pPr defTabSz="406908">
              <a:spcAft>
                <a:spcPts val="600"/>
              </a:spcAft>
            </a:pPr>
            <a:r>
              <a:rPr lang="en-CA" sz="1602" b="1" kern="1200" dirty="0">
                <a:solidFill>
                  <a:schemeClr val="tx1"/>
                </a:solidFill>
                <a:latin typeface="Arial" panose="020B0604020202020204" pitchFamily="34" charset="0"/>
                <a:cs typeface="Arial" panose="020B0604020202020204" pitchFamily="34" charset="0"/>
              </a:rPr>
              <a:t>(De </a:t>
            </a:r>
            <a:r>
              <a:rPr lang="en-CA" sz="1602" b="1" kern="1200" dirty="0" err="1">
                <a:solidFill>
                  <a:schemeClr val="tx1"/>
                </a:solidFill>
                <a:latin typeface="Arial" panose="020B0604020202020204" pitchFamily="34" charset="0"/>
                <a:cs typeface="Arial" panose="020B0604020202020204" pitchFamily="34" charset="0"/>
              </a:rPr>
              <a:t>Moissac</a:t>
            </a:r>
            <a:r>
              <a:rPr lang="en-CA" sz="1602" b="1" kern="1200" dirty="0">
                <a:solidFill>
                  <a:schemeClr val="tx1"/>
                </a:solidFill>
                <a:latin typeface="Arial" panose="020B0604020202020204" pitchFamily="34" charset="0"/>
                <a:cs typeface="Arial" panose="020B0604020202020204" pitchFamily="34" charset="0"/>
              </a:rPr>
              <a:t> et al., 2020)</a:t>
            </a:r>
            <a:endParaRPr lang="en-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127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9">
            <a:extLst>
              <a:ext uri="{FF2B5EF4-FFF2-40B4-BE49-F238E27FC236}">
                <a16:creationId xmlns:a16="http://schemas.microsoft.com/office/drawing/2014/main" id="{D4995BF0-8E87-4ECF-904C-D047955C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AE7401-FF0F-2941-1ABE-40550366B7B6}"/>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lnSpc>
                <a:spcPct val="80000"/>
              </a:lnSpc>
            </a:pPr>
            <a:r>
              <a:rPr lang="en-US" sz="6100" b="1" kern="1200" spc="-120" baseline="0" dirty="0">
                <a:solidFill>
                  <a:srgbClr val="FFFFFF"/>
                </a:solidFill>
                <a:latin typeface="+mj-lt"/>
                <a:ea typeface="+mj-ea"/>
                <a:cs typeface="+mj-cs"/>
              </a:rPr>
              <a:t>International Student Wellness</a:t>
            </a:r>
          </a:p>
        </p:txBody>
      </p:sp>
      <p:pic>
        <p:nvPicPr>
          <p:cNvPr id="14" name="Picture 3" descr="Red heart plushy">
            <a:extLst>
              <a:ext uri="{FF2B5EF4-FFF2-40B4-BE49-F238E27FC236}">
                <a16:creationId xmlns:a16="http://schemas.microsoft.com/office/drawing/2014/main" id="{0AE44D2C-EDF2-A6A1-A622-209FD99A1006}"/>
              </a:ext>
            </a:extLst>
          </p:cNvPr>
          <p:cNvPicPr>
            <a:picLocks noChangeAspect="1"/>
          </p:cNvPicPr>
          <p:nvPr/>
        </p:nvPicPr>
        <p:blipFill>
          <a:blip r:embed="rId2">
            <a:extLst>
              <a:ext uri="{28A0092B-C50C-407E-A947-70E740481C1C}">
                <a14:useLocalDpi xmlns:a14="http://schemas.microsoft.com/office/drawing/2010/main" val="0"/>
              </a:ext>
            </a:extLst>
          </a:blip>
          <a:srcRect t="23900" b="23900"/>
          <a:stretch/>
        </p:blipFill>
        <p:spPr>
          <a:xfrm>
            <a:off x="1" y="10"/>
            <a:ext cx="12192000" cy="4242806"/>
          </a:xfrm>
          <a:prstGeom prst="rect">
            <a:avLst/>
          </a:prstGeom>
        </p:spPr>
      </p:pic>
    </p:spTree>
    <p:extLst>
      <p:ext uri="{BB962C8B-B14F-4D97-AF65-F5344CB8AC3E}">
        <p14:creationId xmlns:p14="http://schemas.microsoft.com/office/powerpoint/2010/main" val="79011475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1113C-7ED8-47E9-1689-C22875830780}"/>
              </a:ext>
            </a:extLst>
          </p:cNvPr>
          <p:cNvSpPr>
            <a:spLocks noGrp="1"/>
          </p:cNvSpPr>
          <p:nvPr>
            <p:ph type="title"/>
          </p:nvPr>
        </p:nvSpPr>
        <p:spPr>
          <a:xfrm>
            <a:off x="-296732" y="353482"/>
            <a:ext cx="12700500" cy="1658198"/>
          </a:xfrm>
        </p:spPr>
        <p:txBody>
          <a:bodyPr>
            <a:noAutofit/>
          </a:bodyPr>
          <a:lstStyle/>
          <a:p>
            <a:pPr marL="0" indent="0" algn="ctr">
              <a:buNone/>
            </a:pPr>
            <a:r>
              <a:rPr lang="en-US" sz="3400" dirty="0">
                <a:latin typeface="Arial" panose="020B0604020202020204" pitchFamily="34" charset="0"/>
                <a:cs typeface="Arial" panose="020B0604020202020204" pitchFamily="34" charset="0"/>
              </a:rPr>
              <a:t>Review of the Literature on Stress and Wellbeing of International Students in English-Speaking Countries</a:t>
            </a:r>
            <a:r>
              <a:rPr lang="sv-SE" sz="3400" dirty="0">
                <a:latin typeface="Arial" panose="020B0604020202020204" pitchFamily="34" charset="0"/>
                <a:cs typeface="Arial" panose="020B0604020202020204" pitchFamily="34" charset="0"/>
              </a:rPr>
              <a:t> (Alharbi &amp; Smith, 2018)</a:t>
            </a:r>
            <a:br>
              <a:rPr lang="sv-SE" sz="3400" dirty="0">
                <a:latin typeface="Arial" panose="020B0604020202020204" pitchFamily="34" charset="0"/>
                <a:cs typeface="Arial" panose="020B0604020202020204" pitchFamily="34" charset="0"/>
              </a:rPr>
            </a:br>
            <a:br>
              <a:rPr lang="sv-SE" sz="2000" dirty="0">
                <a:latin typeface="Arial" panose="020B0604020202020204" pitchFamily="34" charset="0"/>
                <a:cs typeface="Arial" panose="020B0604020202020204" pitchFamily="34" charset="0"/>
              </a:rPr>
            </a:br>
            <a:r>
              <a:rPr lang="sv-SE" sz="4000" b="1" dirty="0">
                <a:latin typeface="Arial" panose="020B0604020202020204" pitchFamily="34" charset="0"/>
                <a:cs typeface="Arial" panose="020B0604020202020204" pitchFamily="34" charset="0"/>
              </a:rPr>
              <a:t>Common Stressors </a:t>
            </a:r>
            <a:br>
              <a:rPr lang="en-CA" sz="3400" dirty="0">
                <a:latin typeface="Arial" panose="020B0604020202020204" pitchFamily="34" charset="0"/>
                <a:cs typeface="Arial" panose="020B0604020202020204" pitchFamily="34" charset="0"/>
              </a:rPr>
            </a:br>
            <a:endParaRPr lang="en-CA" sz="3400" dirty="0">
              <a:latin typeface="Arial" panose="020B0604020202020204" pitchFamily="34" charset="0"/>
              <a:cs typeface="Arial" panose="020B0604020202020204" pitchFamily="34" charset="0"/>
            </a:endParaRPr>
          </a:p>
        </p:txBody>
      </p:sp>
      <p:graphicFrame>
        <p:nvGraphicFramePr>
          <p:cNvPr id="5" name="Content Placeholder 2">
            <a:extLst>
              <a:ext uri="{FF2B5EF4-FFF2-40B4-BE49-F238E27FC236}">
                <a16:creationId xmlns:a16="http://schemas.microsoft.com/office/drawing/2014/main" id="{DDD97216-A20B-DE6B-82AC-C5C84EBDC60D}"/>
              </a:ext>
            </a:extLst>
          </p:cNvPr>
          <p:cNvGraphicFramePr>
            <a:graphicFrameLocks noGrp="1"/>
          </p:cNvGraphicFramePr>
          <p:nvPr>
            <p:ph idx="1"/>
            <p:extLst>
              <p:ext uri="{D42A27DB-BD31-4B8C-83A1-F6EECF244321}">
                <p14:modId xmlns:p14="http://schemas.microsoft.com/office/powerpoint/2010/main" val="4280238783"/>
              </p:ext>
            </p:extLst>
          </p:nvPr>
        </p:nvGraphicFramePr>
        <p:xfrm>
          <a:off x="676656" y="2011680"/>
          <a:ext cx="10753725" cy="3766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9565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 on table">
            <a:extLst>
              <a:ext uri="{FF2B5EF4-FFF2-40B4-BE49-F238E27FC236}">
                <a16:creationId xmlns:a16="http://schemas.microsoft.com/office/drawing/2014/main" id="{0CFD84F3-A691-0F70-78E9-C4B5DD570775}"/>
              </a:ext>
            </a:extLst>
          </p:cNvPr>
          <p:cNvPicPr>
            <a:picLocks noChangeAspect="1"/>
          </p:cNvPicPr>
          <p:nvPr/>
        </p:nvPicPr>
        <p:blipFill rotWithShape="1">
          <a:blip r:embed="rId3">
            <a:alphaModFix amt="35000"/>
          </a:blip>
          <a:srcRect b="15730"/>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908DB7FF-EC45-1992-9A13-6D385B663C12}"/>
              </a:ext>
            </a:extLst>
          </p:cNvPr>
          <p:cNvSpPr>
            <a:spLocks noGrp="1"/>
          </p:cNvSpPr>
          <p:nvPr>
            <p:ph idx="1"/>
          </p:nvPr>
        </p:nvSpPr>
        <p:spPr>
          <a:xfrm>
            <a:off x="719137" y="1213394"/>
            <a:ext cx="10753725" cy="3766185"/>
          </a:xfrm>
        </p:spPr>
        <p:txBody>
          <a:bodyPr>
            <a:normAutofit/>
          </a:bodyPr>
          <a:lstStyle/>
          <a:p>
            <a:pPr algn="ctr"/>
            <a:r>
              <a:rPr lang="en-US" sz="2800" i="1" dirty="0">
                <a:solidFill>
                  <a:schemeClr val="tx1"/>
                </a:solidFill>
                <a:effectLst/>
                <a:latin typeface="Arial" panose="020B0604020202020204" pitchFamily="34" charset="0"/>
                <a:cs typeface="Arial" panose="020B0604020202020204" pitchFamily="34" charset="0"/>
              </a:rPr>
              <a:t>“Many international students do not have sufficient time for adjustment to their new circumstances before the additional stress of the commencement of classes. It is not uncommon for some students to arrive just days before the commencement of their academic </a:t>
            </a:r>
            <a:r>
              <a:rPr lang="en-US" sz="2800" i="1" dirty="0" err="1">
                <a:solidFill>
                  <a:schemeClr val="tx1"/>
                </a:solidFill>
                <a:effectLst/>
                <a:latin typeface="Arial" panose="020B0604020202020204" pitchFamily="34" charset="0"/>
                <a:cs typeface="Arial" panose="020B0604020202020204" pitchFamily="34" charset="0"/>
              </a:rPr>
              <a:t>programme</a:t>
            </a:r>
            <a:r>
              <a:rPr lang="en-US" sz="2800" i="1" dirty="0">
                <a:solidFill>
                  <a:schemeClr val="tx1"/>
                </a:solidFill>
                <a:effectLst/>
                <a:latin typeface="Arial" panose="020B0604020202020204" pitchFamily="34" charset="0"/>
                <a:cs typeface="Arial" panose="020B0604020202020204" pitchFamily="34" charset="0"/>
              </a:rPr>
              <a:t>, and they may often miss orientation and engagement </a:t>
            </a:r>
            <a:r>
              <a:rPr lang="en-US" sz="2800" i="1" dirty="0" err="1">
                <a:solidFill>
                  <a:schemeClr val="tx1"/>
                </a:solidFill>
                <a:effectLst/>
                <a:latin typeface="Arial" panose="020B0604020202020204" pitchFamily="34" charset="0"/>
                <a:cs typeface="Arial" panose="020B0604020202020204" pitchFamily="34" charset="0"/>
              </a:rPr>
              <a:t>programmes</a:t>
            </a:r>
            <a:r>
              <a:rPr lang="en-US" sz="2800" i="1" dirty="0">
                <a:solidFill>
                  <a:schemeClr val="tx1"/>
                </a:solidFill>
                <a:effectLst/>
                <a:latin typeface="Arial" panose="020B0604020202020204" pitchFamily="34" charset="0"/>
                <a:cs typeface="Arial" panose="020B0604020202020204" pitchFamily="34" charset="0"/>
              </a:rPr>
              <a:t> offered by the tertiary institutions” </a:t>
            </a:r>
          </a:p>
          <a:p>
            <a:pPr algn="ctr"/>
            <a:endParaRPr lang="en-US" sz="2800" dirty="0">
              <a:solidFill>
                <a:schemeClr val="tx1"/>
              </a:solidFill>
              <a:latin typeface="Arial" panose="020B0604020202020204" pitchFamily="34" charset="0"/>
              <a:cs typeface="Arial" panose="020B0604020202020204" pitchFamily="34" charset="0"/>
            </a:endParaRPr>
          </a:p>
          <a:p>
            <a:pPr algn="ctr"/>
            <a:r>
              <a:rPr lang="en-US" sz="2800" b="0" i="0" dirty="0">
                <a:solidFill>
                  <a:schemeClr val="tx1"/>
                </a:solidFill>
                <a:effectLst/>
                <a:latin typeface="Arial" panose="020B0604020202020204" pitchFamily="34" charset="0"/>
                <a:cs typeface="Arial" panose="020B0604020202020204" pitchFamily="34" charset="0"/>
              </a:rPr>
              <a:t>(</a:t>
            </a:r>
            <a:r>
              <a:rPr lang="en-US" sz="2800" b="0" i="0" dirty="0" err="1">
                <a:solidFill>
                  <a:schemeClr val="tx1"/>
                </a:solidFill>
                <a:effectLst/>
                <a:latin typeface="Arial" panose="020B0604020202020204" pitchFamily="34" charset="0"/>
                <a:cs typeface="Arial" panose="020B0604020202020204" pitchFamily="34" charset="0"/>
              </a:rPr>
              <a:t>Minutillo</a:t>
            </a:r>
            <a:r>
              <a:rPr lang="en-US" sz="2800" b="0" i="0" dirty="0">
                <a:solidFill>
                  <a:schemeClr val="tx1"/>
                </a:solidFill>
                <a:effectLst/>
                <a:latin typeface="Arial" panose="020B0604020202020204" pitchFamily="34" charset="0"/>
                <a:cs typeface="Arial" panose="020B0604020202020204" pitchFamily="34" charset="0"/>
              </a:rPr>
              <a:t>, Cleary, Hills &amp; </a:t>
            </a:r>
            <a:r>
              <a:rPr lang="en-US" sz="2800" b="0" i="0" dirty="0" err="1">
                <a:solidFill>
                  <a:schemeClr val="tx1"/>
                </a:solidFill>
                <a:effectLst/>
                <a:latin typeface="Arial" panose="020B0604020202020204" pitchFamily="34" charset="0"/>
                <a:cs typeface="Arial" panose="020B0604020202020204" pitchFamily="34" charset="0"/>
              </a:rPr>
              <a:t>Visentin</a:t>
            </a:r>
            <a:r>
              <a:rPr lang="en-US" sz="2800" b="0" i="0" dirty="0">
                <a:solidFill>
                  <a:schemeClr val="tx1"/>
                </a:solidFill>
                <a:effectLst/>
                <a:latin typeface="Arial" panose="020B0604020202020204" pitchFamily="34" charset="0"/>
                <a:cs typeface="Arial" panose="020B0604020202020204" pitchFamily="34" charset="0"/>
              </a:rPr>
              <a:t>, 2020) </a:t>
            </a:r>
            <a:endParaRPr lang="en-CA"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54252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Metropolitan">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FF98CE2688AF48BB8A0B97E31B23DE" ma:contentTypeVersion="9" ma:contentTypeDescription="Create a new document." ma:contentTypeScope="" ma:versionID="d3bf6ab4cf80228e728d5ea3c11b381b">
  <xsd:schema xmlns:xsd="http://www.w3.org/2001/XMLSchema" xmlns:xs="http://www.w3.org/2001/XMLSchema" xmlns:p="http://schemas.microsoft.com/office/2006/metadata/properties" xmlns:ns3="d3ed070c-990e-4ac9-a77b-662b72bbe4bb" targetNamespace="http://schemas.microsoft.com/office/2006/metadata/properties" ma:root="true" ma:fieldsID="3645da10ea1f16f3b17401ae73cbe1e6" ns3:_="">
    <xsd:import namespace="d3ed070c-990e-4ac9-a77b-662b72bbe4b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d070c-990e-4ac9-a77b-662b72bbe4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953061-C9E0-4717-909B-7885DBF8E5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ed070c-990e-4ac9-a77b-662b72bbe4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989CF6D-2131-4BE4-99AE-C3297A4AFF5B}">
  <ds:schemaRef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d3ed070c-990e-4ac9-a77b-662b72bbe4bb"/>
    <ds:schemaRef ds:uri="http://schemas.microsoft.com/office/2006/metadata/properties"/>
    <ds:schemaRef ds:uri="http://purl.org/dc/dcmitype/"/>
    <ds:schemaRef ds:uri="http://www.w3.org/XML/1998/namespace"/>
    <ds:schemaRef ds:uri="http://purl.org/dc/elements/1.1/"/>
  </ds:schemaRefs>
</ds:datastoreItem>
</file>

<file path=customXml/itemProps3.xml><?xml version="1.0" encoding="utf-8"?>
<ds:datastoreItem xmlns:ds="http://schemas.openxmlformats.org/officeDocument/2006/customXml" ds:itemID="{A7681CA5-747A-4187-9410-B776E4E8E6A1}">
  <ds:schemaRefs>
    <ds:schemaRef ds:uri="http://schemas.microsoft.com/sharepoint/v3/contenttype/forms"/>
  </ds:schemaRefs>
</ds:datastoreItem>
</file>

<file path=docMetadata/LabelInfo.xml><?xml version="1.0" encoding="utf-8"?>
<clbl:labelList xmlns:clbl="http://schemas.microsoft.com/office/2020/mipLabelMetadata">
  <clbl:label id="{4ddd393a-e98a-4404-841f-c4becdd925a5}" enabled="0" method="" siteId="{4ddd393a-e98a-4404-841f-c4becdd925a5}" removed="1"/>
</clbl:labelList>
</file>

<file path=docProps/app.xml><?xml version="1.0" encoding="utf-8"?>
<Properties xmlns="http://schemas.openxmlformats.org/officeDocument/2006/extended-properties" xmlns:vt="http://schemas.openxmlformats.org/officeDocument/2006/docPropsVTypes">
  <Template>Metropolitan</Template>
  <TotalTime>4128</TotalTime>
  <Words>1918</Words>
  <Application>Microsoft Office PowerPoint</Application>
  <PresentationFormat>Widescreen</PresentationFormat>
  <Paragraphs>207</Paragraphs>
  <Slides>24</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Times New Roman</vt:lpstr>
      <vt:lpstr>Wingdings</vt:lpstr>
      <vt:lpstr>Metropolitan</vt:lpstr>
      <vt:lpstr>International Student Wellness and Recovery Colleges </vt:lpstr>
      <vt:lpstr>Agenda</vt:lpstr>
      <vt:lpstr>My Personal Journey </vt:lpstr>
      <vt:lpstr>International Students are the Experts of Their Own Stories </vt:lpstr>
      <vt:lpstr>PowerPoint Presentation</vt:lpstr>
      <vt:lpstr>Patterns of Experience</vt:lpstr>
      <vt:lpstr>International Student Wellness</vt:lpstr>
      <vt:lpstr>Review of the Literature on Stress and Wellbeing of International Students in English-Speaking Countries (Alharbi &amp; Smith, 2018)  Common Stressors  </vt:lpstr>
      <vt:lpstr>PowerPoint Presentation</vt:lpstr>
      <vt:lpstr>International Students and Help-Seeking Behaviours</vt:lpstr>
      <vt:lpstr>Recovery College Model </vt:lpstr>
      <vt:lpstr>Recovery College Model: The Process </vt:lpstr>
      <vt:lpstr>Why Co-Design?</vt:lpstr>
      <vt:lpstr>Why Co-Design?</vt:lpstr>
      <vt:lpstr>Course Topic Examples </vt:lpstr>
      <vt:lpstr>Impact</vt:lpstr>
      <vt:lpstr>Connection to Existing International Student Research </vt:lpstr>
      <vt:lpstr>Why Recovery Colleges for International Students? </vt:lpstr>
      <vt:lpstr>Why Recovery Colleges for International Students? </vt:lpstr>
      <vt:lpstr>International Student Experiences Through a Narrative Lens</vt:lpstr>
      <vt:lpstr>Thank You</vt:lpstr>
      <vt:lpstr>References</vt:lpstr>
      <vt:lpstr>References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Bruce</dc:creator>
  <cp:lastModifiedBy>Emma Bruce</cp:lastModifiedBy>
  <cp:revision>3</cp:revision>
  <dcterms:created xsi:type="dcterms:W3CDTF">2023-04-10T02:53:05Z</dcterms:created>
  <dcterms:modified xsi:type="dcterms:W3CDTF">2023-04-21T06:26:30Z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0x01010091FF98CE2688AF48BB8A0B97E31B23DE</vt:lpwstr>
  </property>
</Properties>
</file>